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0" r:id="rId2"/>
    <p:sldId id="259" r:id="rId3"/>
    <p:sldId id="283" r:id="rId4"/>
    <p:sldId id="269" r:id="rId5"/>
    <p:sldId id="297" r:id="rId6"/>
    <p:sldId id="295" r:id="rId7"/>
    <p:sldId id="284" r:id="rId8"/>
    <p:sldId id="285" r:id="rId9"/>
    <p:sldId id="298" r:id="rId10"/>
    <p:sldId id="299" r:id="rId11"/>
    <p:sldId id="292" r:id="rId12"/>
    <p:sldId id="289" r:id="rId13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3"/>
    <a:srgbClr val="E7FFE7"/>
    <a:srgbClr val="FFCFE7"/>
    <a:srgbClr val="FFFFD7"/>
    <a:srgbClr val="D7EBFF"/>
    <a:srgbClr val="DFEFFF"/>
    <a:srgbClr val="EDEDED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ABD76812-F50E-4956-A609-ED27C279B1EA}" type="datetimeFigureOut">
              <a:rPr lang="de-DE"/>
              <a:pPr/>
              <a:t>20.09.2017</a:t>
            </a:fld>
            <a:endParaRPr lang="de-DE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4CDCA6F8-28B3-4603-BADE-353A596FEE83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486400" cy="7016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5.47: Steuerung der Prozessdurchführung (Leistungseretllung)</a:t>
            </a:r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70167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5.56: Analyse-Konzept „Ishikawa-Diagramm“ („Fischgräten-Diagramm“)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914400" y="4495800"/>
            <a:ext cx="50292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30000"/>
              </a:spcBef>
            </a:pPr>
            <a:r>
              <a:rPr lang="de-DE" sz="2000"/>
              <a:t>Abb. 5.57: Analyse-Konzept in der flexiblen Plankostenrechnung</a:t>
            </a:r>
          </a:p>
          <a:p>
            <a:pPr algn="l">
              <a:spcBef>
                <a:spcPct val="30000"/>
              </a:spcBef>
            </a:pPr>
            <a:r>
              <a:rPr lang="de-DE" sz="1600"/>
              <a:t>(siehe entsprechende Übungsdatei unter MS Excel)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562600" cy="247967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5.48: Steuerung mit Rückkopplung</a:t>
            </a:r>
          </a:p>
          <a:p>
            <a:endParaRPr lang="de-DE" sz="2000" b="1">
              <a:latin typeface="Arial" charset="0"/>
            </a:endParaRPr>
          </a:p>
          <a:p>
            <a:r>
              <a:rPr lang="de-DE" sz="1600" b="1">
                <a:latin typeface="Arial" charset="0"/>
              </a:rPr>
              <a:t>Es gilt, die Prozessdurchführung (Leistungserstellung) entsprechend den Vorgaben zu sichern, auch wenn Störungen und anddre Einflussgrößen den zu steuernden Prozess beeinträchtigen.</a:t>
            </a:r>
            <a:endParaRPr lang="de-DE"/>
          </a:p>
          <a:p>
            <a:r>
              <a:rPr lang="de-DE" sz="1600" b="1">
                <a:latin typeface="Arial" charset="0"/>
              </a:rPr>
              <a:t>Rückkopplung:</a:t>
            </a:r>
          </a:p>
          <a:p>
            <a:r>
              <a:rPr lang="de-DE" sz="1600" b="1">
                <a:latin typeface="Arial" charset="0"/>
              </a:rPr>
              <a:t>Messen - Vergleichen - Entscheiden - Beeinflussen.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489450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5.49: Übergang zur selbstlernenden Steuerung</a:t>
            </a:r>
          </a:p>
          <a:p>
            <a:r>
              <a:rPr lang="de-DE" sz="1600" b="1">
                <a:latin typeface="Arial" charset="0"/>
              </a:rPr>
              <a:t>Zunächst: Üblicher Grundprozess der „Steuerung mit Rückkopplung“.</a:t>
            </a:r>
          </a:p>
          <a:p>
            <a:r>
              <a:rPr lang="de-DE" sz="1600" b="1">
                <a:latin typeface="Arial" charset="0"/>
              </a:rPr>
              <a:t>Für Konzepte wie „Industrie 4.0“ reicht dies nicht.</a:t>
            </a:r>
          </a:p>
          <a:p>
            <a:r>
              <a:rPr lang="de-DE" sz="1600" b="1">
                <a:latin typeface="Arial" charset="0"/>
              </a:rPr>
              <a:t>Diesem Grundprozess muss ein „Lernprozess“ überlagert werden. Dabei sind frei Teilprozesse zu unterscheiden:</a:t>
            </a:r>
          </a:p>
          <a:p>
            <a:r>
              <a:rPr lang="de-DE" sz="1600" b="1">
                <a:solidFill>
                  <a:srgbClr val="0000FF"/>
                </a:solidFill>
                <a:latin typeface="Arial" charset="0"/>
              </a:rPr>
              <a:t>Identifikation</a:t>
            </a:r>
            <a:r>
              <a:rPr lang="de-DE" sz="1600" b="1">
                <a:latin typeface="Arial" charset="0"/>
              </a:rPr>
              <a:t> (von internen und externen Einfluss- bzw. Störgrößen). Diese sind zu bewerten. Falls notwendig, sind </a:t>
            </a:r>
            <a:r>
              <a:rPr lang="de-DE" sz="1600" b="1">
                <a:solidFill>
                  <a:srgbClr val="0000FF"/>
                </a:solidFill>
                <a:latin typeface="Arial" charset="0"/>
              </a:rPr>
              <a:t>Entscheidungen </a:t>
            </a:r>
            <a:r>
              <a:rPr lang="de-DE" sz="1600" b="1">
                <a:latin typeface="Arial" charset="0"/>
              </a:rPr>
              <a:t>zu treffen, und zwar unter Zuhilfenahe eines „internen Wissens- und Erfahrungsmodells“.</a:t>
            </a:r>
          </a:p>
          <a:p>
            <a:r>
              <a:rPr lang="de-DE" sz="1600" b="1">
                <a:latin typeface="Arial" charset="0"/>
              </a:rPr>
              <a:t>Wenn notwendig, dann sind die Steuergrößen du die Steuerprozesse zu </a:t>
            </a:r>
            <a:r>
              <a:rPr lang="de-DE" sz="1600" b="1">
                <a:solidFill>
                  <a:srgbClr val="0000FF"/>
                </a:solidFill>
                <a:latin typeface="Arial" charset="0"/>
              </a:rPr>
              <a:t>modifizieren</a:t>
            </a:r>
            <a:r>
              <a:rPr lang="de-DE" sz="1600" b="1">
                <a:latin typeface="Arial" charset="0"/>
              </a:rPr>
              <a:t>. Dann geht’s wieder von vorne los.</a:t>
            </a:r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793750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5.50: Produktionsplanung</a:t>
            </a:r>
          </a:p>
          <a:p>
            <a:r>
              <a:rPr lang="de-DE" sz="2000" b="1">
                <a:latin typeface="Arial" charset="0"/>
              </a:rPr>
              <a:t> und -steuerung (PPS)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7016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5.51: Steuerungskonzepte für PPS-SYsteme</a:t>
            </a:r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701675"/>
          </a:xfrm>
          <a:noFill/>
          <a:ln/>
        </p:spPr>
        <p:txBody>
          <a:bodyPr/>
          <a:lstStyle/>
          <a:p>
            <a:r>
              <a:rPr lang="de-DE" sz="2000" b="1">
                <a:latin typeface="Arial" charset="0"/>
              </a:rPr>
              <a:t>Abb. 5.52: Kontrollprozess: Typen von Abweichungen</a:t>
            </a:r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257800" cy="442912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5.53: Problem „Kostenkontrolle“</a:t>
            </a:r>
          </a:p>
          <a:p>
            <a:r>
              <a:rPr lang="de-DE" sz="1600" b="1">
                <a:latin typeface="Arial" charset="0"/>
              </a:rPr>
              <a:t>Warum „Problem“?</a:t>
            </a:r>
          </a:p>
          <a:p>
            <a:r>
              <a:rPr lang="de-DE" sz="1600" b="1">
                <a:latin typeface="Arial" charset="0"/>
              </a:rPr>
              <a:t>Die Ist-Werte zu den Kontrollparametern „Menge“, „Zeit“, „Arbeitsfortschritt“ und „Qualität“ kann man durch „In_Augenschein-Nehmen“ beurteilen (man schaue beispielsweise auf eine Baustelle). Dies gilt</a:t>
            </a:r>
          </a:p>
          <a:p>
            <a:r>
              <a:rPr lang="de-DE" sz="1600" b="1">
                <a:latin typeface="Arial" charset="0"/>
              </a:rPr>
              <a:t>aber nicht für die „Ist-Kosten“. Dazu bedarf es betriebswirtschaftlicher Abrechnungen, die Zeit brauchen, fehlerhaft sein können, und die auch solche Einflüssen wie „Preise“, „Beschäftigungs-grad“ u. a. beachten müssen.</a:t>
            </a:r>
          </a:p>
          <a:p>
            <a:r>
              <a:rPr lang="de-DE" sz="1600" b="1">
                <a:latin typeface="Arial" charset="0"/>
              </a:rPr>
              <a:t>Es überrascht aus dieser Sicht nicht, dass die Kosten bei keinem Investitionsobjekt (mit Bau u. a.) beherrscht werden. Es wird immer alles teuer (BER-Problem, Elb-Philharmonie-Problem u. ä.).</a:t>
            </a:r>
          </a:p>
          <a:p>
            <a:endParaRPr lang="de-DE" sz="1600" b="1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150812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5.54: Problem „Zeitverzug“ im Kontroll- und Steuerprozess</a:t>
            </a:r>
          </a:p>
          <a:p>
            <a:r>
              <a:rPr lang="de-DE" sz="1600" b="1">
                <a:latin typeface="Arial" charset="0"/>
              </a:rPr>
              <a:t>Dieser Aspekt betrifft wieder die betriebswirtzschaftlichen Kontrollparameter wie Kosten, Umsatz, Gewinn, Cashflow u. 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313372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5.55: Kontrolle und Analyse</a:t>
            </a:r>
          </a:p>
          <a:p>
            <a:endParaRPr lang="de-DE" sz="1600" b="1">
              <a:latin typeface="Arial" charset="0"/>
            </a:endParaRPr>
          </a:p>
          <a:p>
            <a:r>
              <a:rPr lang="de-DE" sz="1600" b="1">
                <a:latin typeface="Arial" charset="0"/>
              </a:rPr>
              <a:t>Kontrolle = Soll-Ist-Vergleich mit Ermittlung möglicher Abweichungen</a:t>
            </a:r>
          </a:p>
          <a:p>
            <a:r>
              <a:rPr lang="de-DE" sz="1600" b="1">
                <a:latin typeface="Arial" charset="0"/>
              </a:rPr>
              <a:t>Analyse 1: Untersuchung und Bewertung der Abweichungen (systematischer Anteil, zufälliger Anteil, Einzelabweichung, kumulierte Abweichung u. a.</a:t>
            </a:r>
          </a:p>
          <a:p>
            <a:r>
              <a:rPr lang="de-DE" sz="1600" b="1">
                <a:latin typeface="Arial" charset="0"/>
              </a:rPr>
              <a:t>Analyse 2: Untersuchung der wirkenden Störungen nach Auftreten, Ursachen, Wirkungen, Beeinflussungsmöglichketen (Risikoanalyse)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0847FD-063F-4399-8DCD-CE06925F113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6F4419-183D-470C-A55D-1D3BA257FD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4122FE-DA2C-4E46-9260-CF2D93964A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2CAE13-554F-4818-A3C2-40ABE2BFAB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ED401F-BF57-46A5-899A-01039EF300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0D6731-F5CB-43F3-BB37-70E04E64E4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1606B1-36B9-4325-BAF6-7044581A615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185B48-35ED-434F-8352-8C3D36F4E6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44E288-7B8C-4556-8891-A513FEA3AB6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0B1378-23AA-41CF-AB04-55BFE98B94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F437AC-DA2E-4FAE-8854-C148F4F0D3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b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b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b="0">
                <a:latin typeface="+mn-lt"/>
              </a:defRPr>
            </a:lvl1pPr>
          </a:lstStyle>
          <a:p>
            <a:pPr>
              <a:defRPr/>
            </a:pPr>
            <a:fld id="{75183E29-CCA6-45CA-80F3-8DD0BDC015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ChangeArrowheads="1"/>
          </p:cNvSpPr>
          <p:nvPr/>
        </p:nvSpPr>
        <p:spPr bwMode="auto">
          <a:xfrm>
            <a:off x="152400" y="228600"/>
            <a:ext cx="8763000" cy="28956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1859" name="Text Box 2"/>
          <p:cNvSpPr txBox="1">
            <a:spLocks noChangeArrowheads="1"/>
          </p:cNvSpPr>
          <p:nvPr/>
        </p:nvSpPr>
        <p:spPr bwMode="auto">
          <a:xfrm>
            <a:off x="838200" y="1219200"/>
            <a:ext cx="73914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5400">
                <a:solidFill>
                  <a:srgbClr val="0000FF"/>
                </a:solidFill>
                <a:latin typeface="Times New Roman" pitchFamily="18" charset="0"/>
              </a:rPr>
              <a:t>Betriebswirtschaftslehre</a:t>
            </a:r>
            <a:endParaRPr lang="de-DE" sz="4400">
              <a:latin typeface="Times New Roman" pitchFamily="18" charset="0"/>
            </a:endParaRPr>
          </a:p>
        </p:txBody>
      </p:sp>
      <p:sp>
        <p:nvSpPr>
          <p:cNvPr id="121860" name="Text Box 3"/>
          <p:cNvSpPr txBox="1">
            <a:spLocks noChangeArrowheads="1"/>
          </p:cNvSpPr>
          <p:nvPr/>
        </p:nvSpPr>
        <p:spPr bwMode="auto">
          <a:xfrm>
            <a:off x="1835150" y="224631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>
                <a:latin typeface="Times New Roman" pitchFamily="18" charset="0"/>
              </a:rPr>
              <a:t>Eine Einf</a:t>
            </a:r>
            <a:r>
              <a:rPr lang="de-DE" sz="3600"/>
              <a:t>ü</a:t>
            </a:r>
            <a:r>
              <a:rPr lang="de-DE" sz="3600">
                <a:latin typeface="Times New Roman" pitchFamily="18" charset="0"/>
              </a:rPr>
              <a:t>hrung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457200" y="350838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i="1">
                <a:latin typeface="Times New Roman" pitchFamily="18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762000" y="3128963"/>
            <a:ext cx="7772400" cy="1098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>
                <a:cs typeface="Arial" charset="0"/>
              </a:rPr>
              <a:t>Animierte und kommentierte PowerPoint-Folien</a:t>
            </a:r>
          </a:p>
          <a:p>
            <a:r>
              <a:rPr lang="de-DE" sz="2400">
                <a:cs typeface="Arial" charset="0"/>
              </a:rPr>
              <a:t> zu allen Grafiken im Buch</a:t>
            </a:r>
            <a:r>
              <a:rPr lang="de-DE" sz="2800">
                <a:cs typeface="Arial" charset="0"/>
              </a:rPr>
              <a:t> [Kapitel </a:t>
            </a:r>
            <a:r>
              <a:rPr lang="de-DE" sz="2800" smtClean="0">
                <a:solidFill>
                  <a:srgbClr val="FF3300"/>
                </a:solidFill>
                <a:cs typeface="Arial" charset="0"/>
              </a:rPr>
              <a:t>5-2</a:t>
            </a:r>
            <a:r>
              <a:rPr lang="de-DE" sz="2800" smtClean="0">
                <a:cs typeface="Arial" charset="0"/>
              </a:rPr>
              <a:t>]</a:t>
            </a:r>
            <a:endParaRPr lang="de-DE" sz="2800">
              <a:cs typeface="Arial" charset="0"/>
            </a:endParaRP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>
                <a:solidFill>
                  <a:srgbClr val="FF3300"/>
                </a:solidFill>
              </a:rPr>
              <a:t>Hinweise:</a:t>
            </a:r>
            <a:endParaRPr lang="de-DE" sz="2800">
              <a:latin typeface="Times New Roman" pitchFamily="18" charset="0"/>
            </a:endParaRPr>
          </a:p>
        </p:txBody>
      </p:sp>
      <p:sp>
        <p:nvSpPr>
          <p:cNvPr id="121864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/>
              <a:t>Start der Präsentation:  Funktionstaste </a:t>
            </a:r>
            <a:r>
              <a:rPr lang="de-DE" sz="2400">
                <a:solidFill>
                  <a:srgbClr val="0000FF"/>
                </a:solidFill>
              </a:rPr>
              <a:t>[F5] </a:t>
            </a:r>
            <a:r>
              <a:rPr lang="de-DE"/>
              <a:t>drücken oder über Menü „Bildschirmpräsentation“.</a:t>
            </a:r>
          </a:p>
          <a:p>
            <a:r>
              <a:rPr lang="de-DE"/>
              <a:t>Kommentare zu den Folien: </a:t>
            </a:r>
            <a:r>
              <a:rPr lang="de-DE">
                <a:solidFill>
                  <a:srgbClr val="0000FF"/>
                </a:solidFill>
              </a:rPr>
              <a:t>Notizseitenansicht!</a:t>
            </a:r>
            <a:endParaRPr lang="de-DE"/>
          </a:p>
          <a:p>
            <a:r>
              <a:rPr lang="de-DE"/>
              <a:t>Im Weiteren immer mit dem </a:t>
            </a:r>
            <a:r>
              <a:rPr lang="de-DE">
                <a:solidFill>
                  <a:srgbClr val="0000FF"/>
                </a:solidFill>
              </a:rPr>
              <a:t>Mauszeiger </a:t>
            </a:r>
            <a:r>
              <a:rPr lang="de-DE"/>
              <a:t>solange auf die Folienfläche klicken,</a:t>
            </a:r>
          </a:p>
          <a:p>
            <a:r>
              <a:rPr lang="de-DE"/>
              <a:t>bis das das kleine </a:t>
            </a:r>
            <a:r>
              <a:rPr lang="de-DE">
                <a:solidFill>
                  <a:srgbClr val="0000FF"/>
                </a:solidFill>
              </a:rPr>
              <a:t>rote Viereck</a:t>
            </a:r>
            <a:r>
              <a:rPr lang="de-DE"/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" name="Oval 102"/>
          <p:cNvSpPr>
            <a:spLocks noChangeArrowheads="1"/>
          </p:cNvSpPr>
          <p:nvPr/>
        </p:nvSpPr>
        <p:spPr bwMode="auto">
          <a:xfrm>
            <a:off x="228600" y="228600"/>
            <a:ext cx="8458200" cy="1981200"/>
          </a:xfrm>
          <a:prstGeom prst="ellipse">
            <a:avLst/>
          </a:prstGeom>
          <a:solidFill>
            <a:srgbClr val="E7FFE7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de-DE"/>
          </a:p>
        </p:txBody>
      </p:sp>
      <p:graphicFrame>
        <p:nvGraphicFramePr>
          <p:cNvPr id="9300" name="Object 84"/>
          <p:cNvGraphicFramePr>
            <a:graphicFrameLocks noChangeAspect="1"/>
          </p:cNvGraphicFramePr>
          <p:nvPr/>
        </p:nvGraphicFramePr>
        <p:xfrm>
          <a:off x="112713" y="4038600"/>
          <a:ext cx="9031287" cy="2657475"/>
        </p:xfrm>
        <a:graphic>
          <a:graphicData uri="http://schemas.openxmlformats.org/presentationml/2006/ole">
            <p:oleObj spid="_x0000_s9300" name="Bitmap" r:id="rId4" imgW="9030961" imgH="2657846" progId="Paint.Picture">
              <p:embed/>
            </p:oleObj>
          </a:graphicData>
        </a:graphic>
      </p:graphicFrame>
      <p:sp>
        <p:nvSpPr>
          <p:cNvPr id="9304" name="Line 15"/>
          <p:cNvSpPr>
            <a:spLocks noChangeShapeType="1"/>
          </p:cNvSpPr>
          <p:nvPr/>
        </p:nvSpPr>
        <p:spPr bwMode="auto">
          <a:xfrm flipH="1">
            <a:off x="4419600" y="1752600"/>
            <a:ext cx="0" cy="2362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21" name="AutoShape 100"/>
          <p:cNvSpPr>
            <a:spLocks noChangeArrowheads="1"/>
          </p:cNvSpPr>
          <p:nvPr/>
        </p:nvSpPr>
        <p:spPr bwMode="auto">
          <a:xfrm>
            <a:off x="6553200" y="1143000"/>
            <a:ext cx="1905000" cy="838200"/>
          </a:xfrm>
          <a:prstGeom prst="roundRect">
            <a:avLst>
              <a:gd name="adj" fmla="val 16667"/>
            </a:avLst>
          </a:prstGeom>
          <a:solidFill>
            <a:srgbClr val="DFEF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9222" name="AutoShape 99"/>
          <p:cNvSpPr>
            <a:spLocks noChangeArrowheads="1"/>
          </p:cNvSpPr>
          <p:nvPr/>
        </p:nvSpPr>
        <p:spPr bwMode="auto">
          <a:xfrm>
            <a:off x="990600" y="228600"/>
            <a:ext cx="2057400" cy="685800"/>
          </a:xfrm>
          <a:prstGeom prst="roundRect">
            <a:avLst>
              <a:gd name="adj" fmla="val 16667"/>
            </a:avLst>
          </a:prstGeom>
          <a:solidFill>
            <a:srgbClr val="DFEF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de-DE"/>
          </a:p>
        </p:txBody>
      </p:sp>
      <p:sp>
        <p:nvSpPr>
          <p:cNvPr id="9224" name="Line 4"/>
          <p:cNvSpPr>
            <a:spLocks noChangeShapeType="1"/>
          </p:cNvSpPr>
          <p:nvPr/>
        </p:nvSpPr>
        <p:spPr bwMode="auto">
          <a:xfrm flipH="1">
            <a:off x="5181600" y="533400"/>
            <a:ext cx="2895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92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76200"/>
            <a:ext cx="1265238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7" name="Text Box 7"/>
          <p:cNvSpPr txBox="1">
            <a:spLocks noChangeArrowheads="1"/>
          </p:cNvSpPr>
          <p:nvPr/>
        </p:nvSpPr>
        <p:spPr bwMode="auto">
          <a:xfrm>
            <a:off x="6553200" y="228600"/>
            <a:ext cx="1143000" cy="527050"/>
          </a:xfrm>
          <a:prstGeom prst="rect">
            <a:avLst/>
          </a:prstGeom>
          <a:solidFill>
            <a:srgbClr val="FFFF99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Unterneh-mensziele</a:t>
            </a:r>
          </a:p>
        </p:txBody>
      </p:sp>
      <p:sp>
        <p:nvSpPr>
          <p:cNvPr id="9229" name="Line 9"/>
          <p:cNvSpPr>
            <a:spLocks noChangeShapeType="1"/>
          </p:cNvSpPr>
          <p:nvPr/>
        </p:nvSpPr>
        <p:spPr bwMode="auto">
          <a:xfrm flipH="1">
            <a:off x="1981200" y="990600"/>
            <a:ext cx="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1143000" y="1143000"/>
            <a:ext cx="1676400" cy="649288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200"/>
              <a:t>Zulässige Grenzwerte wurden überschritten</a:t>
            </a:r>
          </a:p>
        </p:txBody>
      </p:sp>
      <p:sp>
        <p:nvSpPr>
          <p:cNvPr id="9231" name="Line 11"/>
          <p:cNvSpPr>
            <a:spLocks noChangeShapeType="1"/>
          </p:cNvSpPr>
          <p:nvPr/>
        </p:nvSpPr>
        <p:spPr bwMode="auto">
          <a:xfrm flipH="1">
            <a:off x="1981200" y="9906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35" name="Line 16"/>
          <p:cNvSpPr>
            <a:spLocks noChangeShapeType="1"/>
          </p:cNvSpPr>
          <p:nvPr/>
        </p:nvSpPr>
        <p:spPr bwMode="auto">
          <a:xfrm flipH="1">
            <a:off x="1981200" y="28194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1143000" y="2133600"/>
            <a:ext cx="1676400" cy="685800"/>
          </a:xfrm>
          <a:prstGeom prst="rect">
            <a:avLst/>
          </a:prstGeom>
          <a:solidFill>
            <a:srgbClr val="FFFF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Entscheidungs-findung</a:t>
            </a:r>
            <a:endParaRPr lang="de-DE" sz="800"/>
          </a:p>
        </p:txBody>
      </p:sp>
      <p:sp>
        <p:nvSpPr>
          <p:cNvPr id="9248" name="Line 45"/>
          <p:cNvSpPr>
            <a:spLocks noChangeShapeType="1"/>
          </p:cNvSpPr>
          <p:nvPr/>
        </p:nvSpPr>
        <p:spPr bwMode="auto">
          <a:xfrm>
            <a:off x="7315200" y="22860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9982" name="Text Box 46"/>
          <p:cNvSpPr txBox="1">
            <a:spLocks noChangeArrowheads="1"/>
          </p:cNvSpPr>
          <p:nvPr/>
        </p:nvSpPr>
        <p:spPr bwMode="auto">
          <a:xfrm>
            <a:off x="6553200" y="2743200"/>
            <a:ext cx="18288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Abweichungen</a:t>
            </a:r>
          </a:p>
        </p:txBody>
      </p:sp>
      <p:sp>
        <p:nvSpPr>
          <p:cNvPr id="9250" name="Line 47"/>
          <p:cNvSpPr>
            <a:spLocks noChangeShapeType="1"/>
          </p:cNvSpPr>
          <p:nvPr/>
        </p:nvSpPr>
        <p:spPr bwMode="auto">
          <a:xfrm>
            <a:off x="5181600" y="1066800"/>
            <a:ext cx="838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51" name="Line 48"/>
          <p:cNvSpPr>
            <a:spLocks noChangeShapeType="1"/>
          </p:cNvSpPr>
          <p:nvPr/>
        </p:nvSpPr>
        <p:spPr bwMode="auto">
          <a:xfrm flipV="1">
            <a:off x="1981200" y="35052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9985" name="Text Box 49"/>
          <p:cNvSpPr txBox="1">
            <a:spLocks noChangeArrowheads="1"/>
          </p:cNvSpPr>
          <p:nvPr/>
        </p:nvSpPr>
        <p:spPr bwMode="auto">
          <a:xfrm>
            <a:off x="1219200" y="3200400"/>
            <a:ext cx="1600200" cy="314325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Steuerung</a:t>
            </a:r>
          </a:p>
        </p:txBody>
      </p:sp>
      <p:sp>
        <p:nvSpPr>
          <p:cNvPr id="39987" name="Text Box 51"/>
          <p:cNvSpPr txBox="1">
            <a:spLocks noChangeArrowheads="1"/>
          </p:cNvSpPr>
          <p:nvPr/>
        </p:nvSpPr>
        <p:spPr bwMode="auto">
          <a:xfrm>
            <a:off x="3581400" y="1371600"/>
            <a:ext cx="1828800" cy="533400"/>
          </a:xfrm>
          <a:prstGeom prst="rect">
            <a:avLst/>
          </a:prstGeom>
          <a:solidFill>
            <a:srgbClr val="BDDE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r>
              <a:rPr lang="de-DE"/>
              <a:t>Entscheidungs-träger</a:t>
            </a:r>
          </a:p>
        </p:txBody>
      </p:sp>
      <p:sp>
        <p:nvSpPr>
          <p:cNvPr id="9262" name="Line 64"/>
          <p:cNvSpPr>
            <a:spLocks noChangeShapeType="1"/>
          </p:cNvSpPr>
          <p:nvPr/>
        </p:nvSpPr>
        <p:spPr bwMode="auto">
          <a:xfrm>
            <a:off x="228600" y="609600"/>
            <a:ext cx="3657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001" name="Text Box 65"/>
          <p:cNvSpPr txBox="1">
            <a:spLocks noChangeArrowheads="1"/>
          </p:cNvSpPr>
          <p:nvPr/>
        </p:nvSpPr>
        <p:spPr bwMode="auto">
          <a:xfrm>
            <a:off x="1143000" y="381000"/>
            <a:ext cx="1600200" cy="395288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Analyse 2</a:t>
            </a:r>
          </a:p>
        </p:txBody>
      </p:sp>
      <p:sp>
        <p:nvSpPr>
          <p:cNvPr id="9278" name="Line 85"/>
          <p:cNvSpPr>
            <a:spLocks noChangeShapeType="1"/>
          </p:cNvSpPr>
          <p:nvPr/>
        </p:nvSpPr>
        <p:spPr bwMode="auto">
          <a:xfrm>
            <a:off x="6096000" y="35814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79" name="Line 86"/>
          <p:cNvSpPr>
            <a:spLocks noChangeShapeType="1"/>
          </p:cNvSpPr>
          <p:nvPr/>
        </p:nvSpPr>
        <p:spPr bwMode="auto">
          <a:xfrm flipH="1">
            <a:off x="6096000" y="2667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0" name="Line 87"/>
          <p:cNvSpPr>
            <a:spLocks noChangeShapeType="1"/>
          </p:cNvSpPr>
          <p:nvPr/>
        </p:nvSpPr>
        <p:spPr bwMode="auto">
          <a:xfrm>
            <a:off x="5486400" y="2667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1" name="Line 88"/>
          <p:cNvSpPr>
            <a:spLocks noChangeShapeType="1"/>
          </p:cNvSpPr>
          <p:nvPr/>
        </p:nvSpPr>
        <p:spPr bwMode="auto">
          <a:xfrm>
            <a:off x="7010400" y="30480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2" name="Line 89"/>
          <p:cNvSpPr>
            <a:spLocks noChangeShapeType="1"/>
          </p:cNvSpPr>
          <p:nvPr/>
        </p:nvSpPr>
        <p:spPr bwMode="auto">
          <a:xfrm>
            <a:off x="8001000" y="30480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026" name="Text Box 90"/>
          <p:cNvSpPr txBox="1">
            <a:spLocks noChangeArrowheads="1"/>
          </p:cNvSpPr>
          <p:nvPr/>
        </p:nvSpPr>
        <p:spPr bwMode="auto">
          <a:xfrm>
            <a:off x="6553200" y="3429000"/>
            <a:ext cx="1828800" cy="314325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Kontrolle</a:t>
            </a:r>
          </a:p>
        </p:txBody>
      </p:sp>
      <p:sp>
        <p:nvSpPr>
          <p:cNvPr id="9284" name="Line 91"/>
          <p:cNvSpPr>
            <a:spLocks noChangeShapeType="1"/>
          </p:cNvSpPr>
          <p:nvPr/>
        </p:nvSpPr>
        <p:spPr bwMode="auto">
          <a:xfrm>
            <a:off x="6019800" y="1066800"/>
            <a:ext cx="0" cy="121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5" name="Line 92"/>
          <p:cNvSpPr>
            <a:spLocks noChangeShapeType="1"/>
          </p:cNvSpPr>
          <p:nvPr/>
        </p:nvSpPr>
        <p:spPr bwMode="auto">
          <a:xfrm flipV="1">
            <a:off x="6019800" y="2286000"/>
            <a:ext cx="1295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6" name="Line 93"/>
          <p:cNvSpPr>
            <a:spLocks noChangeShapeType="1"/>
          </p:cNvSpPr>
          <p:nvPr/>
        </p:nvSpPr>
        <p:spPr bwMode="auto">
          <a:xfrm>
            <a:off x="7543800" y="17526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030" name="Text Box 94"/>
          <p:cNvSpPr txBox="1">
            <a:spLocks noChangeArrowheads="1"/>
          </p:cNvSpPr>
          <p:nvPr/>
        </p:nvSpPr>
        <p:spPr bwMode="auto">
          <a:xfrm>
            <a:off x="6781800" y="1295400"/>
            <a:ext cx="1447800" cy="395288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Analyse 1</a:t>
            </a:r>
          </a:p>
        </p:txBody>
      </p:sp>
      <p:sp>
        <p:nvSpPr>
          <p:cNvPr id="9288" name="Line 95"/>
          <p:cNvSpPr>
            <a:spLocks noChangeShapeType="1"/>
          </p:cNvSpPr>
          <p:nvPr/>
        </p:nvSpPr>
        <p:spPr bwMode="auto">
          <a:xfrm>
            <a:off x="5181600" y="838200"/>
            <a:ext cx="2362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89" name="Line 96"/>
          <p:cNvSpPr>
            <a:spLocks noChangeShapeType="1"/>
          </p:cNvSpPr>
          <p:nvPr/>
        </p:nvSpPr>
        <p:spPr bwMode="auto">
          <a:xfrm>
            <a:off x="7543800" y="8382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90" name="Line 97"/>
          <p:cNvSpPr>
            <a:spLocks noChangeShapeType="1"/>
          </p:cNvSpPr>
          <p:nvPr/>
        </p:nvSpPr>
        <p:spPr bwMode="auto">
          <a:xfrm>
            <a:off x="8229600" y="1447800"/>
            <a:ext cx="762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99" name="Text Box 32"/>
          <p:cNvSpPr txBox="1">
            <a:spLocks noChangeArrowheads="1"/>
          </p:cNvSpPr>
          <p:nvPr/>
        </p:nvSpPr>
        <p:spPr bwMode="auto">
          <a:xfrm>
            <a:off x="0" y="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Analyse</a:t>
            </a:r>
          </a:p>
        </p:txBody>
      </p:sp>
      <p:sp>
        <p:nvSpPr>
          <p:cNvPr id="9301" name="Line 44"/>
          <p:cNvSpPr>
            <a:spLocks noChangeShapeType="1"/>
          </p:cNvSpPr>
          <p:nvPr/>
        </p:nvSpPr>
        <p:spPr bwMode="auto">
          <a:xfrm>
            <a:off x="7772400" y="37338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02" name="Line 56"/>
          <p:cNvSpPr>
            <a:spLocks noChangeShapeType="1"/>
          </p:cNvSpPr>
          <p:nvPr/>
        </p:nvSpPr>
        <p:spPr bwMode="auto">
          <a:xfrm>
            <a:off x="7010400" y="3733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03" name="Line 13"/>
          <p:cNvSpPr>
            <a:spLocks noChangeShapeType="1"/>
          </p:cNvSpPr>
          <p:nvPr/>
        </p:nvSpPr>
        <p:spPr bwMode="auto">
          <a:xfrm flipH="1">
            <a:off x="4038600" y="37338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08" name="Oval 104"/>
          <p:cNvSpPr>
            <a:spLocks noChangeArrowheads="1"/>
          </p:cNvSpPr>
          <p:nvPr/>
        </p:nvSpPr>
        <p:spPr bwMode="auto">
          <a:xfrm>
            <a:off x="5257800" y="4191000"/>
            <a:ext cx="304800" cy="304800"/>
          </a:xfrm>
          <a:prstGeom prst="ellipse">
            <a:avLst/>
          </a:prstGeom>
          <a:solidFill>
            <a:srgbClr val="FFEDDB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9309" name="Line 105"/>
          <p:cNvSpPr>
            <a:spLocks noChangeShapeType="1"/>
          </p:cNvSpPr>
          <p:nvPr/>
        </p:nvSpPr>
        <p:spPr bwMode="auto">
          <a:xfrm>
            <a:off x="5334000" y="4267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9310" name="Line 106"/>
          <p:cNvSpPr>
            <a:spLocks noChangeShapeType="1"/>
          </p:cNvSpPr>
          <p:nvPr/>
        </p:nvSpPr>
        <p:spPr bwMode="auto">
          <a:xfrm flipH="1">
            <a:off x="5334000" y="4267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9311" name="Oval 104"/>
          <p:cNvSpPr>
            <a:spLocks noChangeArrowheads="1"/>
          </p:cNvSpPr>
          <p:nvPr/>
        </p:nvSpPr>
        <p:spPr bwMode="auto">
          <a:xfrm>
            <a:off x="7315200" y="4953000"/>
            <a:ext cx="304800" cy="304800"/>
          </a:xfrm>
          <a:prstGeom prst="ellipse">
            <a:avLst/>
          </a:prstGeom>
          <a:solidFill>
            <a:srgbClr val="FFEDDB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9312" name="Line 105"/>
          <p:cNvSpPr>
            <a:spLocks noChangeShapeType="1"/>
          </p:cNvSpPr>
          <p:nvPr/>
        </p:nvSpPr>
        <p:spPr bwMode="auto">
          <a:xfrm>
            <a:off x="7391400" y="5029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9313" name="Line 106"/>
          <p:cNvSpPr>
            <a:spLocks noChangeShapeType="1"/>
          </p:cNvSpPr>
          <p:nvPr/>
        </p:nvSpPr>
        <p:spPr bwMode="auto">
          <a:xfrm flipH="1">
            <a:off x="7391400" y="5029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9314" name="Line 43"/>
          <p:cNvSpPr>
            <a:spLocks noChangeShapeType="1"/>
          </p:cNvSpPr>
          <p:nvPr/>
        </p:nvSpPr>
        <p:spPr bwMode="auto">
          <a:xfrm>
            <a:off x="7467600" y="44196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15" name="Text Box 58"/>
          <p:cNvSpPr txBox="1">
            <a:spLocks noChangeArrowheads="1"/>
          </p:cNvSpPr>
          <p:nvPr/>
        </p:nvSpPr>
        <p:spPr bwMode="auto">
          <a:xfrm>
            <a:off x="6553200" y="4114800"/>
            <a:ext cx="18288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de-DE"/>
              <a:t>Ist-Werte</a:t>
            </a:r>
          </a:p>
        </p:txBody>
      </p:sp>
      <p:sp>
        <p:nvSpPr>
          <p:cNvPr id="9316" name="Line 107"/>
          <p:cNvSpPr>
            <a:spLocks noChangeShapeType="1"/>
          </p:cNvSpPr>
          <p:nvPr/>
        </p:nvSpPr>
        <p:spPr bwMode="auto">
          <a:xfrm>
            <a:off x="5562600" y="4343400"/>
            <a:ext cx="990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17" name="Line 14"/>
          <p:cNvSpPr>
            <a:spLocks noChangeShapeType="1"/>
          </p:cNvSpPr>
          <p:nvPr/>
        </p:nvSpPr>
        <p:spPr bwMode="auto">
          <a:xfrm flipH="1">
            <a:off x="1981200" y="373380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19" name="Line 62"/>
          <p:cNvSpPr>
            <a:spLocks noChangeShapeType="1"/>
          </p:cNvSpPr>
          <p:nvPr/>
        </p:nvSpPr>
        <p:spPr bwMode="auto">
          <a:xfrm>
            <a:off x="228600" y="5638800"/>
            <a:ext cx="1295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20" name="Line 63"/>
          <p:cNvSpPr>
            <a:spLocks noChangeShapeType="1"/>
          </p:cNvSpPr>
          <p:nvPr/>
        </p:nvSpPr>
        <p:spPr bwMode="auto">
          <a:xfrm>
            <a:off x="228600" y="609600"/>
            <a:ext cx="0" cy="6096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21" name="Line 69"/>
          <p:cNvSpPr>
            <a:spLocks noChangeShapeType="1"/>
          </p:cNvSpPr>
          <p:nvPr/>
        </p:nvSpPr>
        <p:spPr bwMode="auto">
          <a:xfrm>
            <a:off x="228600" y="6477000"/>
            <a:ext cx="3886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22" name="Line 70"/>
          <p:cNvSpPr>
            <a:spLocks noChangeShapeType="1"/>
          </p:cNvSpPr>
          <p:nvPr/>
        </p:nvSpPr>
        <p:spPr bwMode="auto">
          <a:xfrm>
            <a:off x="228600" y="6705600"/>
            <a:ext cx="6096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23" name="Line 71"/>
          <p:cNvSpPr>
            <a:spLocks noChangeShapeType="1"/>
          </p:cNvSpPr>
          <p:nvPr/>
        </p:nvSpPr>
        <p:spPr bwMode="auto">
          <a:xfrm>
            <a:off x="6324600" y="5638800"/>
            <a:ext cx="304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24" name="Line 72"/>
          <p:cNvSpPr>
            <a:spLocks noChangeShapeType="1"/>
          </p:cNvSpPr>
          <p:nvPr/>
        </p:nvSpPr>
        <p:spPr bwMode="auto">
          <a:xfrm flipH="1">
            <a:off x="6324600" y="5638800"/>
            <a:ext cx="0" cy="1066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2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graphicFrame>
        <p:nvGraphicFramePr>
          <p:cNvPr id="9326" name="Object 110"/>
          <p:cNvGraphicFramePr>
            <a:graphicFrameLocks noChangeAspect="1"/>
          </p:cNvGraphicFramePr>
          <p:nvPr/>
        </p:nvGraphicFramePr>
        <p:xfrm>
          <a:off x="3124200" y="2133600"/>
          <a:ext cx="2514600" cy="1524000"/>
        </p:xfrm>
        <a:graphic>
          <a:graphicData uri="http://schemas.openxmlformats.org/presentationml/2006/ole">
            <p:oleObj spid="_x0000_s9326" name="Bitmap" r:id="rId6" imgW="2876190" imgH="174331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9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9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9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9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9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0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9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9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500"/>
                            </p:stCondLst>
                            <p:childTnLst>
                              <p:par>
                                <p:cTn id="1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9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4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00"/>
                            </p:stCondLst>
                            <p:childTnLst>
                              <p:par>
                                <p:cTn id="1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9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500"/>
                            </p:stCondLst>
                            <p:childTnLst>
                              <p:par>
                                <p:cTn id="2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9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000"/>
                            </p:stCondLst>
                            <p:childTnLst>
                              <p:par>
                                <p:cTn id="20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8" dur="500"/>
                                        <p:tgtEl>
                                          <p:spTgt spid="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500"/>
                            </p:stCondLst>
                            <p:childTnLst>
                              <p:par>
                                <p:cTn id="2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0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500"/>
                            </p:stCondLst>
                            <p:childTnLst>
                              <p:par>
                                <p:cTn id="2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0" dur="500"/>
                                        <p:tgtEl>
                                          <p:spTgt spid="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4" dur="500"/>
                                        <p:tgtEl>
                                          <p:spTgt spid="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2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" grpId="0" animBg="1"/>
      <p:bldP spid="9304" grpId="0" animBg="1"/>
      <p:bldP spid="9221" grpId="0" animBg="1" autoUpdateAnimBg="0"/>
      <p:bldP spid="9222" grpId="0" animBg="1" autoUpdateAnimBg="0"/>
      <p:bldP spid="9224" grpId="0" animBg="1"/>
      <p:bldP spid="9227" grpId="0" animBg="1" autoUpdateAnimBg="0"/>
      <p:bldP spid="9229" grpId="0" animBg="1"/>
      <p:bldP spid="39946" grpId="0" animBg="1" autoUpdateAnimBg="0"/>
      <p:bldP spid="9231" grpId="0" animBg="1"/>
      <p:bldP spid="9235" grpId="0" animBg="1"/>
      <p:bldP spid="39953" grpId="0" animBg="1" autoUpdateAnimBg="0"/>
      <p:bldP spid="9248" grpId="0" animBg="1"/>
      <p:bldP spid="39982" grpId="0" animBg="1" autoUpdateAnimBg="0"/>
      <p:bldP spid="9250" grpId="0" animBg="1"/>
      <p:bldP spid="9251" grpId="0" animBg="1"/>
      <p:bldP spid="39985" grpId="0" animBg="1" autoUpdateAnimBg="0"/>
      <p:bldP spid="39987" grpId="0" animBg="1" autoUpdateAnimBg="0"/>
      <p:bldP spid="9262" grpId="0" animBg="1"/>
      <p:bldP spid="40001" grpId="0" animBg="1" autoUpdateAnimBg="0"/>
      <p:bldP spid="9278" grpId="0" animBg="1"/>
      <p:bldP spid="9279" grpId="0" animBg="1"/>
      <p:bldP spid="9280" grpId="0" animBg="1"/>
      <p:bldP spid="9281" grpId="0" animBg="1"/>
      <p:bldP spid="9282" grpId="0" animBg="1"/>
      <p:bldP spid="40026" grpId="0" animBg="1" autoUpdateAnimBg="0"/>
      <p:bldP spid="9284" grpId="0" animBg="1"/>
      <p:bldP spid="9285" grpId="0" animBg="1"/>
      <p:bldP spid="9286" grpId="0" animBg="1"/>
      <p:bldP spid="40030" grpId="0" animBg="1" autoUpdateAnimBg="0"/>
      <p:bldP spid="9288" grpId="0" animBg="1"/>
      <p:bldP spid="9289" grpId="0" animBg="1"/>
      <p:bldP spid="9290" grpId="0" animBg="1"/>
      <p:bldP spid="9301" grpId="0" animBg="1"/>
      <p:bldP spid="9302" grpId="0" animBg="1"/>
      <p:bldP spid="9303" grpId="0" animBg="1"/>
      <p:bldP spid="9308" grpId="0" animBg="1" autoUpdateAnimBg="0"/>
      <p:bldP spid="9309" grpId="0" animBg="1"/>
      <p:bldP spid="9310" grpId="0" animBg="1"/>
      <p:bldP spid="9311" grpId="0" animBg="1" autoUpdateAnimBg="0"/>
      <p:bldP spid="9312" grpId="0" animBg="1"/>
      <p:bldP spid="9313" grpId="0" animBg="1"/>
      <p:bldP spid="9314" grpId="0" animBg="1"/>
      <p:bldP spid="9315" grpId="0" animBg="1" autoUpdateAnimBg="0"/>
      <p:bldP spid="9316" grpId="0" animBg="1"/>
      <p:bldP spid="9317" grpId="0" animBg="1"/>
      <p:bldP spid="9319" grpId="0" animBg="1"/>
      <p:bldP spid="9320" grpId="0" animBg="1"/>
      <p:bldP spid="9321" grpId="0" animBg="1"/>
      <p:bldP spid="9322" grpId="0" animBg="1"/>
      <p:bldP spid="9323" grpId="0" animBg="1"/>
      <p:bldP spid="9324" grpId="0" animBg="1"/>
      <p:bldP spid="932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Oval 50"/>
          <p:cNvSpPr>
            <a:spLocks noChangeArrowheads="1"/>
          </p:cNvSpPr>
          <p:nvPr/>
        </p:nvSpPr>
        <p:spPr bwMode="auto">
          <a:xfrm>
            <a:off x="2971800" y="152400"/>
            <a:ext cx="5715000" cy="2590800"/>
          </a:xfrm>
          <a:prstGeom prst="ellipse">
            <a:avLst/>
          </a:prstGeom>
          <a:solidFill>
            <a:srgbClr val="E7FFE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0244" name="Line 2"/>
          <p:cNvSpPr>
            <a:spLocks noChangeShapeType="1"/>
          </p:cNvSpPr>
          <p:nvPr/>
        </p:nvSpPr>
        <p:spPr bwMode="auto">
          <a:xfrm>
            <a:off x="762000" y="3124200"/>
            <a:ext cx="7620000" cy="0"/>
          </a:xfrm>
          <a:prstGeom prst="line">
            <a:avLst/>
          </a:prstGeom>
          <a:noFill/>
          <a:ln w="1143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45" name="Line 3"/>
          <p:cNvSpPr>
            <a:spLocks noChangeShapeType="1"/>
          </p:cNvSpPr>
          <p:nvPr/>
        </p:nvSpPr>
        <p:spPr bwMode="auto">
          <a:xfrm flipH="1" flipV="1">
            <a:off x="3962400" y="990600"/>
            <a:ext cx="1828800" cy="2057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5486400" y="2209800"/>
            <a:ext cx="1371600" cy="317500"/>
          </a:xfrm>
          <a:prstGeom prst="rect">
            <a:avLst/>
          </a:prstGeom>
          <a:solidFill>
            <a:srgbClr val="FFCFE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Wirkung 1</a:t>
            </a:r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8610600" y="2971800"/>
            <a:ext cx="457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/>
              <a:t>Y</a:t>
            </a:r>
          </a:p>
        </p:txBody>
      </p:sp>
      <p:graphicFrame>
        <p:nvGraphicFramePr>
          <p:cNvPr id="10242" name="Object 6"/>
          <p:cNvGraphicFramePr>
            <a:graphicFrameLocks noChangeAspect="1"/>
          </p:cNvGraphicFramePr>
          <p:nvPr/>
        </p:nvGraphicFramePr>
        <p:xfrm>
          <a:off x="8458200" y="2971800"/>
          <a:ext cx="211138" cy="334963"/>
        </p:xfrm>
        <a:graphic>
          <a:graphicData uri="http://schemas.openxmlformats.org/presentationml/2006/ole">
            <p:oleObj spid="_x0000_s10242" name="Paint Shop Pro Image" r:id="rId4" imgW="136808" imgH="214925" progId="PaintShopPro">
              <p:embed/>
            </p:oleObj>
          </a:graphicData>
        </a:graphic>
      </p:graphicFrame>
      <p:sp>
        <p:nvSpPr>
          <p:cNvPr id="10248" name="Line 7"/>
          <p:cNvSpPr>
            <a:spLocks noChangeShapeType="1"/>
          </p:cNvSpPr>
          <p:nvPr/>
        </p:nvSpPr>
        <p:spPr bwMode="auto">
          <a:xfrm flipH="1">
            <a:off x="3962400" y="3200400"/>
            <a:ext cx="2209800" cy="2438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49" name="Text Box 8"/>
          <p:cNvSpPr txBox="1">
            <a:spLocks noChangeArrowheads="1"/>
          </p:cNvSpPr>
          <p:nvPr/>
        </p:nvSpPr>
        <p:spPr bwMode="auto">
          <a:xfrm>
            <a:off x="5943600" y="3581400"/>
            <a:ext cx="1600200" cy="317500"/>
          </a:xfrm>
          <a:prstGeom prst="rect">
            <a:avLst/>
          </a:prstGeom>
          <a:solidFill>
            <a:srgbClr val="FFCFE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Wirkung 2</a:t>
            </a:r>
          </a:p>
        </p:txBody>
      </p:sp>
      <p:sp>
        <p:nvSpPr>
          <p:cNvPr id="10250" name="Line 9"/>
          <p:cNvSpPr>
            <a:spLocks noChangeShapeType="1"/>
          </p:cNvSpPr>
          <p:nvPr/>
        </p:nvSpPr>
        <p:spPr bwMode="auto">
          <a:xfrm flipH="1" flipV="1">
            <a:off x="1219200" y="533400"/>
            <a:ext cx="2209800" cy="2514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1" name="Text Box 10"/>
          <p:cNvSpPr txBox="1">
            <a:spLocks noChangeArrowheads="1"/>
          </p:cNvSpPr>
          <p:nvPr/>
        </p:nvSpPr>
        <p:spPr bwMode="auto">
          <a:xfrm>
            <a:off x="1219200" y="2120900"/>
            <a:ext cx="1143000" cy="317500"/>
          </a:xfrm>
          <a:prstGeom prst="rect">
            <a:avLst/>
          </a:prstGeom>
          <a:solidFill>
            <a:srgbClr val="FFCFE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Wirkung 4</a:t>
            </a:r>
          </a:p>
        </p:txBody>
      </p:sp>
      <p:sp>
        <p:nvSpPr>
          <p:cNvPr id="10252" name="Line 11"/>
          <p:cNvSpPr>
            <a:spLocks noChangeShapeType="1"/>
          </p:cNvSpPr>
          <p:nvPr/>
        </p:nvSpPr>
        <p:spPr bwMode="auto">
          <a:xfrm>
            <a:off x="2362200" y="22860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3" name="Line 12"/>
          <p:cNvSpPr>
            <a:spLocks noChangeShapeType="1"/>
          </p:cNvSpPr>
          <p:nvPr/>
        </p:nvSpPr>
        <p:spPr bwMode="auto">
          <a:xfrm>
            <a:off x="5257800" y="2438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4" name="Line 13"/>
          <p:cNvSpPr>
            <a:spLocks noChangeShapeType="1"/>
          </p:cNvSpPr>
          <p:nvPr/>
        </p:nvSpPr>
        <p:spPr bwMode="auto">
          <a:xfrm>
            <a:off x="5715000" y="3733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5" name="Line 14"/>
          <p:cNvSpPr>
            <a:spLocks noChangeShapeType="1"/>
          </p:cNvSpPr>
          <p:nvPr/>
        </p:nvSpPr>
        <p:spPr bwMode="auto">
          <a:xfrm flipH="1">
            <a:off x="2667000" y="3200400"/>
            <a:ext cx="1676400" cy="1905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6" name="Text Box 15"/>
          <p:cNvSpPr txBox="1">
            <a:spLocks noChangeArrowheads="1"/>
          </p:cNvSpPr>
          <p:nvPr/>
        </p:nvSpPr>
        <p:spPr bwMode="auto">
          <a:xfrm>
            <a:off x="2133600" y="3581400"/>
            <a:ext cx="1143000" cy="317500"/>
          </a:xfrm>
          <a:prstGeom prst="rect">
            <a:avLst/>
          </a:prstGeom>
          <a:solidFill>
            <a:srgbClr val="FFCFE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Wirkung 3</a:t>
            </a:r>
          </a:p>
        </p:txBody>
      </p:sp>
      <p:sp>
        <p:nvSpPr>
          <p:cNvPr id="10257" name="Line 16"/>
          <p:cNvSpPr>
            <a:spLocks noChangeShapeType="1"/>
          </p:cNvSpPr>
          <p:nvPr/>
        </p:nvSpPr>
        <p:spPr bwMode="auto">
          <a:xfrm>
            <a:off x="3276600" y="38100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8" name="Line 17"/>
          <p:cNvSpPr>
            <a:spLocks noChangeShapeType="1"/>
          </p:cNvSpPr>
          <p:nvPr/>
        </p:nvSpPr>
        <p:spPr bwMode="auto">
          <a:xfrm flipH="1">
            <a:off x="5105400" y="838200"/>
            <a:ext cx="762000" cy="1371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59" name="Line 18"/>
          <p:cNvSpPr>
            <a:spLocks noChangeShapeType="1"/>
          </p:cNvSpPr>
          <p:nvPr/>
        </p:nvSpPr>
        <p:spPr bwMode="auto">
          <a:xfrm>
            <a:off x="3352800" y="1752600"/>
            <a:ext cx="14478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0" name="Text Box 19"/>
          <p:cNvSpPr txBox="1">
            <a:spLocks noChangeArrowheads="1"/>
          </p:cNvSpPr>
          <p:nvPr/>
        </p:nvSpPr>
        <p:spPr bwMode="auto">
          <a:xfrm>
            <a:off x="5715000" y="17526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1.1</a:t>
            </a:r>
          </a:p>
        </p:txBody>
      </p:sp>
      <p:sp>
        <p:nvSpPr>
          <p:cNvPr id="10261" name="Text Box 20"/>
          <p:cNvSpPr txBox="1">
            <a:spLocks noChangeArrowheads="1"/>
          </p:cNvSpPr>
          <p:nvPr/>
        </p:nvSpPr>
        <p:spPr bwMode="auto">
          <a:xfrm>
            <a:off x="1828800" y="4572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4.1</a:t>
            </a:r>
          </a:p>
        </p:txBody>
      </p:sp>
      <p:sp>
        <p:nvSpPr>
          <p:cNvPr id="10262" name="Text Box 21"/>
          <p:cNvSpPr txBox="1">
            <a:spLocks noChangeArrowheads="1"/>
          </p:cNvSpPr>
          <p:nvPr/>
        </p:nvSpPr>
        <p:spPr bwMode="auto">
          <a:xfrm>
            <a:off x="4800600" y="3810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1.2</a:t>
            </a:r>
          </a:p>
        </p:txBody>
      </p:sp>
      <p:sp>
        <p:nvSpPr>
          <p:cNvPr id="10263" name="Line 22"/>
          <p:cNvSpPr>
            <a:spLocks noChangeShapeType="1"/>
          </p:cNvSpPr>
          <p:nvPr/>
        </p:nvSpPr>
        <p:spPr bwMode="auto">
          <a:xfrm flipH="1">
            <a:off x="4267200" y="457200"/>
            <a:ext cx="533400" cy="914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5" name="Line 24"/>
          <p:cNvSpPr>
            <a:spLocks noChangeShapeType="1"/>
          </p:cNvSpPr>
          <p:nvPr/>
        </p:nvSpPr>
        <p:spPr bwMode="auto">
          <a:xfrm>
            <a:off x="5410200" y="16764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7" name="Line 26"/>
          <p:cNvSpPr>
            <a:spLocks noChangeShapeType="1"/>
          </p:cNvSpPr>
          <p:nvPr/>
        </p:nvSpPr>
        <p:spPr bwMode="auto">
          <a:xfrm flipH="1">
            <a:off x="2362200" y="838200"/>
            <a:ext cx="3048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8" name="Text Box 27"/>
          <p:cNvSpPr txBox="1">
            <a:spLocks noChangeArrowheads="1"/>
          </p:cNvSpPr>
          <p:nvPr/>
        </p:nvSpPr>
        <p:spPr bwMode="auto">
          <a:xfrm>
            <a:off x="3048000" y="14478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1.3</a:t>
            </a:r>
          </a:p>
        </p:txBody>
      </p:sp>
      <p:sp>
        <p:nvSpPr>
          <p:cNvPr id="10269" name="Text Box 28"/>
          <p:cNvSpPr txBox="1">
            <a:spLocks noChangeArrowheads="1"/>
          </p:cNvSpPr>
          <p:nvPr/>
        </p:nvSpPr>
        <p:spPr bwMode="auto">
          <a:xfrm>
            <a:off x="228600" y="9144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4.2</a:t>
            </a:r>
          </a:p>
        </p:txBody>
      </p:sp>
      <p:sp>
        <p:nvSpPr>
          <p:cNvPr id="10271" name="Line 30"/>
          <p:cNvSpPr>
            <a:spLocks noChangeShapeType="1"/>
          </p:cNvSpPr>
          <p:nvPr/>
        </p:nvSpPr>
        <p:spPr bwMode="auto">
          <a:xfrm>
            <a:off x="1066800" y="1371600"/>
            <a:ext cx="990600" cy="228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2" name="Line 31"/>
          <p:cNvSpPr>
            <a:spLocks noChangeShapeType="1"/>
          </p:cNvSpPr>
          <p:nvPr/>
        </p:nvSpPr>
        <p:spPr bwMode="auto">
          <a:xfrm flipH="1" flipV="1">
            <a:off x="5486400" y="4038600"/>
            <a:ext cx="304800" cy="533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3" name="Text Box 32"/>
          <p:cNvSpPr txBox="1">
            <a:spLocks noChangeArrowheads="1"/>
          </p:cNvSpPr>
          <p:nvPr/>
        </p:nvSpPr>
        <p:spPr bwMode="auto">
          <a:xfrm>
            <a:off x="6019800" y="4267200"/>
            <a:ext cx="2057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2.1</a:t>
            </a:r>
          </a:p>
        </p:txBody>
      </p:sp>
      <p:sp>
        <p:nvSpPr>
          <p:cNvPr id="10274" name="Line 33"/>
          <p:cNvSpPr>
            <a:spLocks noChangeShapeType="1"/>
          </p:cNvSpPr>
          <p:nvPr/>
        </p:nvSpPr>
        <p:spPr bwMode="auto">
          <a:xfrm flipV="1">
            <a:off x="4419600" y="42672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5" name="Text Box 34"/>
          <p:cNvSpPr txBox="1">
            <a:spLocks noChangeArrowheads="1"/>
          </p:cNvSpPr>
          <p:nvPr/>
        </p:nvSpPr>
        <p:spPr bwMode="auto">
          <a:xfrm>
            <a:off x="3810000" y="43434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2.3</a:t>
            </a:r>
          </a:p>
        </p:txBody>
      </p:sp>
      <p:sp>
        <p:nvSpPr>
          <p:cNvPr id="10276" name="Line 35"/>
          <p:cNvSpPr>
            <a:spLocks noChangeShapeType="1"/>
          </p:cNvSpPr>
          <p:nvPr/>
        </p:nvSpPr>
        <p:spPr bwMode="auto">
          <a:xfrm flipH="1" flipV="1">
            <a:off x="4953000" y="4648200"/>
            <a:ext cx="533400" cy="838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7" name="Text Box 36"/>
          <p:cNvSpPr txBox="1">
            <a:spLocks noChangeArrowheads="1"/>
          </p:cNvSpPr>
          <p:nvPr/>
        </p:nvSpPr>
        <p:spPr bwMode="auto">
          <a:xfrm>
            <a:off x="5638800" y="5105400"/>
            <a:ext cx="1219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2.2</a:t>
            </a:r>
          </a:p>
        </p:txBody>
      </p:sp>
      <p:sp>
        <p:nvSpPr>
          <p:cNvPr id="10278" name="Line 37"/>
          <p:cNvSpPr>
            <a:spLocks noChangeShapeType="1"/>
          </p:cNvSpPr>
          <p:nvPr/>
        </p:nvSpPr>
        <p:spPr bwMode="auto">
          <a:xfrm flipV="1">
            <a:off x="685800" y="44196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79" name="Text Box 38"/>
          <p:cNvSpPr txBox="1">
            <a:spLocks noChangeArrowheads="1"/>
          </p:cNvSpPr>
          <p:nvPr/>
        </p:nvSpPr>
        <p:spPr bwMode="auto">
          <a:xfrm>
            <a:off x="609600" y="4419600"/>
            <a:ext cx="1828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3.1</a:t>
            </a:r>
          </a:p>
        </p:txBody>
      </p:sp>
      <p:sp>
        <p:nvSpPr>
          <p:cNvPr id="10280" name="Line 39"/>
          <p:cNvSpPr>
            <a:spLocks noChangeShapeType="1"/>
          </p:cNvSpPr>
          <p:nvPr/>
        </p:nvSpPr>
        <p:spPr bwMode="auto">
          <a:xfrm flipH="1" flipV="1">
            <a:off x="3200400" y="4572000"/>
            <a:ext cx="1524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1" name="Text Box 40"/>
          <p:cNvSpPr txBox="1">
            <a:spLocks noChangeArrowheads="1"/>
          </p:cNvSpPr>
          <p:nvPr/>
        </p:nvSpPr>
        <p:spPr bwMode="auto">
          <a:xfrm>
            <a:off x="2057400" y="5562600"/>
            <a:ext cx="1828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3.2</a:t>
            </a:r>
          </a:p>
        </p:txBody>
      </p:sp>
      <p:sp>
        <p:nvSpPr>
          <p:cNvPr id="10283" name="Line 42"/>
          <p:cNvSpPr>
            <a:spLocks noChangeShapeType="1"/>
          </p:cNvSpPr>
          <p:nvPr/>
        </p:nvSpPr>
        <p:spPr bwMode="auto">
          <a:xfrm>
            <a:off x="5334000" y="52578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4" name="Line 43"/>
          <p:cNvSpPr>
            <a:spLocks noChangeShapeType="1"/>
          </p:cNvSpPr>
          <p:nvPr/>
        </p:nvSpPr>
        <p:spPr bwMode="auto">
          <a:xfrm>
            <a:off x="5715000" y="4419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5" name="Line 46"/>
          <p:cNvSpPr>
            <a:spLocks noChangeShapeType="1"/>
          </p:cNvSpPr>
          <p:nvPr/>
        </p:nvSpPr>
        <p:spPr bwMode="auto">
          <a:xfrm flipH="1">
            <a:off x="5562600" y="1066800"/>
            <a:ext cx="1981200" cy="3048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6" name="Text Box 47"/>
          <p:cNvSpPr txBox="1">
            <a:spLocks noChangeArrowheads="1"/>
          </p:cNvSpPr>
          <p:nvPr/>
        </p:nvSpPr>
        <p:spPr bwMode="auto">
          <a:xfrm>
            <a:off x="6172200" y="1295400"/>
            <a:ext cx="1600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Wirkung 1.1.1</a:t>
            </a:r>
          </a:p>
        </p:txBody>
      </p:sp>
      <p:sp>
        <p:nvSpPr>
          <p:cNvPr id="10287" name="Line 48"/>
          <p:cNvSpPr>
            <a:spLocks noChangeShapeType="1"/>
          </p:cNvSpPr>
          <p:nvPr/>
        </p:nvSpPr>
        <p:spPr bwMode="auto">
          <a:xfrm flipH="1">
            <a:off x="6477000" y="609600"/>
            <a:ext cx="3048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8" name="Text Box 49"/>
          <p:cNvSpPr txBox="1">
            <a:spLocks noChangeArrowheads="1"/>
          </p:cNvSpPr>
          <p:nvPr/>
        </p:nvSpPr>
        <p:spPr bwMode="auto">
          <a:xfrm>
            <a:off x="6781800" y="685800"/>
            <a:ext cx="1676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Ursache 1.1.1.1</a:t>
            </a:r>
          </a:p>
        </p:txBody>
      </p:sp>
      <p:sp>
        <p:nvSpPr>
          <p:cNvPr id="10289" name="Line 51"/>
          <p:cNvSpPr>
            <a:spLocks noChangeShapeType="1"/>
          </p:cNvSpPr>
          <p:nvPr/>
        </p:nvSpPr>
        <p:spPr bwMode="auto">
          <a:xfrm flipV="1">
            <a:off x="6629400" y="8382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90" name="Line 52"/>
          <p:cNvSpPr>
            <a:spLocks noChangeShapeType="1"/>
          </p:cNvSpPr>
          <p:nvPr/>
        </p:nvSpPr>
        <p:spPr bwMode="auto">
          <a:xfrm>
            <a:off x="6096000" y="1295400"/>
            <a:ext cx="762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92" name="Text Box 32"/>
          <p:cNvSpPr txBox="1">
            <a:spLocks noChangeArrowheads="1"/>
          </p:cNvSpPr>
          <p:nvPr/>
        </p:nvSpPr>
        <p:spPr bwMode="auto">
          <a:xfrm>
            <a:off x="0" y="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Analyse: Ishikawa-Diagramm</a:t>
            </a:r>
          </a:p>
        </p:txBody>
      </p:sp>
      <p:sp>
        <p:nvSpPr>
          <p:cNvPr id="10293" name="Text Box 36"/>
          <p:cNvSpPr txBox="1">
            <a:spLocks noChangeArrowheads="1"/>
          </p:cNvSpPr>
          <p:nvPr/>
        </p:nvSpPr>
        <p:spPr bwMode="auto">
          <a:xfrm>
            <a:off x="7848600" y="3429000"/>
            <a:ext cx="1295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Abweichung</a:t>
            </a:r>
          </a:p>
        </p:txBody>
      </p:sp>
      <p:sp>
        <p:nvSpPr>
          <p:cNvPr id="10294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0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5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0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500"/>
                            </p:stCondLst>
                            <p:childTnLst>
                              <p:par>
                                <p:cTn id="1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0"/>
                            </p:stCondLst>
                            <p:childTnLst>
                              <p:par>
                                <p:cTn id="1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5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6000"/>
                            </p:stCondLst>
                            <p:childTnLst>
                              <p:par>
                                <p:cTn id="1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65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75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8000"/>
                            </p:stCondLst>
                            <p:childTnLst>
                              <p:par>
                                <p:cTn id="19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0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0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autoUpdateAnimBg="0"/>
      <p:bldP spid="10244" grpId="0" animBg="1"/>
      <p:bldP spid="10245" grpId="0" animBg="1"/>
      <p:bldP spid="10246" grpId="0" animBg="1" autoUpdateAnimBg="0"/>
      <p:bldP spid="10247" grpId="0" autoUpdateAnimBg="0"/>
      <p:bldP spid="10248" grpId="0" animBg="1"/>
      <p:bldP spid="10249" grpId="0" animBg="1" autoUpdateAnimBg="0"/>
      <p:bldP spid="10250" grpId="0" animBg="1"/>
      <p:bldP spid="10251" grpId="0" animBg="1" autoUpdateAnimBg="0"/>
      <p:bldP spid="10252" grpId="0" animBg="1"/>
      <p:bldP spid="10253" grpId="0" animBg="1"/>
      <p:bldP spid="10254" grpId="0" animBg="1"/>
      <p:bldP spid="10255" grpId="0" animBg="1"/>
      <p:bldP spid="10256" grpId="0" animBg="1" autoUpdateAnimBg="0"/>
      <p:bldP spid="10257" grpId="0" animBg="1"/>
      <p:bldP spid="10258" grpId="0" animBg="1"/>
      <p:bldP spid="10259" grpId="0" animBg="1"/>
      <p:bldP spid="10260" grpId="0" autoUpdateAnimBg="0"/>
      <p:bldP spid="10261" grpId="0" autoUpdateAnimBg="0"/>
      <p:bldP spid="10262" grpId="0" autoUpdateAnimBg="0"/>
      <p:bldP spid="10263" grpId="0" animBg="1"/>
      <p:bldP spid="10265" grpId="0" animBg="1"/>
      <p:bldP spid="10267" grpId="0" animBg="1"/>
      <p:bldP spid="10268" grpId="0" autoUpdateAnimBg="0"/>
      <p:bldP spid="10269" grpId="0" autoUpdateAnimBg="0"/>
      <p:bldP spid="10271" grpId="0" animBg="1"/>
      <p:bldP spid="10272" grpId="0" animBg="1"/>
      <p:bldP spid="10273" grpId="0" autoUpdateAnimBg="0"/>
      <p:bldP spid="10274" grpId="0" animBg="1"/>
      <p:bldP spid="10275" grpId="0" autoUpdateAnimBg="0"/>
      <p:bldP spid="10276" grpId="0" animBg="1"/>
      <p:bldP spid="10277" grpId="0" autoUpdateAnimBg="0"/>
      <p:bldP spid="10278" grpId="0" animBg="1"/>
      <p:bldP spid="10279" grpId="0" autoUpdateAnimBg="0"/>
      <p:bldP spid="10280" grpId="0" animBg="1"/>
      <p:bldP spid="10281" grpId="0" autoUpdateAnimBg="0"/>
      <p:bldP spid="10283" grpId="0" animBg="1"/>
      <p:bldP spid="10284" grpId="0" animBg="1"/>
      <p:bldP spid="10285" grpId="0" animBg="1"/>
      <p:bldP spid="10286" grpId="0" autoUpdateAnimBg="0"/>
      <p:bldP spid="10287" grpId="0" animBg="1"/>
      <p:bldP spid="10288" grpId="0" autoUpdateAnimBg="0"/>
      <p:bldP spid="10289" grpId="0" animBg="1"/>
      <p:bldP spid="10290" grpId="0" animBg="1"/>
      <p:bldP spid="10293" grpId="0" autoUpdateAnimBg="0"/>
      <p:bldP spid="1029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1981200" cy="900113"/>
          </a:xfrm>
          <a:prstGeom prst="rect">
            <a:avLst/>
          </a:prstGeom>
          <a:solidFill>
            <a:srgbClr val="FFFFB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Istkosten zu Istpreisen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514600" y="762000"/>
            <a:ext cx="1905000" cy="900113"/>
          </a:xfrm>
          <a:prstGeom prst="rect">
            <a:avLst/>
          </a:prstGeom>
          <a:solidFill>
            <a:srgbClr val="FFE2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Istkosten zu Planpreisen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648200" y="762000"/>
            <a:ext cx="1905000" cy="900113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Sollkosten (</a:t>
            </a:r>
            <a:r>
              <a:rPr lang="de-DE"/>
              <a:t>Istkosten bei Planbeschäftigung)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705600" y="762000"/>
            <a:ext cx="1981200" cy="90011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Verrechnete Plankosten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371600" y="1676400"/>
            <a:ext cx="0" cy="4800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429000" y="1676400"/>
            <a:ext cx="0" cy="914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2590800" y="2743200"/>
            <a:ext cx="0" cy="1828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1600200" y="1676400"/>
            <a:ext cx="0" cy="914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1600200" y="2590800"/>
            <a:ext cx="838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H="1">
            <a:off x="2743200" y="2590800"/>
            <a:ext cx="685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2438400" y="2438400"/>
            <a:ext cx="304800" cy="304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971800" y="2286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905000" y="2286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-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1828800" y="3200400"/>
            <a:ext cx="152400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Preis-abweichung</a:t>
            </a: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5334000" y="1676400"/>
            <a:ext cx="0" cy="914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4495800" y="2743200"/>
            <a:ext cx="0" cy="1600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3657600" y="1676400"/>
            <a:ext cx="0" cy="914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3657600" y="2590800"/>
            <a:ext cx="685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H="1">
            <a:off x="4648200" y="2590800"/>
            <a:ext cx="685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09" name="Oval 21"/>
          <p:cNvSpPr>
            <a:spLocks noChangeArrowheads="1"/>
          </p:cNvSpPr>
          <p:nvPr/>
        </p:nvSpPr>
        <p:spPr bwMode="auto">
          <a:xfrm>
            <a:off x="4343400" y="2438400"/>
            <a:ext cx="304800" cy="304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4800600" y="2286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3810000" y="22860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-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3657600" y="3200400"/>
            <a:ext cx="160020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Verbrauchs-abweichung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7696200" y="1676400"/>
            <a:ext cx="0" cy="914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6705600" y="2743200"/>
            <a:ext cx="0" cy="1828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5715000" y="1676400"/>
            <a:ext cx="0" cy="914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5715000" y="2590800"/>
            <a:ext cx="838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 flipH="1">
            <a:off x="6858000" y="2590800"/>
            <a:ext cx="838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18" name="Oval 30"/>
          <p:cNvSpPr>
            <a:spLocks noChangeArrowheads="1"/>
          </p:cNvSpPr>
          <p:nvPr/>
        </p:nvSpPr>
        <p:spPr bwMode="auto">
          <a:xfrm>
            <a:off x="6553200" y="2438400"/>
            <a:ext cx="304800" cy="304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7010400" y="2209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6096000" y="22098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-</a:t>
            </a:r>
          </a:p>
        </p:txBody>
      </p:sp>
      <p:sp>
        <p:nvSpPr>
          <p:cNvPr id="36897" name="Text Box 33"/>
          <p:cNvSpPr txBox="1">
            <a:spLocks noChangeArrowheads="1"/>
          </p:cNvSpPr>
          <p:nvPr/>
        </p:nvSpPr>
        <p:spPr bwMode="auto">
          <a:xfrm>
            <a:off x="5715000" y="3200400"/>
            <a:ext cx="205740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Beschäftigungs-abweichung</a:t>
            </a:r>
          </a:p>
        </p:txBody>
      </p:sp>
      <p:sp>
        <p:nvSpPr>
          <p:cNvPr id="12322" name="Oval 34"/>
          <p:cNvSpPr>
            <a:spLocks noChangeArrowheads="1"/>
          </p:cNvSpPr>
          <p:nvPr/>
        </p:nvSpPr>
        <p:spPr bwMode="auto">
          <a:xfrm>
            <a:off x="4267200" y="4343400"/>
            <a:ext cx="457200" cy="4572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>
            <a:off x="2590800" y="4572000"/>
            <a:ext cx="1676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 flipH="1">
            <a:off x="4724400" y="4572000"/>
            <a:ext cx="1981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4953000" y="4267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4572000" y="39624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3810000" y="4267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28" name="Line 40"/>
          <p:cNvSpPr>
            <a:spLocks noChangeShapeType="1"/>
          </p:cNvSpPr>
          <p:nvPr/>
        </p:nvSpPr>
        <p:spPr bwMode="auto">
          <a:xfrm>
            <a:off x="4495800" y="4800600"/>
            <a:ext cx="0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6905" name="Text Box 41"/>
          <p:cNvSpPr txBox="1">
            <a:spLocks noChangeArrowheads="1"/>
          </p:cNvSpPr>
          <p:nvPr/>
        </p:nvSpPr>
        <p:spPr bwMode="auto">
          <a:xfrm>
            <a:off x="3733800" y="5257800"/>
            <a:ext cx="160020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Gesamt-abweichung</a:t>
            </a:r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>
            <a:off x="1371600" y="6477000"/>
            <a:ext cx="2971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 flipH="1">
            <a:off x="4648200" y="6477000"/>
            <a:ext cx="3352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32" name="Oval 44"/>
          <p:cNvSpPr>
            <a:spLocks noChangeArrowheads="1"/>
          </p:cNvSpPr>
          <p:nvPr/>
        </p:nvSpPr>
        <p:spPr bwMode="auto">
          <a:xfrm>
            <a:off x="4343400" y="6324600"/>
            <a:ext cx="304800" cy="3048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2333" name="Line 45"/>
          <p:cNvSpPr>
            <a:spLocks noChangeShapeType="1"/>
          </p:cNvSpPr>
          <p:nvPr/>
        </p:nvSpPr>
        <p:spPr bwMode="auto">
          <a:xfrm>
            <a:off x="8001000" y="1676400"/>
            <a:ext cx="0" cy="4800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4953000" y="6172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+</a:t>
            </a:r>
          </a:p>
        </p:txBody>
      </p:sp>
      <p:sp>
        <p:nvSpPr>
          <p:cNvPr id="12335" name="Text Box 47"/>
          <p:cNvSpPr txBox="1">
            <a:spLocks noChangeArrowheads="1"/>
          </p:cNvSpPr>
          <p:nvPr/>
        </p:nvSpPr>
        <p:spPr bwMode="auto">
          <a:xfrm>
            <a:off x="3733800" y="6172200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-</a:t>
            </a:r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V="1">
            <a:off x="4495800" y="5943600"/>
            <a:ext cx="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38" name="Text Box 32"/>
          <p:cNvSpPr txBox="1">
            <a:spLocks noChangeArrowheads="1"/>
          </p:cNvSpPr>
          <p:nvPr/>
        </p:nvSpPr>
        <p:spPr bwMode="auto">
          <a:xfrm>
            <a:off x="0" y="0"/>
            <a:ext cx="579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Analysekonzept in der flexiblen Plankostenrechnung</a:t>
            </a:r>
          </a:p>
        </p:txBody>
      </p:sp>
      <p:sp>
        <p:nvSpPr>
          <p:cNvPr id="12339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500"/>
                            </p:stCondLst>
                            <p:childTnLst>
                              <p:par>
                                <p:cTn id="1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000"/>
                            </p:stCondLst>
                            <p:childTnLst>
                              <p:par>
                                <p:cTn id="1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5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500"/>
                            </p:stCondLst>
                            <p:childTnLst>
                              <p:par>
                                <p:cTn id="1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000"/>
                            </p:stCondLst>
                            <p:childTnLst>
                              <p:par>
                                <p:cTn id="20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 autoUpdateAnimBg="0"/>
      <p:bldP spid="36867" grpId="0" animBg="1" autoUpdateAnimBg="0"/>
      <p:bldP spid="36868" grpId="0" animBg="1" autoUpdateAnimBg="0"/>
      <p:bldP spid="36869" grpId="0" animBg="1" autoUpdateAnimBg="0"/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0" grpId="0" animBg="1" autoUpdateAnimBg="0"/>
      <p:bldP spid="12301" grpId="0" autoUpdateAnimBg="0"/>
      <p:bldP spid="12302" grpId="0" autoUpdateAnimBg="0"/>
      <p:bldP spid="36879" grpId="0" animBg="1" autoUpdateAnimBg="0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 autoUpdateAnimBg="0"/>
      <p:bldP spid="12310" grpId="0" autoUpdateAnimBg="0"/>
      <p:bldP spid="12311" grpId="0" autoUpdateAnimBg="0"/>
      <p:bldP spid="36888" grpId="0" animBg="1" autoUpdateAnimBg="0"/>
      <p:bldP spid="12313" grpId="0" animBg="1"/>
      <p:bldP spid="12314" grpId="0" animBg="1"/>
      <p:bldP spid="12315" grpId="0" animBg="1"/>
      <p:bldP spid="12316" grpId="0" animBg="1"/>
      <p:bldP spid="12317" grpId="0" animBg="1"/>
      <p:bldP spid="12318" grpId="0" animBg="1" autoUpdateAnimBg="0"/>
      <p:bldP spid="12319" grpId="0" autoUpdateAnimBg="0"/>
      <p:bldP spid="12320" grpId="0" autoUpdateAnimBg="0"/>
      <p:bldP spid="36897" grpId="0" animBg="1" autoUpdateAnimBg="0"/>
      <p:bldP spid="12322" grpId="0" animBg="1" autoUpdateAnimBg="0"/>
      <p:bldP spid="12323" grpId="0" animBg="1"/>
      <p:bldP spid="12324" grpId="0" animBg="1"/>
      <p:bldP spid="12325" grpId="0" autoUpdateAnimBg="0"/>
      <p:bldP spid="12326" grpId="0" autoUpdateAnimBg="0"/>
      <p:bldP spid="12327" grpId="0" autoUpdateAnimBg="0"/>
      <p:bldP spid="12328" grpId="0" animBg="1"/>
      <p:bldP spid="36905" grpId="0" animBg="1" autoUpdateAnimBg="0"/>
      <p:bldP spid="12330" grpId="0" animBg="1"/>
      <p:bldP spid="12331" grpId="0" animBg="1"/>
      <p:bldP spid="12332" grpId="0" animBg="1" autoUpdateAnimBg="0"/>
      <p:bldP spid="12333" grpId="0" animBg="1"/>
      <p:bldP spid="12334" grpId="0" autoUpdateAnimBg="0"/>
      <p:bldP spid="12335" grpId="0" autoUpdateAnimBg="0"/>
      <p:bldP spid="12336" grpId="0" animBg="1"/>
      <p:bldP spid="1233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4" name="Object 130"/>
          <p:cNvGraphicFramePr>
            <a:graphicFrameLocks noChangeAspect="1"/>
          </p:cNvGraphicFramePr>
          <p:nvPr/>
        </p:nvGraphicFramePr>
        <p:xfrm>
          <a:off x="0" y="3295650"/>
          <a:ext cx="8469313" cy="3333750"/>
        </p:xfrm>
        <a:graphic>
          <a:graphicData uri="http://schemas.openxmlformats.org/presentationml/2006/ole">
            <p:oleObj spid="_x0000_s1154" name="Bitmap" r:id="rId4" imgW="8466667" imgH="3333333" progId="Paint.Picture">
              <p:embed/>
            </p:oleObj>
          </a:graphicData>
        </a:graphic>
      </p:graphicFrame>
      <p:sp>
        <p:nvSpPr>
          <p:cNvPr id="1063" name="Line 52"/>
          <p:cNvSpPr>
            <a:spLocks noChangeShapeType="1"/>
          </p:cNvSpPr>
          <p:nvPr/>
        </p:nvSpPr>
        <p:spPr bwMode="auto">
          <a:xfrm flipV="1">
            <a:off x="7620000" y="9144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4" name="Line 53"/>
          <p:cNvSpPr>
            <a:spLocks noChangeShapeType="1"/>
          </p:cNvSpPr>
          <p:nvPr/>
        </p:nvSpPr>
        <p:spPr bwMode="auto">
          <a:xfrm flipH="1">
            <a:off x="4800600" y="15240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5715000" y="1295400"/>
            <a:ext cx="1524000" cy="5397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PLANUNG</a:t>
            </a:r>
          </a:p>
        </p:txBody>
      </p:sp>
      <p:sp>
        <p:nvSpPr>
          <p:cNvPr id="5195" name="Text Box 75"/>
          <p:cNvSpPr txBox="1">
            <a:spLocks noChangeArrowheads="1"/>
          </p:cNvSpPr>
          <p:nvPr/>
        </p:nvSpPr>
        <p:spPr bwMode="auto">
          <a:xfrm>
            <a:off x="1143000" y="457200"/>
            <a:ext cx="1828800" cy="6858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algn="l">
              <a:defRPr/>
            </a:pPr>
            <a:r>
              <a:rPr lang="de-DE" sz="1600"/>
              <a:t>Unternehmens-leitbild</a:t>
            </a:r>
          </a:p>
        </p:txBody>
      </p:sp>
      <p:sp>
        <p:nvSpPr>
          <p:cNvPr id="1074" name="Line 76"/>
          <p:cNvSpPr>
            <a:spLocks noChangeShapeType="1"/>
          </p:cNvSpPr>
          <p:nvPr/>
        </p:nvSpPr>
        <p:spPr bwMode="auto">
          <a:xfrm flipV="1">
            <a:off x="2971800" y="7620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97" name="Text Box 77"/>
          <p:cNvSpPr txBox="1">
            <a:spLocks noChangeArrowheads="1"/>
          </p:cNvSpPr>
          <p:nvPr/>
        </p:nvSpPr>
        <p:spPr bwMode="auto">
          <a:xfrm>
            <a:off x="6705600" y="228600"/>
            <a:ext cx="1828800" cy="6858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algn="l">
              <a:defRPr/>
            </a:pPr>
            <a:r>
              <a:rPr lang="de-DE" sz="1600"/>
              <a:t>Unternehmens-ziele</a:t>
            </a:r>
          </a:p>
        </p:txBody>
      </p:sp>
      <p:sp>
        <p:nvSpPr>
          <p:cNvPr id="1076" name="Line 78"/>
          <p:cNvSpPr>
            <a:spLocks noChangeShapeType="1"/>
          </p:cNvSpPr>
          <p:nvPr/>
        </p:nvSpPr>
        <p:spPr bwMode="auto">
          <a:xfrm flipH="1" flipV="1">
            <a:off x="5181600" y="533400"/>
            <a:ext cx="152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7" name="Line 53"/>
          <p:cNvSpPr>
            <a:spLocks noChangeShapeType="1"/>
          </p:cNvSpPr>
          <p:nvPr/>
        </p:nvSpPr>
        <p:spPr bwMode="auto">
          <a:xfrm flipV="1">
            <a:off x="5181600" y="914400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8" name="Line 80"/>
          <p:cNvSpPr>
            <a:spLocks noChangeShapeType="1"/>
          </p:cNvSpPr>
          <p:nvPr/>
        </p:nvSpPr>
        <p:spPr bwMode="auto">
          <a:xfrm flipH="1" flipV="1">
            <a:off x="7239000" y="16002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9" name="Line 52"/>
          <p:cNvSpPr>
            <a:spLocks noChangeShapeType="1"/>
          </p:cNvSpPr>
          <p:nvPr/>
        </p:nvSpPr>
        <p:spPr bwMode="auto">
          <a:xfrm flipV="1">
            <a:off x="6324600" y="9144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82" name="Line 52"/>
          <p:cNvSpPr>
            <a:spLocks noChangeShapeType="1"/>
          </p:cNvSpPr>
          <p:nvPr/>
        </p:nvSpPr>
        <p:spPr bwMode="auto">
          <a:xfrm flipV="1">
            <a:off x="4800600" y="12192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" name="Text Box 63"/>
          <p:cNvSpPr txBox="1">
            <a:spLocks noChangeArrowheads="1"/>
          </p:cNvSpPr>
          <p:nvPr/>
        </p:nvSpPr>
        <p:spPr bwMode="auto">
          <a:xfrm>
            <a:off x="1143000" y="1295400"/>
            <a:ext cx="1905000" cy="539750"/>
          </a:xfrm>
          <a:prstGeom prst="rect">
            <a:avLst/>
          </a:prstGeom>
          <a:solidFill>
            <a:srgbClr val="F7ED9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ORGANISATION</a:t>
            </a:r>
          </a:p>
        </p:txBody>
      </p:sp>
      <p:sp>
        <p:nvSpPr>
          <p:cNvPr id="1084" name="Line 53"/>
          <p:cNvSpPr>
            <a:spLocks noChangeShapeType="1"/>
          </p:cNvSpPr>
          <p:nvPr/>
        </p:nvSpPr>
        <p:spPr bwMode="auto">
          <a:xfrm>
            <a:off x="3048000" y="15240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85" name="Line 52"/>
          <p:cNvSpPr>
            <a:spLocks noChangeShapeType="1"/>
          </p:cNvSpPr>
          <p:nvPr/>
        </p:nvSpPr>
        <p:spPr bwMode="auto">
          <a:xfrm flipV="1">
            <a:off x="3886200" y="12192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86" name="Line 53"/>
          <p:cNvSpPr>
            <a:spLocks noChangeShapeType="1"/>
          </p:cNvSpPr>
          <p:nvPr/>
        </p:nvSpPr>
        <p:spPr bwMode="auto">
          <a:xfrm flipV="1">
            <a:off x="3048000" y="1752600"/>
            <a:ext cx="2667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30" name="Object 89"/>
          <p:cNvGraphicFramePr>
            <a:graphicFrameLocks noChangeAspect="1"/>
          </p:cNvGraphicFramePr>
          <p:nvPr/>
        </p:nvGraphicFramePr>
        <p:xfrm>
          <a:off x="3429000" y="228600"/>
          <a:ext cx="1752600" cy="1133475"/>
        </p:xfrm>
        <a:graphic>
          <a:graphicData uri="http://schemas.openxmlformats.org/presentationml/2006/ole">
            <p:oleObj spid="_x0000_s1030" name="Paint Shop Pro Image" r:id="rId5" imgW="2175610" imgH="1405259" progId="PaintShopPro">
              <p:embed/>
            </p:oleObj>
          </a:graphicData>
        </a:graphic>
      </p:graphicFrame>
      <p:sp>
        <p:nvSpPr>
          <p:cNvPr id="1111" name="Text Box 32"/>
          <p:cNvSpPr txBox="1">
            <a:spLocks noChangeArrowheads="1"/>
          </p:cNvSpPr>
          <p:nvPr/>
        </p:nvSpPr>
        <p:spPr bwMode="auto">
          <a:xfrm>
            <a:off x="0" y="0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Steuerung der Prozessdurchführung</a:t>
            </a:r>
          </a:p>
        </p:txBody>
      </p:sp>
      <p:sp>
        <p:nvSpPr>
          <p:cNvPr id="1113" name="Rectangle 33"/>
          <p:cNvSpPr>
            <a:spLocks noChangeArrowheads="1"/>
          </p:cNvSpPr>
          <p:nvPr/>
        </p:nvSpPr>
        <p:spPr bwMode="auto">
          <a:xfrm>
            <a:off x="533400" y="1981200"/>
            <a:ext cx="7391400" cy="1371600"/>
          </a:xfrm>
          <a:prstGeom prst="rect">
            <a:avLst/>
          </a:prstGeom>
          <a:solidFill>
            <a:srgbClr val="FFFFC5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1114" name="Line 34"/>
          <p:cNvSpPr>
            <a:spLocks noChangeShapeType="1"/>
          </p:cNvSpPr>
          <p:nvPr/>
        </p:nvSpPr>
        <p:spPr bwMode="auto">
          <a:xfrm>
            <a:off x="4267200" y="1371600"/>
            <a:ext cx="0" cy="1066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15" name="AutoShape 40"/>
          <p:cNvSpPr>
            <a:spLocks noChangeArrowheads="1"/>
          </p:cNvSpPr>
          <p:nvPr/>
        </p:nvSpPr>
        <p:spPr bwMode="auto">
          <a:xfrm>
            <a:off x="6324600" y="2133600"/>
            <a:ext cx="1371600" cy="914400"/>
          </a:xfrm>
          <a:prstGeom prst="flowChartMagneticDisk">
            <a:avLst/>
          </a:prstGeom>
          <a:solidFill>
            <a:srgbClr val="C9E4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1116" name="Text Box 41"/>
          <p:cNvSpPr txBox="1">
            <a:spLocks noChangeArrowheads="1"/>
          </p:cNvSpPr>
          <p:nvPr/>
        </p:nvSpPr>
        <p:spPr bwMode="auto">
          <a:xfrm>
            <a:off x="6400800" y="2454275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Informations-basis</a:t>
            </a:r>
          </a:p>
        </p:txBody>
      </p:sp>
      <p:sp>
        <p:nvSpPr>
          <p:cNvPr id="1117" name="Line 49"/>
          <p:cNvSpPr>
            <a:spLocks noChangeShapeType="1"/>
          </p:cNvSpPr>
          <p:nvPr/>
        </p:nvSpPr>
        <p:spPr bwMode="auto">
          <a:xfrm>
            <a:off x="2133600" y="18288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18" name="Line 66"/>
          <p:cNvSpPr>
            <a:spLocks noChangeShapeType="1"/>
          </p:cNvSpPr>
          <p:nvPr/>
        </p:nvSpPr>
        <p:spPr bwMode="auto">
          <a:xfrm flipH="1">
            <a:off x="5105400" y="2514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119" name="Object 56"/>
          <p:cNvGraphicFramePr>
            <a:graphicFrameLocks noChangeAspect="1"/>
          </p:cNvGraphicFramePr>
          <p:nvPr/>
        </p:nvGraphicFramePr>
        <p:xfrm>
          <a:off x="3505200" y="2428875"/>
          <a:ext cx="1600200" cy="895350"/>
        </p:xfrm>
        <a:graphic>
          <a:graphicData uri="http://schemas.openxmlformats.org/presentationml/2006/ole">
            <p:oleObj spid="_x0000_s1119" name="Paint Shop Pro Image" r:id="rId6" imgW="4253659" imgH="2380488" progId="PaintShopPro">
              <p:embed/>
            </p:oleObj>
          </a:graphicData>
        </a:graphic>
      </p:graphicFrame>
      <p:sp>
        <p:nvSpPr>
          <p:cNvPr id="1120" name="Line 53"/>
          <p:cNvSpPr>
            <a:spLocks noChangeShapeType="1"/>
          </p:cNvSpPr>
          <p:nvPr/>
        </p:nvSpPr>
        <p:spPr bwMode="auto">
          <a:xfrm flipV="1">
            <a:off x="7010400" y="18288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1" name="Line 53"/>
          <p:cNvSpPr>
            <a:spLocks noChangeShapeType="1"/>
          </p:cNvSpPr>
          <p:nvPr/>
        </p:nvSpPr>
        <p:spPr bwMode="auto">
          <a:xfrm>
            <a:off x="6781800" y="18288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2" name="Line 53"/>
          <p:cNvSpPr>
            <a:spLocks noChangeShapeType="1"/>
          </p:cNvSpPr>
          <p:nvPr/>
        </p:nvSpPr>
        <p:spPr bwMode="auto">
          <a:xfrm flipV="1">
            <a:off x="5105400" y="26670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3" name="Line 53"/>
          <p:cNvSpPr>
            <a:spLocks noChangeShapeType="1"/>
          </p:cNvSpPr>
          <p:nvPr/>
        </p:nvSpPr>
        <p:spPr bwMode="auto">
          <a:xfrm flipH="1" flipV="1">
            <a:off x="5105400" y="28194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4" name="Line 53"/>
          <p:cNvSpPr>
            <a:spLocks noChangeShapeType="1"/>
          </p:cNvSpPr>
          <p:nvPr/>
        </p:nvSpPr>
        <p:spPr bwMode="auto">
          <a:xfrm>
            <a:off x="7696200" y="2514600"/>
            <a:ext cx="1066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5" name="Line 53"/>
          <p:cNvSpPr>
            <a:spLocks noChangeShapeType="1"/>
          </p:cNvSpPr>
          <p:nvPr/>
        </p:nvSpPr>
        <p:spPr bwMode="auto">
          <a:xfrm>
            <a:off x="7696200" y="2667000"/>
            <a:ext cx="1066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6" name="Line 66"/>
          <p:cNvSpPr>
            <a:spLocks noChangeShapeType="1"/>
          </p:cNvSpPr>
          <p:nvPr/>
        </p:nvSpPr>
        <p:spPr bwMode="auto">
          <a:xfrm>
            <a:off x="2133600" y="27432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7" name="Text Box 99"/>
          <p:cNvSpPr txBox="1">
            <a:spLocks noChangeArrowheads="1"/>
          </p:cNvSpPr>
          <p:nvPr/>
        </p:nvSpPr>
        <p:spPr bwMode="auto">
          <a:xfrm>
            <a:off x="685800" y="2133600"/>
            <a:ext cx="1066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>
                <a:solidFill>
                  <a:srgbClr val="FF3300"/>
                </a:solidFill>
              </a:rPr>
              <a:t>Steuer-ebene</a:t>
            </a:r>
          </a:p>
        </p:txBody>
      </p:sp>
      <p:sp>
        <p:nvSpPr>
          <p:cNvPr id="1128" name="Text Box 98"/>
          <p:cNvSpPr txBox="1">
            <a:spLocks noChangeArrowheads="1"/>
          </p:cNvSpPr>
          <p:nvPr/>
        </p:nvSpPr>
        <p:spPr bwMode="auto">
          <a:xfrm>
            <a:off x="609600" y="3733800"/>
            <a:ext cx="1066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>
                <a:solidFill>
                  <a:schemeClr val="accent2"/>
                </a:solidFill>
              </a:rPr>
              <a:t>Prozess-ebene</a:t>
            </a:r>
          </a:p>
        </p:txBody>
      </p:sp>
      <p:sp>
        <p:nvSpPr>
          <p:cNvPr id="1130" name="Line 25"/>
          <p:cNvSpPr>
            <a:spLocks noChangeShapeType="1"/>
          </p:cNvSpPr>
          <p:nvPr/>
        </p:nvSpPr>
        <p:spPr bwMode="auto">
          <a:xfrm flipH="1">
            <a:off x="3200400" y="38862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1" name="Line 25"/>
          <p:cNvSpPr>
            <a:spLocks noChangeShapeType="1"/>
          </p:cNvSpPr>
          <p:nvPr/>
        </p:nvSpPr>
        <p:spPr bwMode="auto">
          <a:xfrm flipH="1">
            <a:off x="3657600" y="38862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2" name="Line 25"/>
          <p:cNvSpPr>
            <a:spLocks noChangeShapeType="1"/>
          </p:cNvSpPr>
          <p:nvPr/>
        </p:nvSpPr>
        <p:spPr bwMode="auto">
          <a:xfrm flipH="1">
            <a:off x="5257800" y="38100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3" name="Text Box 71"/>
          <p:cNvSpPr txBox="1">
            <a:spLocks noChangeArrowheads="1"/>
          </p:cNvSpPr>
          <p:nvPr/>
        </p:nvSpPr>
        <p:spPr bwMode="auto">
          <a:xfrm>
            <a:off x="4038600" y="3733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400"/>
              <a:t>...</a:t>
            </a:r>
          </a:p>
        </p:txBody>
      </p:sp>
      <p:sp>
        <p:nvSpPr>
          <p:cNvPr id="1135" name="Line 55"/>
          <p:cNvSpPr>
            <a:spLocks noChangeShapeType="1"/>
          </p:cNvSpPr>
          <p:nvPr/>
        </p:nvSpPr>
        <p:spPr bwMode="auto">
          <a:xfrm>
            <a:off x="6172200" y="18288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6" name="Line 53"/>
          <p:cNvSpPr>
            <a:spLocks noChangeShapeType="1"/>
          </p:cNvSpPr>
          <p:nvPr/>
        </p:nvSpPr>
        <p:spPr bwMode="auto">
          <a:xfrm>
            <a:off x="6858000" y="30480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7" name="Line 53"/>
          <p:cNvSpPr>
            <a:spLocks noChangeShapeType="1"/>
          </p:cNvSpPr>
          <p:nvPr/>
        </p:nvSpPr>
        <p:spPr bwMode="auto">
          <a:xfrm>
            <a:off x="7010400" y="30480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8" name="Line 53"/>
          <p:cNvSpPr>
            <a:spLocks noChangeShapeType="1"/>
          </p:cNvSpPr>
          <p:nvPr/>
        </p:nvSpPr>
        <p:spPr bwMode="auto">
          <a:xfrm>
            <a:off x="7162800" y="30480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9" name="Line 25"/>
          <p:cNvSpPr>
            <a:spLocks noChangeShapeType="1"/>
          </p:cNvSpPr>
          <p:nvPr/>
        </p:nvSpPr>
        <p:spPr bwMode="auto">
          <a:xfrm flipV="1">
            <a:off x="1143000" y="59436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0" name="Line 25"/>
          <p:cNvSpPr>
            <a:spLocks noChangeShapeType="1"/>
          </p:cNvSpPr>
          <p:nvPr/>
        </p:nvSpPr>
        <p:spPr bwMode="auto">
          <a:xfrm flipV="1">
            <a:off x="1219200" y="6248400"/>
            <a:ext cx="2286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1" name="Line 25"/>
          <p:cNvSpPr>
            <a:spLocks noChangeShapeType="1"/>
          </p:cNvSpPr>
          <p:nvPr/>
        </p:nvSpPr>
        <p:spPr bwMode="auto">
          <a:xfrm flipV="1">
            <a:off x="1143000" y="62484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3" name="Line 25"/>
          <p:cNvSpPr>
            <a:spLocks noChangeShapeType="1"/>
          </p:cNvSpPr>
          <p:nvPr/>
        </p:nvSpPr>
        <p:spPr bwMode="auto">
          <a:xfrm flipV="1">
            <a:off x="2667000" y="58674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4" name="Line 25"/>
          <p:cNvSpPr>
            <a:spLocks noChangeShapeType="1"/>
          </p:cNvSpPr>
          <p:nvPr/>
        </p:nvSpPr>
        <p:spPr bwMode="auto">
          <a:xfrm flipV="1">
            <a:off x="2743200" y="6172200"/>
            <a:ext cx="2286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5" name="Line 25"/>
          <p:cNvSpPr>
            <a:spLocks noChangeShapeType="1"/>
          </p:cNvSpPr>
          <p:nvPr/>
        </p:nvSpPr>
        <p:spPr bwMode="auto">
          <a:xfrm flipV="1">
            <a:off x="2667000" y="61722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6" name="Line 25"/>
          <p:cNvSpPr>
            <a:spLocks noChangeShapeType="1"/>
          </p:cNvSpPr>
          <p:nvPr/>
        </p:nvSpPr>
        <p:spPr bwMode="auto">
          <a:xfrm flipV="1">
            <a:off x="5943600" y="59436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7" name="Line 25"/>
          <p:cNvSpPr>
            <a:spLocks noChangeShapeType="1"/>
          </p:cNvSpPr>
          <p:nvPr/>
        </p:nvSpPr>
        <p:spPr bwMode="auto">
          <a:xfrm flipV="1">
            <a:off x="6019800" y="6248400"/>
            <a:ext cx="2286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8" name="Line 25"/>
          <p:cNvSpPr>
            <a:spLocks noChangeShapeType="1"/>
          </p:cNvSpPr>
          <p:nvPr/>
        </p:nvSpPr>
        <p:spPr bwMode="auto">
          <a:xfrm flipV="1">
            <a:off x="5943600" y="62484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49" name="Line 53"/>
          <p:cNvSpPr>
            <a:spLocks noChangeShapeType="1"/>
          </p:cNvSpPr>
          <p:nvPr/>
        </p:nvSpPr>
        <p:spPr bwMode="auto">
          <a:xfrm flipH="1">
            <a:off x="4953000" y="6477000"/>
            <a:ext cx="1143000" cy="152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0" name="Line 53"/>
          <p:cNvSpPr>
            <a:spLocks noChangeShapeType="1"/>
          </p:cNvSpPr>
          <p:nvPr/>
        </p:nvSpPr>
        <p:spPr bwMode="auto">
          <a:xfrm flipH="1" flipV="1">
            <a:off x="2819400" y="6477000"/>
            <a:ext cx="83820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1" name="Line 53"/>
          <p:cNvSpPr>
            <a:spLocks noChangeShapeType="1"/>
          </p:cNvSpPr>
          <p:nvPr/>
        </p:nvSpPr>
        <p:spPr bwMode="auto">
          <a:xfrm flipH="1" flipV="1">
            <a:off x="1371600" y="6400800"/>
            <a:ext cx="228600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2" name="Text Box 103"/>
          <p:cNvSpPr txBox="1">
            <a:spLocks noChangeArrowheads="1"/>
          </p:cNvSpPr>
          <p:nvPr/>
        </p:nvSpPr>
        <p:spPr bwMode="auto">
          <a:xfrm>
            <a:off x="3657600" y="6477000"/>
            <a:ext cx="1371600" cy="314325"/>
          </a:xfrm>
          <a:prstGeom prst="rect">
            <a:avLst/>
          </a:prstGeom>
          <a:solidFill>
            <a:srgbClr val="D7EB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r>
              <a:rPr lang="de-DE"/>
              <a:t>Störungen</a:t>
            </a:r>
          </a:p>
        </p:txBody>
      </p:sp>
      <p:sp>
        <p:nvSpPr>
          <p:cNvPr id="1153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1155" name="Line 18"/>
          <p:cNvSpPr>
            <a:spLocks noChangeShapeType="1"/>
          </p:cNvSpPr>
          <p:nvPr/>
        </p:nvSpPr>
        <p:spPr bwMode="auto">
          <a:xfrm>
            <a:off x="1905000" y="3581400"/>
            <a:ext cx="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6" name="Line 19"/>
          <p:cNvSpPr>
            <a:spLocks noChangeShapeType="1"/>
          </p:cNvSpPr>
          <p:nvPr/>
        </p:nvSpPr>
        <p:spPr bwMode="auto">
          <a:xfrm flipV="1">
            <a:off x="1905000" y="3581400"/>
            <a:ext cx="426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7" name="Line 20"/>
          <p:cNvSpPr>
            <a:spLocks noChangeShapeType="1"/>
          </p:cNvSpPr>
          <p:nvPr/>
        </p:nvSpPr>
        <p:spPr bwMode="auto">
          <a:xfrm>
            <a:off x="6172200" y="3581400"/>
            <a:ext cx="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8" name="Text Box 37"/>
          <p:cNvSpPr txBox="1">
            <a:spLocks noChangeArrowheads="1"/>
          </p:cNvSpPr>
          <p:nvPr/>
        </p:nvSpPr>
        <p:spPr bwMode="auto">
          <a:xfrm>
            <a:off x="2743200" y="3276600"/>
            <a:ext cx="3048000" cy="644525"/>
          </a:xfrm>
          <a:prstGeom prst="rect">
            <a:avLst/>
          </a:prstGeom>
          <a:solidFill>
            <a:srgbClr val="D7EB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de-DE" sz="1600"/>
              <a:t>Steuerung der Prozessdurchführung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1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500"/>
                            </p:stCondLst>
                            <p:childTnLst>
                              <p:par>
                                <p:cTn id="1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000"/>
                            </p:stCondLst>
                            <p:childTnLst>
                              <p:par>
                                <p:cTn id="1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4500"/>
                            </p:stCondLst>
                            <p:childTnLst>
                              <p:par>
                                <p:cTn id="1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500"/>
                            </p:stCondLst>
                            <p:childTnLst>
                              <p:par>
                                <p:cTn id="1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6000"/>
                            </p:stCondLst>
                            <p:childTnLst>
                              <p:par>
                                <p:cTn id="1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6500"/>
                            </p:stCondLst>
                            <p:childTnLst>
                              <p:par>
                                <p:cTn id="18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500"/>
                            </p:stCondLst>
                            <p:childTnLst>
                              <p:par>
                                <p:cTn id="2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500"/>
                            </p:stCondLst>
                            <p:childTnLst>
                              <p:par>
                                <p:cTn id="2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500"/>
                                        <p:tgtEl>
                                          <p:spTgt spid="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000"/>
                            </p:stCondLst>
                            <p:childTnLst>
                              <p:par>
                                <p:cTn id="2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500"/>
                            </p:stCondLst>
                            <p:childTnLst>
                              <p:par>
                                <p:cTn id="2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3000"/>
                            </p:stCondLst>
                            <p:childTnLst>
                              <p:par>
                                <p:cTn id="2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500"/>
                            </p:stCondLst>
                            <p:childTnLst>
                              <p:par>
                                <p:cTn id="2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000"/>
                            </p:stCondLst>
                            <p:childTnLst>
                              <p:par>
                                <p:cTn id="24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3" grpId="0" animBg="1"/>
      <p:bldP spid="1064" grpId="0" animBg="1"/>
      <p:bldP spid="5183" grpId="0" animBg="1" autoUpdateAnimBg="0"/>
      <p:bldP spid="5195" grpId="0" animBg="1" autoUpdateAnimBg="0"/>
      <p:bldP spid="1074" grpId="0" animBg="1"/>
      <p:bldP spid="5197" grpId="0" animBg="1" autoUpdateAnimBg="0"/>
      <p:bldP spid="1076" grpId="0" animBg="1"/>
      <p:bldP spid="1077" grpId="0" animBg="1"/>
      <p:bldP spid="1078" grpId="0" animBg="1"/>
      <p:bldP spid="1079" grpId="0" animBg="1"/>
      <p:bldP spid="1082" grpId="0" animBg="1"/>
      <p:bldP spid="2" grpId="0" animBg="1" autoUpdateAnimBg="0"/>
      <p:bldP spid="1084" grpId="0" animBg="1"/>
      <p:bldP spid="1085" grpId="0" animBg="1"/>
      <p:bldP spid="1086" grpId="0" animBg="1"/>
      <p:bldP spid="1113" grpId="0" animBg="1" autoUpdateAnimBg="0"/>
      <p:bldP spid="1114" grpId="0" animBg="1"/>
      <p:bldP spid="1115" grpId="0" animBg="1" autoUpdateAnimBg="0"/>
      <p:bldP spid="1116" grpId="0" autoUpdateAnimBg="0"/>
      <p:bldP spid="1117" grpId="0" animBg="1"/>
      <p:bldP spid="1118" grpId="0" animBg="1"/>
      <p:bldP spid="1120" grpId="0" animBg="1"/>
      <p:bldP spid="1121" grpId="0" animBg="1"/>
      <p:bldP spid="1122" grpId="0" animBg="1"/>
      <p:bldP spid="1123" grpId="0" animBg="1"/>
      <p:bldP spid="1124" grpId="0" animBg="1"/>
      <p:bldP spid="1125" grpId="0" animBg="1"/>
      <p:bldP spid="1126" grpId="0" animBg="1"/>
      <p:bldP spid="1127" grpId="0" autoUpdateAnimBg="0"/>
      <p:bldP spid="1128" grpId="0" autoUpdateAnimBg="0"/>
      <p:bldP spid="1130" grpId="0" animBg="1"/>
      <p:bldP spid="1131" grpId="0" animBg="1"/>
      <p:bldP spid="1132" grpId="0" animBg="1"/>
      <p:bldP spid="1133" grpId="0" autoUpdateAnimBg="0"/>
      <p:bldP spid="1135" grpId="0" animBg="1"/>
      <p:bldP spid="1136" grpId="0" animBg="1"/>
      <p:bldP spid="1137" grpId="0" animBg="1"/>
      <p:bldP spid="1138" grpId="0" animBg="1"/>
      <p:bldP spid="1139" grpId="0" animBg="1"/>
      <p:bldP spid="1140" grpId="0" animBg="1"/>
      <p:bldP spid="1141" grpId="0" animBg="1"/>
      <p:bldP spid="1143" grpId="0" animBg="1"/>
      <p:bldP spid="1144" grpId="0" animBg="1"/>
      <p:bldP spid="1145" grpId="0" animBg="1"/>
      <p:bldP spid="1146" grpId="0" animBg="1"/>
      <p:bldP spid="1147" grpId="0" animBg="1"/>
      <p:bldP spid="1148" grpId="0" animBg="1"/>
      <p:bldP spid="1149" grpId="0" animBg="1"/>
      <p:bldP spid="1150" grpId="0" animBg="1"/>
      <p:bldP spid="1151" grpId="0" animBg="1"/>
      <p:bldP spid="1152" grpId="0" animBg="1" autoUpdateAnimBg="0"/>
      <p:bldP spid="1153" grpId="0" animBg="1" autoUpdateAnimBg="0"/>
      <p:bldP spid="1155" grpId="0" animBg="1"/>
      <p:bldP spid="1156" grpId="0" animBg="1"/>
      <p:bldP spid="1157" grpId="0" animBg="1"/>
      <p:bldP spid="115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77"/>
          <p:cNvSpPr>
            <a:spLocks noChangeArrowheads="1"/>
          </p:cNvSpPr>
          <p:nvPr/>
        </p:nvSpPr>
        <p:spPr bwMode="auto">
          <a:xfrm>
            <a:off x="1600200" y="914400"/>
            <a:ext cx="5410200" cy="4876800"/>
          </a:xfrm>
          <a:prstGeom prst="ellipse">
            <a:avLst/>
          </a:prstGeom>
          <a:solidFill>
            <a:srgbClr val="E7FFE7"/>
          </a:solidFill>
          <a:ln w="19050">
            <a:solidFill>
              <a:srgbClr val="000080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3276600" y="4343400"/>
            <a:ext cx="2209800" cy="14478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2054" name="Line 3"/>
          <p:cNvSpPr>
            <a:spLocks noChangeShapeType="1"/>
          </p:cNvSpPr>
          <p:nvPr/>
        </p:nvSpPr>
        <p:spPr bwMode="auto">
          <a:xfrm flipV="1">
            <a:off x="533400" y="5105400"/>
            <a:ext cx="2743200" cy="0"/>
          </a:xfrm>
          <a:prstGeom prst="line">
            <a:avLst/>
          </a:prstGeom>
          <a:noFill/>
          <a:ln w="2095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5" name="Line 4"/>
          <p:cNvSpPr>
            <a:spLocks noChangeShapeType="1"/>
          </p:cNvSpPr>
          <p:nvPr/>
        </p:nvSpPr>
        <p:spPr bwMode="auto">
          <a:xfrm flipH="1">
            <a:off x="5181600" y="5334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20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52400"/>
            <a:ext cx="1265238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57" name="Line 6"/>
          <p:cNvSpPr>
            <a:spLocks noChangeShapeType="1"/>
          </p:cNvSpPr>
          <p:nvPr/>
        </p:nvSpPr>
        <p:spPr bwMode="auto">
          <a:xfrm flipH="1">
            <a:off x="5943600" y="1524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6019800" y="0"/>
            <a:ext cx="1981200" cy="517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Unternehmensziele, Budgets</a:t>
            </a:r>
          </a:p>
        </p:txBody>
      </p:sp>
      <p:sp>
        <p:nvSpPr>
          <p:cNvPr id="2060" name="Line 9"/>
          <p:cNvSpPr>
            <a:spLocks noChangeShapeType="1"/>
          </p:cNvSpPr>
          <p:nvPr/>
        </p:nvSpPr>
        <p:spPr bwMode="auto">
          <a:xfrm flipH="1">
            <a:off x="1981200" y="19050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838200" y="914400"/>
            <a:ext cx="2286000" cy="990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de-DE"/>
              <a:t>Entscheidungsprozess: Mit welcher Maßnahme kann die Abweichung kompensiert werden?</a:t>
            </a:r>
          </a:p>
        </p:txBody>
      </p:sp>
      <p:sp>
        <p:nvSpPr>
          <p:cNvPr id="2062" name="Line 11"/>
          <p:cNvSpPr>
            <a:spLocks noChangeShapeType="1"/>
          </p:cNvSpPr>
          <p:nvPr/>
        </p:nvSpPr>
        <p:spPr bwMode="auto">
          <a:xfrm flipH="1">
            <a:off x="3124200" y="13716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3" name="Text Box 12"/>
          <p:cNvSpPr txBox="1">
            <a:spLocks noChangeArrowheads="1"/>
          </p:cNvSpPr>
          <p:nvPr/>
        </p:nvSpPr>
        <p:spPr bwMode="auto">
          <a:xfrm>
            <a:off x="6477000" y="5410200"/>
            <a:ext cx="2209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zu steuernder Prozess</a:t>
            </a:r>
          </a:p>
        </p:txBody>
      </p:sp>
      <p:sp>
        <p:nvSpPr>
          <p:cNvPr id="2064" name="Line 13"/>
          <p:cNvSpPr>
            <a:spLocks noChangeShapeType="1"/>
          </p:cNvSpPr>
          <p:nvPr/>
        </p:nvSpPr>
        <p:spPr bwMode="auto">
          <a:xfrm flipH="1">
            <a:off x="4038600" y="39624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5" name="Line 14"/>
          <p:cNvSpPr>
            <a:spLocks noChangeShapeType="1"/>
          </p:cNvSpPr>
          <p:nvPr/>
        </p:nvSpPr>
        <p:spPr bwMode="auto">
          <a:xfrm flipH="1">
            <a:off x="1981200" y="396240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6" name="Line 15"/>
          <p:cNvSpPr>
            <a:spLocks noChangeShapeType="1"/>
          </p:cNvSpPr>
          <p:nvPr/>
        </p:nvSpPr>
        <p:spPr bwMode="auto">
          <a:xfrm flipH="1">
            <a:off x="4419600" y="1752600"/>
            <a:ext cx="0" cy="2590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7" name="Line 16"/>
          <p:cNvSpPr>
            <a:spLocks noChangeShapeType="1"/>
          </p:cNvSpPr>
          <p:nvPr/>
        </p:nvSpPr>
        <p:spPr bwMode="auto">
          <a:xfrm>
            <a:off x="304800" y="3124200"/>
            <a:ext cx="6096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8" name="Rectangle 18"/>
          <p:cNvSpPr>
            <a:spLocks noChangeArrowheads="1"/>
          </p:cNvSpPr>
          <p:nvPr/>
        </p:nvSpPr>
        <p:spPr bwMode="auto">
          <a:xfrm>
            <a:off x="3200400" y="2133600"/>
            <a:ext cx="2514600" cy="1295400"/>
          </a:xfrm>
          <a:prstGeom prst="rect">
            <a:avLst/>
          </a:prstGeom>
          <a:solidFill>
            <a:srgbClr val="FFFFD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2069" name="Line 19"/>
          <p:cNvSpPr>
            <a:spLocks noChangeShapeType="1"/>
          </p:cNvSpPr>
          <p:nvPr/>
        </p:nvSpPr>
        <p:spPr bwMode="auto">
          <a:xfrm>
            <a:off x="3886200" y="30480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0" name="Line 20"/>
          <p:cNvSpPr>
            <a:spLocks noChangeShapeType="1"/>
          </p:cNvSpPr>
          <p:nvPr/>
        </p:nvSpPr>
        <p:spPr bwMode="auto">
          <a:xfrm flipV="1">
            <a:off x="3962400" y="22860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1" name="Line 21"/>
          <p:cNvSpPr>
            <a:spLocks noChangeShapeType="1"/>
          </p:cNvSpPr>
          <p:nvPr/>
        </p:nvSpPr>
        <p:spPr bwMode="auto">
          <a:xfrm>
            <a:off x="3962400" y="2667000"/>
            <a:ext cx="12954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2" name="Text Box 22"/>
          <p:cNvSpPr txBox="1">
            <a:spLocks noChangeArrowheads="1"/>
          </p:cNvSpPr>
          <p:nvPr/>
        </p:nvSpPr>
        <p:spPr bwMode="auto">
          <a:xfrm>
            <a:off x="4038600" y="22860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Vorgabe (Budget)</a:t>
            </a:r>
          </a:p>
        </p:txBody>
      </p:sp>
      <p:sp>
        <p:nvSpPr>
          <p:cNvPr id="2073" name="Text Box 23"/>
          <p:cNvSpPr txBox="1">
            <a:spLocks noChangeArrowheads="1"/>
          </p:cNvSpPr>
          <p:nvPr/>
        </p:nvSpPr>
        <p:spPr bwMode="auto">
          <a:xfrm>
            <a:off x="3200400" y="2209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Kosten u. a.</a:t>
            </a:r>
          </a:p>
        </p:txBody>
      </p:sp>
      <p:sp>
        <p:nvSpPr>
          <p:cNvPr id="2074" name="Line 24"/>
          <p:cNvSpPr>
            <a:spLocks noChangeShapeType="1"/>
          </p:cNvSpPr>
          <p:nvPr/>
        </p:nvSpPr>
        <p:spPr bwMode="auto">
          <a:xfrm flipV="1">
            <a:off x="3810000" y="25146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5" name="Line 25"/>
          <p:cNvSpPr>
            <a:spLocks noChangeShapeType="1"/>
          </p:cNvSpPr>
          <p:nvPr/>
        </p:nvSpPr>
        <p:spPr bwMode="auto">
          <a:xfrm>
            <a:off x="4495800" y="32766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6" name="Text Box 26"/>
          <p:cNvSpPr txBox="1">
            <a:spLocks noChangeArrowheads="1"/>
          </p:cNvSpPr>
          <p:nvPr/>
        </p:nvSpPr>
        <p:spPr bwMode="auto">
          <a:xfrm>
            <a:off x="4953000" y="3124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Zeit</a:t>
            </a:r>
          </a:p>
        </p:txBody>
      </p:sp>
      <p:sp>
        <p:nvSpPr>
          <p:cNvPr id="2077" name="Rectangle 27"/>
          <p:cNvSpPr>
            <a:spLocks noChangeArrowheads="1"/>
          </p:cNvSpPr>
          <p:nvPr/>
        </p:nvSpPr>
        <p:spPr bwMode="auto">
          <a:xfrm>
            <a:off x="6096000" y="1981200"/>
            <a:ext cx="2743200" cy="1752600"/>
          </a:xfrm>
          <a:prstGeom prst="rect">
            <a:avLst/>
          </a:prstGeom>
          <a:solidFill>
            <a:srgbClr val="E9E9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2078" name="Line 28"/>
          <p:cNvSpPr>
            <a:spLocks noChangeShapeType="1"/>
          </p:cNvSpPr>
          <p:nvPr/>
        </p:nvSpPr>
        <p:spPr bwMode="auto">
          <a:xfrm>
            <a:off x="6705600" y="3276600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9" name="Line 29"/>
          <p:cNvSpPr>
            <a:spLocks noChangeShapeType="1"/>
          </p:cNvSpPr>
          <p:nvPr/>
        </p:nvSpPr>
        <p:spPr bwMode="auto">
          <a:xfrm flipV="1">
            <a:off x="6705600" y="1981200"/>
            <a:ext cx="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0" name="Line 30"/>
          <p:cNvSpPr>
            <a:spLocks noChangeShapeType="1"/>
          </p:cNvSpPr>
          <p:nvPr/>
        </p:nvSpPr>
        <p:spPr bwMode="auto">
          <a:xfrm>
            <a:off x="6705600" y="2667000"/>
            <a:ext cx="13716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1" name="Text Box 31"/>
          <p:cNvSpPr txBox="1">
            <a:spLocks noChangeArrowheads="1"/>
          </p:cNvSpPr>
          <p:nvPr/>
        </p:nvSpPr>
        <p:spPr bwMode="auto">
          <a:xfrm>
            <a:off x="8077200" y="25146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Vorgabe</a:t>
            </a:r>
          </a:p>
        </p:txBody>
      </p:sp>
      <p:sp>
        <p:nvSpPr>
          <p:cNvPr id="2082" name="Text Box 32"/>
          <p:cNvSpPr txBox="1">
            <a:spLocks noChangeArrowheads="1"/>
          </p:cNvSpPr>
          <p:nvPr/>
        </p:nvSpPr>
        <p:spPr bwMode="auto">
          <a:xfrm>
            <a:off x="6096000" y="20574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000"/>
              <a:t>Kosten u. a</a:t>
            </a:r>
            <a:r>
              <a:rPr lang="de-DE" sz="900"/>
              <a:t>.</a:t>
            </a:r>
          </a:p>
        </p:txBody>
      </p:sp>
      <p:sp>
        <p:nvSpPr>
          <p:cNvPr id="2083" name="Line 33"/>
          <p:cNvSpPr>
            <a:spLocks noChangeShapeType="1"/>
          </p:cNvSpPr>
          <p:nvPr/>
        </p:nvSpPr>
        <p:spPr bwMode="auto">
          <a:xfrm flipV="1">
            <a:off x="6553200" y="25146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4" name="Line 34"/>
          <p:cNvSpPr>
            <a:spLocks noChangeShapeType="1"/>
          </p:cNvSpPr>
          <p:nvPr/>
        </p:nvSpPr>
        <p:spPr bwMode="auto">
          <a:xfrm>
            <a:off x="7543800" y="3505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5" name="Text Box 35"/>
          <p:cNvSpPr txBox="1">
            <a:spLocks noChangeArrowheads="1"/>
          </p:cNvSpPr>
          <p:nvPr/>
        </p:nvSpPr>
        <p:spPr bwMode="auto">
          <a:xfrm>
            <a:off x="8001000" y="3352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Zeit</a:t>
            </a:r>
          </a:p>
        </p:txBody>
      </p:sp>
      <p:sp>
        <p:nvSpPr>
          <p:cNvPr id="2086" name="Line 36"/>
          <p:cNvSpPr>
            <a:spLocks noChangeShapeType="1"/>
          </p:cNvSpPr>
          <p:nvPr/>
        </p:nvSpPr>
        <p:spPr bwMode="auto">
          <a:xfrm>
            <a:off x="6781800" y="2667000"/>
            <a:ext cx="3048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7" name="Line 37"/>
          <p:cNvSpPr>
            <a:spLocks noChangeShapeType="1"/>
          </p:cNvSpPr>
          <p:nvPr/>
        </p:nvSpPr>
        <p:spPr bwMode="auto">
          <a:xfrm flipV="1">
            <a:off x="7086600" y="2438400"/>
            <a:ext cx="4572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8" name="Line 38"/>
          <p:cNvSpPr>
            <a:spLocks noChangeShapeType="1"/>
          </p:cNvSpPr>
          <p:nvPr/>
        </p:nvSpPr>
        <p:spPr bwMode="auto">
          <a:xfrm>
            <a:off x="7543800" y="2438400"/>
            <a:ext cx="304800" cy="152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9" name="Line 39"/>
          <p:cNvSpPr>
            <a:spLocks noChangeShapeType="1"/>
          </p:cNvSpPr>
          <p:nvPr/>
        </p:nvSpPr>
        <p:spPr bwMode="auto">
          <a:xfrm>
            <a:off x="7848600" y="2590800"/>
            <a:ext cx="22860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0" name="Line 40"/>
          <p:cNvSpPr>
            <a:spLocks noChangeShapeType="1"/>
          </p:cNvSpPr>
          <p:nvPr/>
        </p:nvSpPr>
        <p:spPr bwMode="auto">
          <a:xfrm>
            <a:off x="6705600" y="28194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1" name="Line 41"/>
          <p:cNvSpPr>
            <a:spLocks noChangeShapeType="1"/>
          </p:cNvSpPr>
          <p:nvPr/>
        </p:nvSpPr>
        <p:spPr bwMode="auto">
          <a:xfrm>
            <a:off x="6705600" y="25146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2" name="Text Box 42"/>
          <p:cNvSpPr txBox="1">
            <a:spLocks noChangeArrowheads="1"/>
          </p:cNvSpPr>
          <p:nvPr/>
        </p:nvSpPr>
        <p:spPr bwMode="auto">
          <a:xfrm>
            <a:off x="7391400" y="1828800"/>
            <a:ext cx="1600200" cy="5270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l"/>
            <a:r>
              <a:rPr lang="de-DE"/>
              <a:t>Abweichungen feststellen</a:t>
            </a:r>
          </a:p>
        </p:txBody>
      </p:sp>
      <p:sp>
        <p:nvSpPr>
          <p:cNvPr id="2093" name="Line 43"/>
          <p:cNvSpPr>
            <a:spLocks noChangeShapeType="1"/>
          </p:cNvSpPr>
          <p:nvPr/>
        </p:nvSpPr>
        <p:spPr bwMode="auto">
          <a:xfrm>
            <a:off x="7391400" y="46482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4" name="Line 44"/>
          <p:cNvSpPr>
            <a:spLocks noChangeShapeType="1"/>
          </p:cNvSpPr>
          <p:nvPr/>
        </p:nvSpPr>
        <p:spPr bwMode="auto">
          <a:xfrm>
            <a:off x="8001000" y="37338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5" name="Line 45"/>
          <p:cNvSpPr>
            <a:spLocks noChangeShapeType="1"/>
          </p:cNvSpPr>
          <p:nvPr/>
        </p:nvSpPr>
        <p:spPr bwMode="auto">
          <a:xfrm>
            <a:off x="7086600" y="762000"/>
            <a:ext cx="0" cy="121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6" name="Line 47"/>
          <p:cNvSpPr>
            <a:spLocks noChangeShapeType="1"/>
          </p:cNvSpPr>
          <p:nvPr/>
        </p:nvSpPr>
        <p:spPr bwMode="auto">
          <a:xfrm>
            <a:off x="5181600" y="762000"/>
            <a:ext cx="1905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7" name="Line 48"/>
          <p:cNvSpPr>
            <a:spLocks noChangeShapeType="1"/>
          </p:cNvSpPr>
          <p:nvPr/>
        </p:nvSpPr>
        <p:spPr bwMode="auto">
          <a:xfrm flipV="1">
            <a:off x="1981200" y="3505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914400" y="2590800"/>
            <a:ext cx="2133600" cy="914400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Beeinflussen: Umsetzen der Entscheidung</a:t>
            </a:r>
          </a:p>
        </p:txBody>
      </p:sp>
      <p:sp>
        <p:nvSpPr>
          <p:cNvPr id="18482" name="Text Box 50"/>
          <p:cNvSpPr txBox="1">
            <a:spLocks noChangeArrowheads="1"/>
          </p:cNvSpPr>
          <p:nvPr/>
        </p:nvSpPr>
        <p:spPr bwMode="auto">
          <a:xfrm>
            <a:off x="3581400" y="1524000"/>
            <a:ext cx="1828800" cy="381000"/>
          </a:xfrm>
          <a:prstGeom prst="rect">
            <a:avLst/>
          </a:prstGeom>
          <a:solidFill>
            <a:srgbClr val="EDEDE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r>
              <a:rPr lang="de-DE" sz="1600"/>
              <a:t>Führungskraft</a:t>
            </a:r>
          </a:p>
        </p:txBody>
      </p:sp>
      <p:graphicFrame>
        <p:nvGraphicFramePr>
          <p:cNvPr id="2050" name="Object 51"/>
          <p:cNvGraphicFramePr>
            <a:graphicFrameLocks noChangeAspect="1"/>
          </p:cNvGraphicFramePr>
          <p:nvPr/>
        </p:nvGraphicFramePr>
        <p:xfrm>
          <a:off x="4343400" y="4495800"/>
          <a:ext cx="990600" cy="946150"/>
        </p:xfrm>
        <a:graphic>
          <a:graphicData uri="http://schemas.openxmlformats.org/presentationml/2006/ole">
            <p:oleObj spid="_x0000_s2050" name="Paint Shop Pro Image" r:id="rId5" imgW="1931707" imgH="1843902" progId="PaintShopPro">
              <p:embed/>
            </p:oleObj>
          </a:graphicData>
        </a:graphic>
      </p:graphicFrame>
      <p:graphicFrame>
        <p:nvGraphicFramePr>
          <p:cNvPr id="2051" name="Object 52"/>
          <p:cNvGraphicFramePr>
            <a:graphicFrameLocks noChangeAspect="1"/>
          </p:cNvGraphicFramePr>
          <p:nvPr/>
        </p:nvGraphicFramePr>
        <p:xfrm>
          <a:off x="3352800" y="4495800"/>
          <a:ext cx="1295400" cy="909638"/>
        </p:xfrm>
        <a:graphic>
          <a:graphicData uri="http://schemas.openxmlformats.org/presentationml/2006/ole">
            <p:oleObj spid="_x0000_s2051" name="Paint Shop Pro Image" r:id="rId6" imgW="2302439" imgH="1619512" progId="PaintShopPro">
              <p:embed/>
            </p:oleObj>
          </a:graphicData>
        </a:graphic>
      </p:graphicFrame>
      <p:sp>
        <p:nvSpPr>
          <p:cNvPr id="2100" name="Line 53"/>
          <p:cNvSpPr>
            <a:spLocks noChangeShapeType="1"/>
          </p:cNvSpPr>
          <p:nvPr/>
        </p:nvSpPr>
        <p:spPr bwMode="auto">
          <a:xfrm flipV="1">
            <a:off x="5486400" y="5105400"/>
            <a:ext cx="3124200" cy="0"/>
          </a:xfrm>
          <a:prstGeom prst="line">
            <a:avLst/>
          </a:prstGeom>
          <a:noFill/>
          <a:ln w="2095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101" name="Line 54"/>
          <p:cNvSpPr>
            <a:spLocks noChangeShapeType="1"/>
          </p:cNvSpPr>
          <p:nvPr/>
        </p:nvSpPr>
        <p:spPr bwMode="auto">
          <a:xfrm>
            <a:off x="5257800" y="4724400"/>
            <a:ext cx="1981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2" name="Line 55"/>
          <p:cNvSpPr>
            <a:spLocks noChangeShapeType="1"/>
          </p:cNvSpPr>
          <p:nvPr/>
        </p:nvSpPr>
        <p:spPr bwMode="auto">
          <a:xfrm>
            <a:off x="7239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3" name="Line 56"/>
          <p:cNvSpPr>
            <a:spLocks noChangeShapeType="1"/>
          </p:cNvSpPr>
          <p:nvPr/>
        </p:nvSpPr>
        <p:spPr bwMode="auto">
          <a:xfrm>
            <a:off x="7391400" y="4648200"/>
            <a:ext cx="609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89" name="Text Box 57"/>
          <p:cNvSpPr txBox="1">
            <a:spLocks noChangeArrowheads="1"/>
          </p:cNvSpPr>
          <p:nvPr/>
        </p:nvSpPr>
        <p:spPr bwMode="auto">
          <a:xfrm>
            <a:off x="6248400" y="4114800"/>
            <a:ext cx="21336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/>
              <a:t>Ist-Werte erfassen</a:t>
            </a:r>
          </a:p>
        </p:txBody>
      </p:sp>
      <p:sp>
        <p:nvSpPr>
          <p:cNvPr id="2105" name="Line 58"/>
          <p:cNvSpPr>
            <a:spLocks noChangeShapeType="1"/>
          </p:cNvSpPr>
          <p:nvPr/>
        </p:nvSpPr>
        <p:spPr bwMode="auto">
          <a:xfrm flipV="1">
            <a:off x="1752600" y="5257800"/>
            <a:ext cx="0" cy="990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6" name="Line 59"/>
          <p:cNvSpPr>
            <a:spLocks noChangeShapeType="1"/>
          </p:cNvSpPr>
          <p:nvPr/>
        </p:nvSpPr>
        <p:spPr bwMode="auto">
          <a:xfrm flipV="1">
            <a:off x="4343400" y="5791200"/>
            <a:ext cx="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7" name="Line 60"/>
          <p:cNvSpPr>
            <a:spLocks noChangeShapeType="1"/>
          </p:cNvSpPr>
          <p:nvPr/>
        </p:nvSpPr>
        <p:spPr bwMode="auto">
          <a:xfrm flipV="1">
            <a:off x="6248400" y="51816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6" name="Text Box 78"/>
          <p:cNvSpPr txBox="1">
            <a:spLocks noChangeArrowheads="1"/>
          </p:cNvSpPr>
          <p:nvPr/>
        </p:nvSpPr>
        <p:spPr bwMode="auto">
          <a:xfrm>
            <a:off x="3505200" y="5486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Leistungsprozesse</a:t>
            </a:r>
          </a:p>
        </p:txBody>
      </p:sp>
      <p:sp>
        <p:nvSpPr>
          <p:cNvPr id="2117" name="Oval 80"/>
          <p:cNvSpPr>
            <a:spLocks noChangeArrowheads="1"/>
          </p:cNvSpPr>
          <p:nvPr/>
        </p:nvSpPr>
        <p:spPr bwMode="auto">
          <a:xfrm>
            <a:off x="5791200" y="3962400"/>
            <a:ext cx="609600" cy="533400"/>
          </a:xfrm>
          <a:prstGeom prst="ellipse">
            <a:avLst/>
          </a:prstGeom>
          <a:solidFill>
            <a:srgbClr val="FFFFD7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2118" name="Text Box 81"/>
          <p:cNvSpPr txBox="1">
            <a:spLocks noChangeArrowheads="1"/>
          </p:cNvSpPr>
          <p:nvPr/>
        </p:nvSpPr>
        <p:spPr bwMode="auto">
          <a:xfrm>
            <a:off x="5943600" y="4038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1</a:t>
            </a:r>
            <a:endParaRPr lang="de-DE"/>
          </a:p>
        </p:txBody>
      </p:sp>
      <p:sp>
        <p:nvSpPr>
          <p:cNvPr id="2119" name="Oval 82"/>
          <p:cNvSpPr>
            <a:spLocks noChangeArrowheads="1"/>
          </p:cNvSpPr>
          <p:nvPr/>
        </p:nvSpPr>
        <p:spPr bwMode="auto">
          <a:xfrm>
            <a:off x="8382000" y="1295400"/>
            <a:ext cx="609600" cy="533400"/>
          </a:xfrm>
          <a:prstGeom prst="ellipse">
            <a:avLst/>
          </a:prstGeom>
          <a:solidFill>
            <a:srgbClr val="FFFFD7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2120" name="Text Box 83"/>
          <p:cNvSpPr txBox="1">
            <a:spLocks noChangeArrowheads="1"/>
          </p:cNvSpPr>
          <p:nvPr/>
        </p:nvSpPr>
        <p:spPr bwMode="auto">
          <a:xfrm>
            <a:off x="8534400" y="1371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2</a:t>
            </a:r>
            <a:endParaRPr lang="de-DE"/>
          </a:p>
        </p:txBody>
      </p:sp>
      <p:sp>
        <p:nvSpPr>
          <p:cNvPr id="2121" name="Line 84"/>
          <p:cNvSpPr>
            <a:spLocks noChangeShapeType="1"/>
          </p:cNvSpPr>
          <p:nvPr/>
        </p:nvSpPr>
        <p:spPr bwMode="auto">
          <a:xfrm flipH="1">
            <a:off x="4419600" y="533400"/>
            <a:ext cx="762000" cy="12954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122" name="AutoShape 85"/>
          <p:cNvSpPr>
            <a:spLocks noChangeArrowheads="1"/>
          </p:cNvSpPr>
          <p:nvPr/>
        </p:nvSpPr>
        <p:spPr bwMode="auto">
          <a:xfrm>
            <a:off x="6172200" y="914400"/>
            <a:ext cx="1905000" cy="914400"/>
          </a:xfrm>
          <a:prstGeom prst="flowChartDecision">
            <a:avLst/>
          </a:prstGeom>
          <a:solidFill>
            <a:srgbClr val="FFE7F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2123" name="Text Box 86"/>
          <p:cNvSpPr txBox="1">
            <a:spLocks noChangeArrowheads="1"/>
          </p:cNvSpPr>
          <p:nvPr/>
        </p:nvSpPr>
        <p:spPr bwMode="auto">
          <a:xfrm>
            <a:off x="6553200" y="1143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Grenzen über-schritten?</a:t>
            </a:r>
            <a:endParaRPr lang="de-DE"/>
          </a:p>
        </p:txBody>
      </p:sp>
      <p:sp>
        <p:nvSpPr>
          <p:cNvPr id="30808" name="Text Box 88"/>
          <p:cNvSpPr txBox="1">
            <a:spLocks noChangeArrowheads="1"/>
          </p:cNvSpPr>
          <p:nvPr/>
        </p:nvSpPr>
        <p:spPr bwMode="auto">
          <a:xfrm>
            <a:off x="6019800" y="609600"/>
            <a:ext cx="533400" cy="317500"/>
          </a:xfrm>
          <a:prstGeom prst="rect">
            <a:avLst/>
          </a:prstGeom>
          <a:solidFill>
            <a:srgbClr val="FFE7F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de-DE"/>
              <a:t>JA</a:t>
            </a:r>
          </a:p>
        </p:txBody>
      </p:sp>
      <p:sp>
        <p:nvSpPr>
          <p:cNvPr id="2125" name="Oval 89"/>
          <p:cNvSpPr>
            <a:spLocks noChangeArrowheads="1"/>
          </p:cNvSpPr>
          <p:nvPr/>
        </p:nvSpPr>
        <p:spPr bwMode="auto">
          <a:xfrm>
            <a:off x="304800" y="762000"/>
            <a:ext cx="609600" cy="533400"/>
          </a:xfrm>
          <a:prstGeom prst="ellipse">
            <a:avLst/>
          </a:prstGeom>
          <a:solidFill>
            <a:srgbClr val="FFFFD7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2126" name="Text Box 90"/>
          <p:cNvSpPr txBox="1">
            <a:spLocks noChangeArrowheads="1"/>
          </p:cNvSpPr>
          <p:nvPr/>
        </p:nvSpPr>
        <p:spPr bwMode="auto">
          <a:xfrm>
            <a:off x="457200" y="838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3</a:t>
            </a:r>
            <a:endParaRPr lang="de-DE"/>
          </a:p>
        </p:txBody>
      </p:sp>
      <p:sp>
        <p:nvSpPr>
          <p:cNvPr id="2127" name="Line 11"/>
          <p:cNvSpPr>
            <a:spLocks noChangeShapeType="1"/>
          </p:cNvSpPr>
          <p:nvPr/>
        </p:nvSpPr>
        <p:spPr bwMode="auto">
          <a:xfrm>
            <a:off x="3124200" y="11430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8" name="Line 92"/>
          <p:cNvSpPr>
            <a:spLocks noChangeShapeType="1"/>
          </p:cNvSpPr>
          <p:nvPr/>
        </p:nvSpPr>
        <p:spPr bwMode="auto">
          <a:xfrm>
            <a:off x="1905000" y="3810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129" name="Line 95"/>
          <p:cNvSpPr>
            <a:spLocks noChangeShapeType="1"/>
          </p:cNvSpPr>
          <p:nvPr/>
        </p:nvSpPr>
        <p:spPr bwMode="auto">
          <a:xfrm flipH="1">
            <a:off x="1905000" y="381000"/>
            <a:ext cx="1981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30816" name="Text Box 96"/>
          <p:cNvSpPr txBox="1">
            <a:spLocks noChangeArrowheads="1"/>
          </p:cNvSpPr>
          <p:nvPr/>
        </p:nvSpPr>
        <p:spPr bwMode="auto">
          <a:xfrm>
            <a:off x="2133600" y="152400"/>
            <a:ext cx="1371600" cy="652463"/>
          </a:xfrm>
          <a:prstGeom prst="rect">
            <a:avLst/>
          </a:prstGeom>
          <a:solidFill>
            <a:srgbClr val="F7ED9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de-DE" sz="1200"/>
              <a:t>Informationen, Erfahrungen, Kompetenz</a:t>
            </a:r>
            <a:endParaRPr lang="de-DE"/>
          </a:p>
        </p:txBody>
      </p:sp>
      <p:sp>
        <p:nvSpPr>
          <p:cNvPr id="2131" name="Oval 97"/>
          <p:cNvSpPr>
            <a:spLocks noChangeArrowheads="1"/>
          </p:cNvSpPr>
          <p:nvPr/>
        </p:nvSpPr>
        <p:spPr bwMode="auto">
          <a:xfrm>
            <a:off x="533400" y="2286000"/>
            <a:ext cx="609600" cy="533400"/>
          </a:xfrm>
          <a:prstGeom prst="ellipse">
            <a:avLst/>
          </a:prstGeom>
          <a:solidFill>
            <a:srgbClr val="FFFFD7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2132" name="Text Box 98"/>
          <p:cNvSpPr txBox="1">
            <a:spLocks noChangeArrowheads="1"/>
          </p:cNvSpPr>
          <p:nvPr/>
        </p:nvSpPr>
        <p:spPr bwMode="auto">
          <a:xfrm>
            <a:off x="685800" y="2362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4</a:t>
            </a:r>
            <a:endParaRPr lang="de-DE"/>
          </a:p>
        </p:txBody>
      </p:sp>
      <p:sp>
        <p:nvSpPr>
          <p:cNvPr id="2133" name="Line 16"/>
          <p:cNvSpPr>
            <a:spLocks noChangeShapeType="1"/>
          </p:cNvSpPr>
          <p:nvPr/>
        </p:nvSpPr>
        <p:spPr bwMode="auto">
          <a:xfrm>
            <a:off x="304800" y="1524000"/>
            <a:ext cx="5334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4" name="Line 16"/>
          <p:cNvSpPr>
            <a:spLocks noChangeShapeType="1"/>
          </p:cNvSpPr>
          <p:nvPr/>
        </p:nvSpPr>
        <p:spPr bwMode="auto">
          <a:xfrm>
            <a:off x="304800" y="1524000"/>
            <a:ext cx="0" cy="2438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5" name="Line 16"/>
          <p:cNvSpPr>
            <a:spLocks noChangeShapeType="1"/>
          </p:cNvSpPr>
          <p:nvPr/>
        </p:nvSpPr>
        <p:spPr bwMode="auto">
          <a:xfrm>
            <a:off x="304800" y="3962400"/>
            <a:ext cx="9144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22" name="Text Box 102"/>
          <p:cNvSpPr txBox="1">
            <a:spLocks noChangeArrowheads="1"/>
          </p:cNvSpPr>
          <p:nvPr/>
        </p:nvSpPr>
        <p:spPr bwMode="auto">
          <a:xfrm>
            <a:off x="1066800" y="3733800"/>
            <a:ext cx="1828800" cy="533400"/>
          </a:xfrm>
          <a:prstGeom prst="rect">
            <a:avLst/>
          </a:prstGeom>
          <a:solidFill>
            <a:srgbClr val="FDF0D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l">
              <a:defRPr/>
            </a:pPr>
            <a:r>
              <a:rPr lang="de-DE"/>
              <a:t>Nutzbare „System-reserven“</a:t>
            </a:r>
          </a:p>
        </p:txBody>
      </p:sp>
      <p:sp>
        <p:nvSpPr>
          <p:cNvPr id="2137" name="Line 16"/>
          <p:cNvSpPr>
            <a:spLocks noChangeShapeType="1"/>
          </p:cNvSpPr>
          <p:nvPr/>
        </p:nvSpPr>
        <p:spPr bwMode="auto">
          <a:xfrm>
            <a:off x="1600200" y="4648200"/>
            <a:ext cx="17526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8" name="Line 16"/>
          <p:cNvSpPr>
            <a:spLocks noChangeShapeType="1"/>
          </p:cNvSpPr>
          <p:nvPr/>
        </p:nvSpPr>
        <p:spPr bwMode="auto">
          <a:xfrm>
            <a:off x="1600200" y="4267200"/>
            <a:ext cx="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39" name="Line 105"/>
          <p:cNvSpPr>
            <a:spLocks noChangeShapeType="1"/>
          </p:cNvSpPr>
          <p:nvPr/>
        </p:nvSpPr>
        <p:spPr bwMode="auto">
          <a:xfrm>
            <a:off x="7086600" y="5181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140" name="Oval 106"/>
          <p:cNvSpPr>
            <a:spLocks noChangeArrowheads="1"/>
          </p:cNvSpPr>
          <p:nvPr/>
        </p:nvSpPr>
        <p:spPr bwMode="auto">
          <a:xfrm>
            <a:off x="7315200" y="5029200"/>
            <a:ext cx="152400" cy="152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2141" name="Oval 107"/>
          <p:cNvSpPr>
            <a:spLocks noChangeArrowheads="1"/>
          </p:cNvSpPr>
          <p:nvPr/>
        </p:nvSpPr>
        <p:spPr bwMode="auto">
          <a:xfrm>
            <a:off x="5181600" y="4648200"/>
            <a:ext cx="152400" cy="152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2143" name="Text Box 32"/>
          <p:cNvSpPr txBox="1">
            <a:spLocks noChangeArrowheads="1"/>
          </p:cNvSpPr>
          <p:nvPr/>
        </p:nvSpPr>
        <p:spPr bwMode="auto">
          <a:xfrm>
            <a:off x="0" y="0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Steuerung mit Rückkopplung</a:t>
            </a:r>
          </a:p>
        </p:txBody>
      </p:sp>
      <p:sp>
        <p:nvSpPr>
          <p:cNvPr id="2144" name="Text Box 72"/>
          <p:cNvSpPr txBox="1">
            <a:spLocks noChangeArrowheads="1"/>
          </p:cNvSpPr>
          <p:nvPr/>
        </p:nvSpPr>
        <p:spPr bwMode="auto">
          <a:xfrm>
            <a:off x="3200400" y="6324600"/>
            <a:ext cx="2209800" cy="3048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Einfluss-/ Störgrößen</a:t>
            </a:r>
          </a:p>
        </p:txBody>
      </p:sp>
      <p:sp>
        <p:nvSpPr>
          <p:cNvPr id="214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500"/>
                            </p:stCondLst>
                            <p:childTnLst>
                              <p:par>
                                <p:cTn id="1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5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5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0"/>
                            </p:stCondLst>
                            <p:childTnLst>
                              <p:par>
                                <p:cTn id="2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6000"/>
                            </p:stCondLst>
                            <p:childTnLst>
                              <p:par>
                                <p:cTn id="2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6500"/>
                            </p:stCondLst>
                            <p:childTnLst>
                              <p:par>
                                <p:cTn id="2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00"/>
                            </p:stCondLst>
                            <p:childTnLst>
                              <p:par>
                                <p:cTn id="2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500"/>
                            </p:stCondLst>
                            <p:childTnLst>
                              <p:par>
                                <p:cTn id="2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5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000"/>
                            </p:stCondLst>
                            <p:childTnLst>
                              <p:par>
                                <p:cTn id="2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30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4" dur="500"/>
                                        <p:tgtEl>
                                          <p:spTgt spid="2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1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6" dur="5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0" dur="500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25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30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9" dur="5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500"/>
                            </p:stCondLst>
                            <p:childTnLst>
                              <p:par>
                                <p:cTn id="2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5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8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2" dur="5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7" dur="5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5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6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500"/>
                            </p:stCondLst>
                            <p:childTnLst>
                              <p:par>
                                <p:cTn id="3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0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4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9" dur="500"/>
                                        <p:tgtEl>
                                          <p:spTgt spid="2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500"/>
                            </p:stCondLst>
                            <p:childTnLst>
                              <p:par>
                                <p:cTn id="3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3" dur="500"/>
                                        <p:tgtEl>
                                          <p:spTgt spid="2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7" dur="500"/>
                                        <p:tgtEl>
                                          <p:spTgt spid="30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1" dur="500"/>
                                        <p:tgtEl>
                                          <p:spTgt spid="2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5" dur="500"/>
                                        <p:tgtEl>
                                          <p:spTgt spid="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2500"/>
                            </p:stCondLst>
                            <p:childTnLst>
                              <p:par>
                                <p:cTn id="3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5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3000"/>
                            </p:stCondLst>
                            <p:childTnLst>
                              <p:par>
                                <p:cTn id="3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 autoUpdateAnimBg="0"/>
      <p:bldP spid="2053" grpId="0" animBg="1" autoUpdateAnimBg="0"/>
      <p:bldP spid="2054" grpId="0" animBg="1"/>
      <p:bldP spid="2055" grpId="0" animBg="1"/>
      <p:bldP spid="2057" grpId="0" animBg="1"/>
      <p:bldP spid="2058" grpId="0" animBg="1" autoUpdateAnimBg="0"/>
      <p:bldP spid="2060" grpId="0" animBg="1"/>
      <p:bldP spid="18442" grpId="0" animBg="1" autoUpdateAnimBg="0"/>
      <p:bldP spid="2062" grpId="0" animBg="1"/>
      <p:bldP spid="2063" grpId="0" animBg="1" autoUpdateAnimBg="0"/>
      <p:bldP spid="2064" grpId="0" animBg="1"/>
      <p:bldP spid="2065" grpId="0" animBg="1"/>
      <p:bldP spid="2066" grpId="0" animBg="1"/>
      <p:bldP spid="2067" grpId="0" animBg="1"/>
      <p:bldP spid="2068" grpId="0" animBg="1" autoUpdateAnimBg="0"/>
      <p:bldP spid="2069" grpId="0" animBg="1"/>
      <p:bldP spid="2070" grpId="0" animBg="1"/>
      <p:bldP spid="2071" grpId="0" animBg="1"/>
      <p:bldP spid="2072" grpId="0" autoUpdateAnimBg="0"/>
      <p:bldP spid="2073" grpId="0" autoUpdateAnimBg="0"/>
      <p:bldP spid="2074" grpId="0" animBg="1"/>
      <p:bldP spid="2075" grpId="0" animBg="1"/>
      <p:bldP spid="2076" grpId="0" autoUpdateAnimBg="0"/>
      <p:bldP spid="2077" grpId="0" animBg="1" autoUpdateAnimBg="0"/>
      <p:bldP spid="2078" grpId="0" animBg="1"/>
      <p:bldP spid="2079" grpId="0" animBg="1"/>
      <p:bldP spid="2080" grpId="0" animBg="1"/>
      <p:bldP spid="2081" grpId="0" autoUpdateAnimBg="0"/>
      <p:bldP spid="2082" grpId="0" autoUpdateAnimBg="0"/>
      <p:bldP spid="2083" grpId="0" animBg="1"/>
      <p:bldP spid="2084" grpId="0" animBg="1"/>
      <p:bldP spid="2085" grpId="0" autoUpdateAnimBg="0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 animBg="1" autoUpdateAnimBg="0"/>
      <p:bldP spid="2093" grpId="0" animBg="1"/>
      <p:bldP spid="2094" grpId="0" animBg="1"/>
      <p:bldP spid="2095" grpId="0" animBg="1"/>
      <p:bldP spid="2096" grpId="0" animBg="1"/>
      <p:bldP spid="2097" grpId="0" animBg="1"/>
      <p:bldP spid="18481" grpId="0" animBg="1" autoUpdateAnimBg="0"/>
      <p:bldP spid="18482" grpId="0" animBg="1" autoUpdateAnimBg="0"/>
      <p:bldP spid="2100" grpId="0" animBg="1"/>
      <p:bldP spid="2101" grpId="0" animBg="1"/>
      <p:bldP spid="2102" grpId="0" animBg="1"/>
      <p:bldP spid="2103" grpId="0" animBg="1"/>
      <p:bldP spid="18489" grpId="0" animBg="1" autoUpdateAnimBg="0"/>
      <p:bldP spid="2105" grpId="0" animBg="1"/>
      <p:bldP spid="2106" grpId="0" animBg="1"/>
      <p:bldP spid="2107" grpId="0" animBg="1"/>
      <p:bldP spid="2116" grpId="0" autoUpdateAnimBg="0"/>
      <p:bldP spid="2117" grpId="0" animBg="1" autoUpdateAnimBg="0"/>
      <p:bldP spid="2118" grpId="0" autoUpdateAnimBg="0"/>
      <p:bldP spid="2119" grpId="0" animBg="1" autoUpdateAnimBg="0"/>
      <p:bldP spid="2120" grpId="0" autoUpdateAnimBg="0"/>
      <p:bldP spid="2121" grpId="0" animBg="1"/>
      <p:bldP spid="2122" grpId="0" animBg="1" autoUpdateAnimBg="0"/>
      <p:bldP spid="2123" grpId="0" autoUpdateAnimBg="0"/>
      <p:bldP spid="30808" grpId="0" animBg="1" autoUpdateAnimBg="0"/>
      <p:bldP spid="2125" grpId="0" animBg="1" autoUpdateAnimBg="0"/>
      <p:bldP spid="2126" grpId="0" autoUpdateAnimBg="0"/>
      <p:bldP spid="2127" grpId="0" animBg="1"/>
      <p:bldP spid="2128" grpId="0" animBg="1"/>
      <p:bldP spid="2129" grpId="0" animBg="1"/>
      <p:bldP spid="30816" grpId="0" animBg="1" autoUpdateAnimBg="0"/>
      <p:bldP spid="2131" grpId="0" animBg="1" autoUpdateAnimBg="0"/>
      <p:bldP spid="2132" grpId="0" autoUpdateAnimBg="0"/>
      <p:bldP spid="2133" grpId="0" animBg="1"/>
      <p:bldP spid="2134" grpId="0" animBg="1"/>
      <p:bldP spid="2135" grpId="0" animBg="1"/>
      <p:bldP spid="30822" grpId="0" animBg="1" autoUpdateAnimBg="0"/>
      <p:bldP spid="2137" grpId="0" animBg="1"/>
      <p:bldP spid="2138" grpId="0" animBg="1"/>
      <p:bldP spid="2139" grpId="0" animBg="1"/>
      <p:bldP spid="2140" grpId="0" animBg="1" autoUpdateAnimBg="0"/>
      <p:bldP spid="2141" grpId="0" animBg="1" autoUpdateAnimBg="0"/>
      <p:bldP spid="2144" grpId="0" animBg="1" autoUpdateAnimBg="0"/>
      <p:bldP spid="214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utoShape 2"/>
          <p:cNvSpPr>
            <a:spLocks noChangeArrowheads="1"/>
          </p:cNvSpPr>
          <p:nvPr/>
        </p:nvSpPr>
        <p:spPr bwMode="auto">
          <a:xfrm>
            <a:off x="304800" y="304800"/>
            <a:ext cx="8001000" cy="5638800"/>
          </a:xfrm>
          <a:prstGeom prst="roundRect">
            <a:avLst>
              <a:gd name="adj" fmla="val 16667"/>
            </a:avLst>
          </a:prstGeom>
          <a:solidFill>
            <a:srgbClr val="FFFFD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>
            <a:off x="152400" y="3581400"/>
            <a:ext cx="16764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304800" y="2819400"/>
            <a:ext cx="1295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Führungs-größen bzw. Programm</a:t>
            </a:r>
            <a:endParaRPr lang="de-DE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3581400" y="3581400"/>
            <a:ext cx="12954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3581400" y="26670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Steuerungen, Steuerbefehle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1828800" y="3124200"/>
            <a:ext cx="1752600" cy="990600"/>
          </a:xfrm>
          <a:prstGeom prst="rect">
            <a:avLst/>
          </a:prstGeom>
          <a:solidFill>
            <a:srgbClr val="DFFEB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hangingPunct="0">
              <a:spcBef>
                <a:spcPct val="0"/>
              </a:spcBef>
              <a:defRPr/>
            </a:pPr>
            <a:endParaRPr lang="de-DE" sz="1800">
              <a:latin typeface="Arial" pitchFamily="34" charset="0"/>
            </a:endParaRPr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>
            <a:off x="6553200" y="35814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7391400" y="3810000"/>
            <a:ext cx="990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zu steuernde Größen</a:t>
            </a:r>
            <a:endParaRPr lang="de-DE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 flipH="1">
            <a:off x="5638800" y="152400"/>
            <a:ext cx="0" cy="2743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5" name="Text Box 12"/>
          <p:cNvSpPr txBox="1">
            <a:spLocks noChangeArrowheads="1"/>
          </p:cNvSpPr>
          <p:nvPr/>
        </p:nvSpPr>
        <p:spPr bwMode="auto">
          <a:xfrm>
            <a:off x="5791200" y="22098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mögliche Störungen</a:t>
            </a:r>
          </a:p>
        </p:txBody>
      </p:sp>
      <p:sp>
        <p:nvSpPr>
          <p:cNvPr id="3086" name="Line 13"/>
          <p:cNvSpPr>
            <a:spLocks noChangeShapeType="1"/>
          </p:cNvSpPr>
          <p:nvPr/>
        </p:nvSpPr>
        <p:spPr bwMode="auto">
          <a:xfrm>
            <a:off x="4038600" y="3962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7" name="Line 14"/>
          <p:cNvSpPr>
            <a:spLocks noChangeShapeType="1"/>
          </p:cNvSpPr>
          <p:nvPr/>
        </p:nvSpPr>
        <p:spPr bwMode="auto">
          <a:xfrm flipH="1">
            <a:off x="4038600" y="39624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4191000" y="4191000"/>
            <a:ext cx="1219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Prozess-vorausset-zungen</a:t>
            </a:r>
          </a:p>
        </p:txBody>
      </p:sp>
      <p:sp>
        <p:nvSpPr>
          <p:cNvPr id="3089" name="Line 16"/>
          <p:cNvSpPr>
            <a:spLocks noChangeShapeType="1"/>
          </p:cNvSpPr>
          <p:nvPr/>
        </p:nvSpPr>
        <p:spPr bwMode="auto">
          <a:xfrm>
            <a:off x="7086600" y="3429000"/>
            <a:ext cx="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0" name="Text Box 17"/>
          <p:cNvSpPr txBox="1">
            <a:spLocks noChangeArrowheads="1"/>
          </p:cNvSpPr>
          <p:nvPr/>
        </p:nvSpPr>
        <p:spPr bwMode="auto">
          <a:xfrm>
            <a:off x="1981200" y="5943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Übergang zur selbstlernenden Steuerung</a:t>
            </a:r>
          </a:p>
        </p:txBody>
      </p:sp>
      <p:sp>
        <p:nvSpPr>
          <p:cNvPr id="3091" name="Text Box 18"/>
          <p:cNvSpPr txBox="1">
            <a:spLocks noChangeArrowheads="1"/>
          </p:cNvSpPr>
          <p:nvPr/>
        </p:nvSpPr>
        <p:spPr bwMode="auto">
          <a:xfrm>
            <a:off x="914400" y="6858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/>
              <a:t>System</a:t>
            </a: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auto">
          <a:xfrm>
            <a:off x="7010400" y="60198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/>
              <a:t>Umgebung</a:t>
            </a:r>
          </a:p>
        </p:txBody>
      </p:sp>
      <p:sp>
        <p:nvSpPr>
          <p:cNvPr id="3093" name="Line 20"/>
          <p:cNvSpPr>
            <a:spLocks noChangeShapeType="1"/>
          </p:cNvSpPr>
          <p:nvPr/>
        </p:nvSpPr>
        <p:spPr bwMode="auto">
          <a:xfrm>
            <a:off x="1143000" y="3429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4" name="Line 21"/>
          <p:cNvSpPr>
            <a:spLocks noChangeShapeType="1"/>
          </p:cNvSpPr>
          <p:nvPr/>
        </p:nvSpPr>
        <p:spPr bwMode="auto">
          <a:xfrm flipH="1">
            <a:off x="7696200" y="3581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5" name="Line 22"/>
          <p:cNvSpPr>
            <a:spLocks noChangeShapeType="1"/>
          </p:cNvSpPr>
          <p:nvPr/>
        </p:nvSpPr>
        <p:spPr bwMode="auto">
          <a:xfrm>
            <a:off x="3886200" y="3124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6" name="Line 23"/>
          <p:cNvSpPr>
            <a:spLocks noChangeShapeType="1"/>
          </p:cNvSpPr>
          <p:nvPr/>
        </p:nvSpPr>
        <p:spPr bwMode="auto">
          <a:xfrm>
            <a:off x="4038600" y="4343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7" name="Line 24"/>
          <p:cNvSpPr>
            <a:spLocks noChangeShapeType="1"/>
          </p:cNvSpPr>
          <p:nvPr/>
        </p:nvSpPr>
        <p:spPr bwMode="auto">
          <a:xfrm>
            <a:off x="5638800" y="2362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8" name="Line 25"/>
          <p:cNvSpPr>
            <a:spLocks noChangeShapeType="1"/>
          </p:cNvSpPr>
          <p:nvPr/>
        </p:nvSpPr>
        <p:spPr bwMode="auto">
          <a:xfrm>
            <a:off x="3581400" y="33528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9" name="Line 26"/>
          <p:cNvSpPr>
            <a:spLocks noChangeShapeType="1"/>
          </p:cNvSpPr>
          <p:nvPr/>
        </p:nvSpPr>
        <p:spPr bwMode="auto">
          <a:xfrm>
            <a:off x="1143000" y="5257800"/>
            <a:ext cx="594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0" name="Line 27"/>
          <p:cNvSpPr>
            <a:spLocks noChangeShapeType="1"/>
          </p:cNvSpPr>
          <p:nvPr/>
        </p:nvSpPr>
        <p:spPr bwMode="auto">
          <a:xfrm>
            <a:off x="1143000" y="3810000"/>
            <a:ext cx="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1" name="Line 28"/>
          <p:cNvSpPr>
            <a:spLocks noChangeShapeType="1"/>
          </p:cNvSpPr>
          <p:nvPr/>
        </p:nvSpPr>
        <p:spPr bwMode="auto">
          <a:xfrm flipH="1">
            <a:off x="1143000" y="3810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2" name="Oval 29"/>
          <p:cNvSpPr>
            <a:spLocks noChangeArrowheads="1"/>
          </p:cNvSpPr>
          <p:nvPr/>
        </p:nvSpPr>
        <p:spPr bwMode="auto">
          <a:xfrm>
            <a:off x="6934200" y="3429000"/>
            <a:ext cx="304800" cy="304800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103" name="Text Box 30"/>
          <p:cNvSpPr txBox="1">
            <a:spLocks noChangeArrowheads="1"/>
          </p:cNvSpPr>
          <p:nvPr/>
        </p:nvSpPr>
        <p:spPr bwMode="auto">
          <a:xfrm>
            <a:off x="1447800" y="48768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Rückkopplung</a:t>
            </a:r>
          </a:p>
        </p:txBody>
      </p:sp>
      <p:sp>
        <p:nvSpPr>
          <p:cNvPr id="3104" name="Line 31"/>
          <p:cNvSpPr>
            <a:spLocks noChangeShapeType="1"/>
          </p:cNvSpPr>
          <p:nvPr/>
        </p:nvSpPr>
        <p:spPr bwMode="auto">
          <a:xfrm>
            <a:off x="7010400" y="3505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105" name="Line 32"/>
          <p:cNvSpPr>
            <a:spLocks noChangeShapeType="1"/>
          </p:cNvSpPr>
          <p:nvPr/>
        </p:nvSpPr>
        <p:spPr bwMode="auto">
          <a:xfrm flipH="1">
            <a:off x="7010400" y="3505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106" name="Oval 33"/>
          <p:cNvSpPr>
            <a:spLocks noChangeArrowheads="1"/>
          </p:cNvSpPr>
          <p:nvPr/>
        </p:nvSpPr>
        <p:spPr bwMode="auto">
          <a:xfrm>
            <a:off x="8229600" y="5486400"/>
            <a:ext cx="609600" cy="609600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107" name="Line 34"/>
          <p:cNvSpPr>
            <a:spLocks noChangeShapeType="1"/>
          </p:cNvSpPr>
          <p:nvPr/>
        </p:nvSpPr>
        <p:spPr bwMode="auto">
          <a:xfrm>
            <a:off x="8305800" y="55626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8" name="Line 35"/>
          <p:cNvSpPr>
            <a:spLocks noChangeShapeType="1"/>
          </p:cNvSpPr>
          <p:nvPr/>
        </p:nvSpPr>
        <p:spPr bwMode="auto">
          <a:xfrm flipV="1">
            <a:off x="8305800" y="55626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9" name="Line 36"/>
          <p:cNvSpPr>
            <a:spLocks noChangeShapeType="1"/>
          </p:cNvSpPr>
          <p:nvPr/>
        </p:nvSpPr>
        <p:spPr bwMode="auto">
          <a:xfrm flipV="1">
            <a:off x="8534400" y="1524000"/>
            <a:ext cx="0" cy="403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0" name="Line 37"/>
          <p:cNvSpPr>
            <a:spLocks noChangeShapeType="1"/>
          </p:cNvSpPr>
          <p:nvPr/>
        </p:nvSpPr>
        <p:spPr bwMode="auto">
          <a:xfrm flipH="1" flipV="1">
            <a:off x="7696200" y="15240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7010400" y="6096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2" name="Line 40"/>
          <p:cNvSpPr>
            <a:spLocks noChangeShapeType="1"/>
          </p:cNvSpPr>
          <p:nvPr/>
        </p:nvSpPr>
        <p:spPr bwMode="auto">
          <a:xfrm flipH="1" flipV="1">
            <a:off x="5715000" y="609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 flipH="1" flipV="1">
            <a:off x="7696200" y="16764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 flipV="1">
            <a:off x="8077200" y="1676400"/>
            <a:ext cx="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5" name="Oval 45"/>
          <p:cNvSpPr>
            <a:spLocks noChangeArrowheads="1"/>
          </p:cNvSpPr>
          <p:nvPr/>
        </p:nvSpPr>
        <p:spPr bwMode="auto">
          <a:xfrm>
            <a:off x="5486400" y="457200"/>
            <a:ext cx="304800" cy="304800"/>
          </a:xfrm>
          <a:prstGeom prst="ellipse">
            <a:avLst/>
          </a:prstGeom>
          <a:solidFill>
            <a:srgbClr val="00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6126" name="Text Box 46"/>
          <p:cNvSpPr txBox="1">
            <a:spLocks noChangeArrowheads="1"/>
          </p:cNvSpPr>
          <p:nvPr/>
        </p:nvSpPr>
        <p:spPr bwMode="auto">
          <a:xfrm>
            <a:off x="3124200" y="1441450"/>
            <a:ext cx="1524000" cy="539750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>
                <a:latin typeface="Arial" pitchFamily="34" charset="0"/>
              </a:rPr>
              <a:t>Entscheidungs-bildung</a:t>
            </a:r>
          </a:p>
        </p:txBody>
      </p:sp>
      <p:sp>
        <p:nvSpPr>
          <p:cNvPr id="3117" name="Line 47"/>
          <p:cNvSpPr>
            <a:spLocks noChangeShapeType="1"/>
          </p:cNvSpPr>
          <p:nvPr/>
        </p:nvSpPr>
        <p:spPr bwMode="auto">
          <a:xfrm flipH="1" flipV="1">
            <a:off x="4648200" y="16764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8" name="Line 48"/>
          <p:cNvSpPr>
            <a:spLocks noChangeShapeType="1"/>
          </p:cNvSpPr>
          <p:nvPr/>
        </p:nvSpPr>
        <p:spPr bwMode="auto">
          <a:xfrm flipH="1">
            <a:off x="2743200" y="1676400"/>
            <a:ext cx="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9" name="Text Box 49"/>
          <p:cNvSpPr txBox="1">
            <a:spLocks noChangeArrowheads="1"/>
          </p:cNvSpPr>
          <p:nvPr/>
        </p:nvSpPr>
        <p:spPr bwMode="auto">
          <a:xfrm>
            <a:off x="2057400" y="2057400"/>
            <a:ext cx="1371600" cy="5397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Modifi-kation</a:t>
            </a:r>
          </a:p>
        </p:txBody>
      </p:sp>
      <p:sp>
        <p:nvSpPr>
          <p:cNvPr id="3120" name="Line 50"/>
          <p:cNvSpPr>
            <a:spLocks noChangeShapeType="1"/>
          </p:cNvSpPr>
          <p:nvPr/>
        </p:nvSpPr>
        <p:spPr bwMode="auto">
          <a:xfrm flipH="1" flipV="1">
            <a:off x="2743200" y="16764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1" name="Line 52"/>
          <p:cNvSpPr>
            <a:spLocks noChangeShapeType="1"/>
          </p:cNvSpPr>
          <p:nvPr/>
        </p:nvSpPr>
        <p:spPr bwMode="auto">
          <a:xfrm>
            <a:off x="5562600" y="5334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2" name="Line 54"/>
          <p:cNvSpPr>
            <a:spLocks noChangeShapeType="1"/>
          </p:cNvSpPr>
          <p:nvPr/>
        </p:nvSpPr>
        <p:spPr bwMode="auto">
          <a:xfrm flipH="1">
            <a:off x="5562600" y="5334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3" name="Line 58"/>
          <p:cNvSpPr>
            <a:spLocks noChangeShapeType="1"/>
          </p:cNvSpPr>
          <p:nvPr/>
        </p:nvSpPr>
        <p:spPr bwMode="auto">
          <a:xfrm>
            <a:off x="4191000" y="31242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4" name="Line 59"/>
          <p:cNvSpPr>
            <a:spLocks noChangeShapeType="1"/>
          </p:cNvSpPr>
          <p:nvPr/>
        </p:nvSpPr>
        <p:spPr bwMode="auto">
          <a:xfrm>
            <a:off x="2819400" y="3124200"/>
            <a:ext cx="762000" cy="2286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5" name="Line 60"/>
          <p:cNvSpPr>
            <a:spLocks noChangeShapeType="1"/>
          </p:cNvSpPr>
          <p:nvPr/>
        </p:nvSpPr>
        <p:spPr bwMode="auto">
          <a:xfrm flipV="1">
            <a:off x="1828800" y="3124200"/>
            <a:ext cx="914400" cy="457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6" name="Text Box 61"/>
          <p:cNvSpPr txBox="1">
            <a:spLocks noChangeArrowheads="1"/>
          </p:cNvSpPr>
          <p:nvPr/>
        </p:nvSpPr>
        <p:spPr bwMode="auto">
          <a:xfrm>
            <a:off x="1905000" y="3733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800"/>
              <a:t>Steuerung</a:t>
            </a:r>
            <a:endParaRPr lang="de-DE" sz="1600"/>
          </a:p>
        </p:txBody>
      </p:sp>
      <p:sp>
        <p:nvSpPr>
          <p:cNvPr id="3127" name="AutoShape 62"/>
          <p:cNvSpPr>
            <a:spLocks noChangeArrowheads="1"/>
          </p:cNvSpPr>
          <p:nvPr/>
        </p:nvSpPr>
        <p:spPr bwMode="auto">
          <a:xfrm>
            <a:off x="3124200" y="381000"/>
            <a:ext cx="1295400" cy="685800"/>
          </a:xfrm>
          <a:prstGeom prst="flowChartMagneticDisk">
            <a:avLst/>
          </a:prstGeom>
          <a:solidFill>
            <a:srgbClr val="D7EBFF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46143" name="Text Box 63"/>
          <p:cNvSpPr txBox="1">
            <a:spLocks noChangeArrowheads="1"/>
          </p:cNvSpPr>
          <p:nvPr/>
        </p:nvSpPr>
        <p:spPr bwMode="auto">
          <a:xfrm>
            <a:off x="6172200" y="1371600"/>
            <a:ext cx="15240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Identifi-kation</a:t>
            </a:r>
          </a:p>
        </p:txBody>
      </p:sp>
      <p:sp>
        <p:nvSpPr>
          <p:cNvPr id="3129" name="Text Box 64"/>
          <p:cNvSpPr txBox="1">
            <a:spLocks noChangeArrowheads="1"/>
          </p:cNvSpPr>
          <p:nvPr/>
        </p:nvSpPr>
        <p:spPr bwMode="auto">
          <a:xfrm>
            <a:off x="3352800" y="5334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Internes Modell</a:t>
            </a:r>
          </a:p>
        </p:txBody>
      </p:sp>
      <p:sp>
        <p:nvSpPr>
          <p:cNvPr id="3130" name="Line 65"/>
          <p:cNvSpPr>
            <a:spLocks noChangeShapeType="1"/>
          </p:cNvSpPr>
          <p:nvPr/>
        </p:nvSpPr>
        <p:spPr bwMode="auto">
          <a:xfrm flipV="1">
            <a:off x="5105400" y="6858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1" name="Line 66"/>
          <p:cNvSpPr>
            <a:spLocks noChangeShapeType="1"/>
          </p:cNvSpPr>
          <p:nvPr/>
        </p:nvSpPr>
        <p:spPr bwMode="auto">
          <a:xfrm flipH="1" flipV="1">
            <a:off x="4419600" y="6858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2" name="Line 67"/>
          <p:cNvSpPr>
            <a:spLocks noChangeShapeType="1"/>
          </p:cNvSpPr>
          <p:nvPr/>
        </p:nvSpPr>
        <p:spPr bwMode="auto">
          <a:xfrm>
            <a:off x="3962400" y="10668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3" name="Line 68"/>
          <p:cNvSpPr>
            <a:spLocks noChangeShapeType="1"/>
          </p:cNvSpPr>
          <p:nvPr/>
        </p:nvSpPr>
        <p:spPr bwMode="auto">
          <a:xfrm flipV="1">
            <a:off x="3733800" y="10668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31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2438400"/>
            <a:ext cx="773113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135" name="Rectangle 2"/>
          <p:cNvSpPr>
            <a:spLocks noChangeArrowheads="1"/>
          </p:cNvSpPr>
          <p:nvPr/>
        </p:nvSpPr>
        <p:spPr bwMode="auto">
          <a:xfrm>
            <a:off x="4876800" y="2895600"/>
            <a:ext cx="1905000" cy="12954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graphicFrame>
        <p:nvGraphicFramePr>
          <p:cNvPr id="3074" name="Object 51"/>
          <p:cNvGraphicFramePr>
            <a:graphicFrameLocks noChangeAspect="1"/>
          </p:cNvGraphicFramePr>
          <p:nvPr/>
        </p:nvGraphicFramePr>
        <p:xfrm>
          <a:off x="5943600" y="3200400"/>
          <a:ext cx="685800" cy="655638"/>
        </p:xfrm>
        <a:graphic>
          <a:graphicData uri="http://schemas.openxmlformats.org/presentationml/2006/ole">
            <p:oleObj spid="_x0000_s3074" name="Paint Shop Pro Image" r:id="rId5" imgW="1931707" imgH="1843902" progId="PaintShopPro">
              <p:embed/>
            </p:oleObj>
          </a:graphicData>
        </a:graphic>
      </p:graphicFrame>
      <p:graphicFrame>
        <p:nvGraphicFramePr>
          <p:cNvPr id="3075" name="Object 52"/>
          <p:cNvGraphicFramePr>
            <a:graphicFrameLocks noChangeAspect="1"/>
          </p:cNvGraphicFramePr>
          <p:nvPr/>
        </p:nvGraphicFramePr>
        <p:xfrm>
          <a:off x="4953000" y="3048000"/>
          <a:ext cx="1066800" cy="749300"/>
        </p:xfrm>
        <a:graphic>
          <a:graphicData uri="http://schemas.openxmlformats.org/presentationml/2006/ole">
            <p:oleObj spid="_x0000_s3075" name="Paint Shop Pro Image" r:id="rId6" imgW="2302439" imgH="1619512" progId="PaintShopPro">
              <p:embed/>
            </p:oleObj>
          </a:graphicData>
        </a:graphic>
      </p:graphicFrame>
      <p:sp>
        <p:nvSpPr>
          <p:cNvPr id="3136" name="Oval 44"/>
          <p:cNvSpPr>
            <a:spLocks noChangeArrowheads="1"/>
          </p:cNvSpPr>
          <p:nvPr/>
        </p:nvSpPr>
        <p:spPr bwMode="auto">
          <a:xfrm>
            <a:off x="6400800" y="2971800"/>
            <a:ext cx="304800" cy="304800"/>
          </a:xfrm>
          <a:prstGeom prst="ellipse">
            <a:avLst/>
          </a:prstGeom>
          <a:solidFill>
            <a:srgbClr val="00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137" name="Line 51"/>
          <p:cNvSpPr>
            <a:spLocks noChangeShapeType="1"/>
          </p:cNvSpPr>
          <p:nvPr/>
        </p:nvSpPr>
        <p:spPr bwMode="auto">
          <a:xfrm>
            <a:off x="6477000" y="30480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8" name="Line 53"/>
          <p:cNvSpPr>
            <a:spLocks noChangeShapeType="1"/>
          </p:cNvSpPr>
          <p:nvPr/>
        </p:nvSpPr>
        <p:spPr bwMode="auto">
          <a:xfrm flipH="1">
            <a:off x="6477000" y="30480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9" name="Text Box 72"/>
          <p:cNvSpPr txBox="1">
            <a:spLocks noChangeArrowheads="1"/>
          </p:cNvSpPr>
          <p:nvPr/>
        </p:nvSpPr>
        <p:spPr bwMode="auto">
          <a:xfrm>
            <a:off x="4953000" y="3810000"/>
            <a:ext cx="1828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Leistungserstellung</a:t>
            </a:r>
            <a:endParaRPr lang="de-DE"/>
          </a:p>
        </p:txBody>
      </p:sp>
      <p:sp>
        <p:nvSpPr>
          <p:cNvPr id="3140" name="Line 48"/>
          <p:cNvSpPr>
            <a:spLocks noChangeShapeType="1"/>
          </p:cNvSpPr>
          <p:nvPr/>
        </p:nvSpPr>
        <p:spPr bwMode="auto">
          <a:xfrm flipH="1">
            <a:off x="838200" y="2286000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1" name="Line 60"/>
          <p:cNvSpPr>
            <a:spLocks noChangeShapeType="1"/>
          </p:cNvSpPr>
          <p:nvPr/>
        </p:nvSpPr>
        <p:spPr bwMode="auto">
          <a:xfrm>
            <a:off x="1905000" y="3581400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2" name="Line 60"/>
          <p:cNvSpPr>
            <a:spLocks noChangeShapeType="1"/>
          </p:cNvSpPr>
          <p:nvPr/>
        </p:nvSpPr>
        <p:spPr bwMode="auto">
          <a:xfrm flipV="1">
            <a:off x="1828800" y="3581400"/>
            <a:ext cx="1752600" cy="2286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3" name="Oval 76"/>
          <p:cNvSpPr>
            <a:spLocks noChangeArrowheads="1"/>
          </p:cNvSpPr>
          <p:nvPr/>
        </p:nvSpPr>
        <p:spPr bwMode="auto">
          <a:xfrm>
            <a:off x="5867400" y="1066800"/>
            <a:ext cx="609600" cy="533400"/>
          </a:xfrm>
          <a:prstGeom prst="ellipse">
            <a:avLst/>
          </a:prstGeom>
          <a:solidFill>
            <a:srgbClr val="D3E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144" name="Text Box 77"/>
          <p:cNvSpPr txBox="1">
            <a:spLocks noChangeArrowheads="1"/>
          </p:cNvSpPr>
          <p:nvPr/>
        </p:nvSpPr>
        <p:spPr bwMode="auto">
          <a:xfrm>
            <a:off x="6019800" y="1143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1</a:t>
            </a:r>
            <a:endParaRPr lang="de-DE"/>
          </a:p>
        </p:txBody>
      </p:sp>
      <p:sp>
        <p:nvSpPr>
          <p:cNvPr id="3145" name="Oval 78"/>
          <p:cNvSpPr>
            <a:spLocks noChangeArrowheads="1"/>
          </p:cNvSpPr>
          <p:nvPr/>
        </p:nvSpPr>
        <p:spPr bwMode="auto">
          <a:xfrm>
            <a:off x="4343400" y="990600"/>
            <a:ext cx="609600" cy="533400"/>
          </a:xfrm>
          <a:prstGeom prst="ellipse">
            <a:avLst/>
          </a:prstGeom>
          <a:solidFill>
            <a:srgbClr val="D3E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146" name="Text Box 79"/>
          <p:cNvSpPr txBox="1">
            <a:spLocks noChangeArrowheads="1"/>
          </p:cNvSpPr>
          <p:nvPr/>
        </p:nvSpPr>
        <p:spPr bwMode="auto">
          <a:xfrm>
            <a:off x="4495800" y="106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2</a:t>
            </a:r>
            <a:endParaRPr lang="de-DE"/>
          </a:p>
        </p:txBody>
      </p:sp>
      <p:sp>
        <p:nvSpPr>
          <p:cNvPr id="3147" name="Line 50"/>
          <p:cNvSpPr>
            <a:spLocks noChangeShapeType="1"/>
          </p:cNvSpPr>
          <p:nvPr/>
        </p:nvSpPr>
        <p:spPr bwMode="auto">
          <a:xfrm flipH="1" flipV="1">
            <a:off x="838200" y="22860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8" name="Oval 81"/>
          <p:cNvSpPr>
            <a:spLocks noChangeArrowheads="1"/>
          </p:cNvSpPr>
          <p:nvPr/>
        </p:nvSpPr>
        <p:spPr bwMode="auto">
          <a:xfrm>
            <a:off x="1676400" y="1600200"/>
            <a:ext cx="609600" cy="533400"/>
          </a:xfrm>
          <a:prstGeom prst="ellipse">
            <a:avLst/>
          </a:prstGeom>
          <a:solidFill>
            <a:srgbClr val="D3E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149" name="Text Box 82"/>
          <p:cNvSpPr txBox="1">
            <a:spLocks noChangeArrowheads="1"/>
          </p:cNvSpPr>
          <p:nvPr/>
        </p:nvSpPr>
        <p:spPr bwMode="auto">
          <a:xfrm>
            <a:off x="1828800" y="1676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800"/>
              <a:t>3</a:t>
            </a:r>
            <a:endParaRPr lang="de-DE"/>
          </a:p>
        </p:txBody>
      </p:sp>
      <p:sp>
        <p:nvSpPr>
          <p:cNvPr id="3150" name="Line 43"/>
          <p:cNvSpPr>
            <a:spLocks noChangeShapeType="1"/>
          </p:cNvSpPr>
          <p:nvPr/>
        </p:nvSpPr>
        <p:spPr bwMode="auto">
          <a:xfrm flipV="1">
            <a:off x="6705600" y="31242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2" name="Text Box 32"/>
          <p:cNvSpPr txBox="1">
            <a:spLocks noChangeArrowheads="1"/>
          </p:cNvSpPr>
          <p:nvPr/>
        </p:nvSpPr>
        <p:spPr bwMode="auto">
          <a:xfrm>
            <a:off x="0" y="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Selbstlernende Steuerung</a:t>
            </a:r>
          </a:p>
        </p:txBody>
      </p:sp>
      <p:sp>
        <p:nvSpPr>
          <p:cNvPr id="3153" name="Line 25"/>
          <p:cNvSpPr>
            <a:spLocks noChangeShapeType="1"/>
          </p:cNvSpPr>
          <p:nvPr/>
        </p:nvSpPr>
        <p:spPr bwMode="auto">
          <a:xfrm flipV="1">
            <a:off x="5486400" y="41910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4" name="Line 25"/>
          <p:cNvSpPr>
            <a:spLocks noChangeShapeType="1"/>
          </p:cNvSpPr>
          <p:nvPr/>
        </p:nvSpPr>
        <p:spPr bwMode="auto">
          <a:xfrm flipV="1">
            <a:off x="5562600" y="4495800"/>
            <a:ext cx="2286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5" name="Line 25"/>
          <p:cNvSpPr>
            <a:spLocks noChangeShapeType="1"/>
          </p:cNvSpPr>
          <p:nvPr/>
        </p:nvSpPr>
        <p:spPr bwMode="auto">
          <a:xfrm flipV="1">
            <a:off x="5486400" y="44958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6" name="Text Box 12"/>
          <p:cNvSpPr txBox="1">
            <a:spLocks noChangeArrowheads="1"/>
          </p:cNvSpPr>
          <p:nvPr/>
        </p:nvSpPr>
        <p:spPr bwMode="auto">
          <a:xfrm>
            <a:off x="5791200" y="44196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mögliche Störungen</a:t>
            </a:r>
          </a:p>
        </p:txBody>
      </p:sp>
      <p:sp>
        <p:nvSpPr>
          <p:cNvPr id="3158" name="Line 43"/>
          <p:cNvSpPr>
            <a:spLocks noChangeShapeType="1"/>
          </p:cNvSpPr>
          <p:nvPr/>
        </p:nvSpPr>
        <p:spPr bwMode="auto">
          <a:xfrm flipV="1">
            <a:off x="7086600" y="31242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9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5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4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500"/>
                            </p:stCondLst>
                            <p:childTnLst>
                              <p:par>
                                <p:cTn id="2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000"/>
                            </p:stCondLst>
                            <p:childTnLst>
                              <p:par>
                                <p:cTn id="2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3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0"/>
                            </p:stCondLst>
                            <p:childTnLst>
                              <p:par>
                                <p:cTn id="2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5500"/>
                            </p:stCondLst>
                            <p:childTnLst>
                              <p:par>
                                <p:cTn id="2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"/>
                            </p:stCondLst>
                            <p:childTnLst>
                              <p:par>
                                <p:cTn id="2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1000"/>
                            </p:stCondLst>
                            <p:childTnLst>
                              <p:par>
                                <p:cTn id="2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5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500"/>
                            </p:stCondLst>
                            <p:childTnLst>
                              <p:par>
                                <p:cTn id="2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6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1" dur="5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00"/>
                            </p:stCondLst>
                            <p:childTnLst>
                              <p:par>
                                <p:cTn id="2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5" dur="500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0" dur="5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8" dur="500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15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7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00"/>
                            </p:stCondLst>
                            <p:childTnLst>
                              <p:par>
                                <p:cTn id="2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1000"/>
                            </p:stCondLst>
                            <p:childTnLst>
                              <p:par>
                                <p:cTn id="2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5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9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000"/>
                            </p:stCondLst>
                            <p:childTnLst>
                              <p:par>
                                <p:cTn id="2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2500"/>
                            </p:stCondLst>
                            <p:childTnLst>
                              <p:par>
                                <p:cTn id="2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7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2" dur="5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500"/>
                            </p:stCondLst>
                            <p:childTnLst>
                              <p:par>
                                <p:cTn id="3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6" dur="5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1000"/>
                            </p:stCondLst>
                            <p:childTnLst>
                              <p:par>
                                <p:cTn id="3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0" dur="500"/>
                                        <p:tgtEl>
                                          <p:spTgt spid="46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1500"/>
                            </p:stCondLst>
                            <p:childTnLst>
                              <p:par>
                                <p:cTn id="3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4" dur="500"/>
                                        <p:tgtEl>
                                          <p:spTgt spid="3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2000"/>
                            </p:stCondLst>
                            <p:childTnLst>
                              <p:par>
                                <p:cTn id="3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500"/>
                                        <p:tgtEl>
                                          <p:spTgt spid="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2500"/>
                            </p:stCondLst>
                            <p:childTnLst>
                              <p:par>
                                <p:cTn id="3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2" dur="500"/>
                                        <p:tgtEl>
                                          <p:spTgt spid="3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3000"/>
                            </p:stCondLst>
                            <p:childTnLst>
                              <p:par>
                                <p:cTn id="3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6" dur="500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500"/>
                            </p:stCondLst>
                            <p:childTnLst>
                              <p:par>
                                <p:cTn id="3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0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4" dur="5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8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5000"/>
                            </p:stCondLst>
                            <p:childTnLst>
                              <p:par>
                                <p:cTn id="3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2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3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3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3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3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 autoUpdateAnimBg="0"/>
      <p:bldP spid="3077" grpId="0" animBg="1"/>
      <p:bldP spid="3078" grpId="0" autoUpdateAnimBg="0"/>
      <p:bldP spid="3079" grpId="0" animBg="1"/>
      <p:bldP spid="3080" grpId="0" autoUpdateAnimBg="0"/>
      <p:bldP spid="46088" grpId="0" animBg="1" autoUpdateAnimBg="0"/>
      <p:bldP spid="3082" grpId="0" animBg="1"/>
      <p:bldP spid="3083" grpId="0" autoUpdateAnimBg="0"/>
      <p:bldP spid="3084" grpId="0" animBg="1"/>
      <p:bldP spid="3085" grpId="0" autoUpdateAnimBg="0"/>
      <p:bldP spid="3086" grpId="0" animBg="1"/>
      <p:bldP spid="3087" grpId="0" animBg="1"/>
      <p:bldP spid="3088" grpId="0" autoUpdateAnimBg="0"/>
      <p:bldP spid="3089" grpId="0" animBg="1"/>
      <p:bldP spid="3090" grpId="0" autoUpdateAnimBg="0"/>
      <p:bldP spid="3091" grpId="0" autoUpdateAnimBg="0"/>
      <p:bldP spid="3092" grpId="0" autoUpdateAnimBg="0"/>
      <p:bldP spid="3093" grpId="0" animBg="1"/>
      <p:bldP spid="3094" grpId="0" animBg="1"/>
      <p:bldP spid="3095" grpId="0" animBg="1"/>
      <p:bldP spid="3096" grpId="0" animBg="1"/>
      <p:bldP spid="3097" grpId="0" animBg="1"/>
      <p:bldP spid="3098" grpId="0" animBg="1"/>
      <p:bldP spid="3099" grpId="0" animBg="1"/>
      <p:bldP spid="3100" grpId="0" animBg="1"/>
      <p:bldP spid="3101" grpId="0" animBg="1"/>
      <p:bldP spid="3102" grpId="0" animBg="1" autoUpdateAnimBg="0"/>
      <p:bldP spid="3103" grpId="0" autoUpdateAnimBg="0"/>
      <p:bldP spid="3104" grpId="0" animBg="1"/>
      <p:bldP spid="3105" grpId="0" animBg="1"/>
      <p:bldP spid="3106" grpId="0" animBg="1" autoUpdateAnimBg="0"/>
      <p:bldP spid="3107" grpId="0" animBg="1"/>
      <p:bldP spid="3108" grpId="0" animBg="1"/>
      <p:bldP spid="3109" grpId="0" animBg="1"/>
      <p:bldP spid="3110" grpId="0" animBg="1"/>
      <p:bldP spid="3111" grpId="0" animBg="1"/>
      <p:bldP spid="3112" grpId="0" animBg="1"/>
      <p:bldP spid="3113" grpId="0" animBg="1"/>
      <p:bldP spid="3114" grpId="0" animBg="1"/>
      <p:bldP spid="3115" grpId="0" animBg="1" autoUpdateAnimBg="0"/>
      <p:bldP spid="46126" grpId="0" animBg="1" autoUpdateAnimBg="0"/>
      <p:bldP spid="3117" grpId="0" animBg="1"/>
      <p:bldP spid="3118" grpId="0" animBg="1"/>
      <p:bldP spid="46129" grpId="0" animBg="1" autoUpdateAnimBg="0"/>
      <p:bldP spid="3120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utoUpdateAnimBg="0"/>
      <p:bldP spid="3127" grpId="0" animBg="1" autoUpdateAnimBg="0"/>
      <p:bldP spid="46143" grpId="0" animBg="1" autoUpdateAnimBg="0"/>
      <p:bldP spid="3129" grpId="0" autoUpdateAnimBg="0"/>
      <p:bldP spid="3130" grpId="0" animBg="1"/>
      <p:bldP spid="3131" grpId="0" animBg="1"/>
      <p:bldP spid="3132" grpId="0" animBg="1"/>
      <p:bldP spid="3133" grpId="0" animBg="1"/>
      <p:bldP spid="3135" grpId="0" animBg="1" autoUpdateAnimBg="0"/>
      <p:bldP spid="3136" grpId="0" animBg="1" autoUpdateAnimBg="0"/>
      <p:bldP spid="3137" grpId="0" animBg="1"/>
      <p:bldP spid="3138" grpId="0" animBg="1"/>
      <p:bldP spid="3139" grpId="0" autoUpdateAnimBg="0"/>
      <p:bldP spid="3140" grpId="0" animBg="1"/>
      <p:bldP spid="3141" grpId="0" animBg="1"/>
      <p:bldP spid="3142" grpId="0" animBg="1"/>
      <p:bldP spid="3143" grpId="0" animBg="1" autoUpdateAnimBg="0"/>
      <p:bldP spid="3144" grpId="0" autoUpdateAnimBg="0"/>
      <p:bldP spid="3145" grpId="0" animBg="1" autoUpdateAnimBg="0"/>
      <p:bldP spid="3146" grpId="0" autoUpdateAnimBg="0"/>
      <p:bldP spid="3147" grpId="0" animBg="1"/>
      <p:bldP spid="3148" grpId="0" animBg="1" autoUpdateAnimBg="0"/>
      <p:bldP spid="3149" grpId="0" autoUpdateAnimBg="0"/>
      <p:bldP spid="3150" grpId="0" animBg="1"/>
      <p:bldP spid="3153" grpId="0" animBg="1"/>
      <p:bldP spid="3154" grpId="0" animBg="1"/>
      <p:bldP spid="3155" grpId="0" animBg="1"/>
      <p:bldP spid="3156" grpId="0" autoUpdateAnimBg="0"/>
      <p:bldP spid="3158" grpId="0" animBg="1"/>
      <p:bldP spid="315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152400" y="838200"/>
            <a:ext cx="8153400" cy="3276600"/>
          </a:xfrm>
          <a:prstGeom prst="rect">
            <a:avLst/>
          </a:prstGeom>
          <a:solidFill>
            <a:srgbClr val="D3E9FF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18" name="Line 19"/>
          <p:cNvSpPr>
            <a:spLocks noChangeShapeType="1"/>
          </p:cNvSpPr>
          <p:nvPr/>
        </p:nvSpPr>
        <p:spPr bwMode="auto">
          <a:xfrm flipV="1">
            <a:off x="1600200" y="35052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152400" y="304800"/>
            <a:ext cx="8153400" cy="533400"/>
          </a:xfrm>
          <a:prstGeom prst="rect">
            <a:avLst/>
          </a:prstGeom>
          <a:solidFill>
            <a:srgbClr val="FFFFC5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2819400" y="1066800"/>
            <a:ext cx="2743200" cy="5334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Produktionssteuerung</a:t>
            </a:r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6477000" y="3124200"/>
            <a:ext cx="1676400" cy="527050"/>
          </a:xfrm>
          <a:prstGeom prst="rect">
            <a:avLst/>
          </a:prstGeom>
          <a:solidFill>
            <a:srgbClr val="F1FFC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/>
              <a:t>Produktions-überwachung</a:t>
            </a:r>
          </a:p>
        </p:txBody>
      </p:sp>
      <p:graphicFrame>
        <p:nvGraphicFramePr>
          <p:cNvPr id="4101" name="Object 56"/>
          <p:cNvGraphicFramePr>
            <a:graphicFrameLocks noChangeAspect="1"/>
          </p:cNvGraphicFramePr>
          <p:nvPr/>
        </p:nvGraphicFramePr>
        <p:xfrm>
          <a:off x="1905000" y="990600"/>
          <a:ext cx="1219200" cy="682625"/>
        </p:xfrm>
        <a:graphic>
          <a:graphicData uri="http://schemas.openxmlformats.org/presentationml/2006/ole">
            <p:oleObj spid="_x0000_s4101" name="Paint Shop Pro Image" r:id="rId4" imgW="4253659" imgH="2380488" progId="PaintShopPro">
              <p:embed/>
            </p:oleObj>
          </a:graphicData>
        </a:graphic>
      </p:graphicFrame>
      <p:sp>
        <p:nvSpPr>
          <p:cNvPr id="4144" name="Line 82"/>
          <p:cNvSpPr>
            <a:spLocks noChangeShapeType="1"/>
          </p:cNvSpPr>
          <p:nvPr/>
        </p:nvSpPr>
        <p:spPr bwMode="auto">
          <a:xfrm flipH="1">
            <a:off x="5562600" y="12192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45" name="Line 83"/>
          <p:cNvSpPr>
            <a:spLocks noChangeShapeType="1"/>
          </p:cNvSpPr>
          <p:nvPr/>
        </p:nvSpPr>
        <p:spPr bwMode="auto">
          <a:xfrm flipH="1">
            <a:off x="6248400" y="609600"/>
            <a:ext cx="2209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6166" name="Text Box 86"/>
          <p:cNvSpPr txBox="1">
            <a:spLocks noChangeArrowheads="1"/>
          </p:cNvSpPr>
          <p:nvPr/>
        </p:nvSpPr>
        <p:spPr bwMode="auto">
          <a:xfrm>
            <a:off x="5562600" y="1752600"/>
            <a:ext cx="1447800" cy="527050"/>
          </a:xfrm>
          <a:prstGeom prst="rect">
            <a:avLst/>
          </a:prstGeom>
          <a:solidFill>
            <a:srgbClr val="F1FFC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/>
              <a:t>Produktions-controlling</a:t>
            </a:r>
          </a:p>
        </p:txBody>
      </p:sp>
      <p:sp>
        <p:nvSpPr>
          <p:cNvPr id="4152" name="Line 90"/>
          <p:cNvSpPr>
            <a:spLocks noChangeShapeType="1"/>
          </p:cNvSpPr>
          <p:nvPr/>
        </p:nvSpPr>
        <p:spPr bwMode="auto">
          <a:xfrm flipV="1">
            <a:off x="7391400" y="1371600"/>
            <a:ext cx="0" cy="172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5" name="AutoShape 93"/>
          <p:cNvSpPr>
            <a:spLocks noChangeArrowheads="1"/>
          </p:cNvSpPr>
          <p:nvPr/>
        </p:nvSpPr>
        <p:spPr bwMode="auto">
          <a:xfrm>
            <a:off x="304800" y="1676400"/>
            <a:ext cx="1066800" cy="762000"/>
          </a:xfrm>
          <a:prstGeom prst="flowChartMagneticDisk">
            <a:avLst/>
          </a:prstGeom>
          <a:solidFill>
            <a:srgbClr val="FFEDD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156" name="Text Box 94"/>
          <p:cNvSpPr txBox="1">
            <a:spLocks noChangeArrowheads="1"/>
          </p:cNvSpPr>
          <p:nvPr/>
        </p:nvSpPr>
        <p:spPr bwMode="auto">
          <a:xfrm>
            <a:off x="304800" y="1905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de-DE" sz="1200"/>
              <a:t>Bewegungs-daten</a:t>
            </a:r>
          </a:p>
        </p:txBody>
      </p:sp>
      <p:sp>
        <p:nvSpPr>
          <p:cNvPr id="4157" name="Line 95"/>
          <p:cNvSpPr>
            <a:spLocks noChangeShapeType="1"/>
          </p:cNvSpPr>
          <p:nvPr/>
        </p:nvSpPr>
        <p:spPr bwMode="auto">
          <a:xfrm flipV="1">
            <a:off x="914400" y="5334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8" name="Line 96"/>
          <p:cNvSpPr>
            <a:spLocks noChangeShapeType="1"/>
          </p:cNvSpPr>
          <p:nvPr/>
        </p:nvSpPr>
        <p:spPr bwMode="auto">
          <a:xfrm flipV="1">
            <a:off x="1371600" y="1219200"/>
            <a:ext cx="533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9" name="Line 97"/>
          <p:cNvSpPr>
            <a:spLocks noChangeShapeType="1"/>
          </p:cNvSpPr>
          <p:nvPr/>
        </p:nvSpPr>
        <p:spPr bwMode="auto">
          <a:xfrm flipV="1">
            <a:off x="1676400" y="2133600"/>
            <a:ext cx="1600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0" name="Line 98"/>
          <p:cNvSpPr>
            <a:spLocks noChangeShapeType="1"/>
          </p:cNvSpPr>
          <p:nvPr/>
        </p:nvSpPr>
        <p:spPr bwMode="auto">
          <a:xfrm flipH="1" flipV="1">
            <a:off x="1676400" y="1219200"/>
            <a:ext cx="0" cy="914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1" name="Line 100"/>
          <p:cNvSpPr>
            <a:spLocks noChangeShapeType="1"/>
          </p:cNvSpPr>
          <p:nvPr/>
        </p:nvSpPr>
        <p:spPr bwMode="auto">
          <a:xfrm flipH="1">
            <a:off x="4191000" y="609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81" name="Text Box 101"/>
          <p:cNvSpPr txBox="1">
            <a:spLocks noChangeArrowheads="1"/>
          </p:cNvSpPr>
          <p:nvPr/>
        </p:nvSpPr>
        <p:spPr bwMode="auto">
          <a:xfrm>
            <a:off x="2133600" y="401638"/>
            <a:ext cx="4114800" cy="360362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Produktionsplanung</a:t>
            </a:r>
          </a:p>
        </p:txBody>
      </p:sp>
      <p:sp>
        <p:nvSpPr>
          <p:cNvPr id="4163" name="Line 102"/>
          <p:cNvSpPr>
            <a:spLocks noChangeShapeType="1"/>
          </p:cNvSpPr>
          <p:nvPr/>
        </p:nvSpPr>
        <p:spPr bwMode="auto">
          <a:xfrm flipH="1" flipV="1">
            <a:off x="5562600" y="1371600"/>
            <a:ext cx="1828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4" name="Line 103"/>
          <p:cNvSpPr>
            <a:spLocks noChangeShapeType="1"/>
          </p:cNvSpPr>
          <p:nvPr/>
        </p:nvSpPr>
        <p:spPr bwMode="auto">
          <a:xfrm flipV="1">
            <a:off x="7010400" y="21336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5" name="Line 104"/>
          <p:cNvSpPr>
            <a:spLocks noChangeShapeType="1"/>
          </p:cNvSpPr>
          <p:nvPr/>
        </p:nvSpPr>
        <p:spPr bwMode="auto">
          <a:xfrm flipH="1">
            <a:off x="7010400" y="19050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74" name="Line 113"/>
          <p:cNvSpPr>
            <a:spLocks noChangeShapeType="1"/>
          </p:cNvSpPr>
          <p:nvPr/>
        </p:nvSpPr>
        <p:spPr bwMode="auto">
          <a:xfrm flipH="1" flipV="1">
            <a:off x="5257800" y="34290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5" name="Line 114"/>
          <p:cNvSpPr>
            <a:spLocks noChangeShapeType="1"/>
          </p:cNvSpPr>
          <p:nvPr/>
        </p:nvSpPr>
        <p:spPr bwMode="auto">
          <a:xfrm>
            <a:off x="4191000" y="1600200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77" name="Line 117"/>
          <p:cNvSpPr>
            <a:spLocks noChangeShapeType="1"/>
          </p:cNvSpPr>
          <p:nvPr/>
        </p:nvSpPr>
        <p:spPr bwMode="auto">
          <a:xfrm>
            <a:off x="3429000" y="2286000"/>
            <a:ext cx="0" cy="838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78" name="Line 118"/>
          <p:cNvSpPr>
            <a:spLocks noChangeShapeType="1"/>
          </p:cNvSpPr>
          <p:nvPr/>
        </p:nvSpPr>
        <p:spPr bwMode="auto">
          <a:xfrm>
            <a:off x="4953000" y="2286000"/>
            <a:ext cx="0" cy="838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79" name="Line 119"/>
          <p:cNvSpPr>
            <a:spLocks noChangeShapeType="1"/>
          </p:cNvSpPr>
          <p:nvPr/>
        </p:nvSpPr>
        <p:spPr bwMode="auto">
          <a:xfrm flipH="1">
            <a:off x="3810000" y="2667000"/>
            <a:ext cx="838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6200" name="Text Box 120"/>
          <p:cNvSpPr txBox="1">
            <a:spLocks noChangeArrowheads="1"/>
          </p:cNvSpPr>
          <p:nvPr/>
        </p:nvSpPr>
        <p:spPr bwMode="auto">
          <a:xfrm>
            <a:off x="1752600" y="2438400"/>
            <a:ext cx="2057400" cy="4318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Terminplanung</a:t>
            </a:r>
          </a:p>
        </p:txBody>
      </p:sp>
      <p:sp>
        <p:nvSpPr>
          <p:cNvPr id="46201" name="Text Box 121"/>
          <p:cNvSpPr txBox="1">
            <a:spLocks noChangeArrowheads="1"/>
          </p:cNvSpPr>
          <p:nvPr/>
        </p:nvSpPr>
        <p:spPr bwMode="auto">
          <a:xfrm>
            <a:off x="4648200" y="2438400"/>
            <a:ext cx="2057400" cy="4318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Maschinenbelegung</a:t>
            </a:r>
          </a:p>
        </p:txBody>
      </p:sp>
      <p:sp>
        <p:nvSpPr>
          <p:cNvPr id="4182" name="Line 124"/>
          <p:cNvSpPr>
            <a:spLocks noChangeShapeType="1"/>
          </p:cNvSpPr>
          <p:nvPr/>
        </p:nvSpPr>
        <p:spPr bwMode="auto">
          <a:xfrm flipV="1">
            <a:off x="5562600" y="1524000"/>
            <a:ext cx="60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3" name="Line 125"/>
          <p:cNvSpPr>
            <a:spLocks noChangeShapeType="1"/>
          </p:cNvSpPr>
          <p:nvPr/>
        </p:nvSpPr>
        <p:spPr bwMode="auto">
          <a:xfrm>
            <a:off x="6172200" y="15240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4185" name="Object 89"/>
          <p:cNvGraphicFramePr>
            <a:graphicFrameLocks noChangeAspect="1"/>
          </p:cNvGraphicFramePr>
          <p:nvPr/>
        </p:nvGraphicFramePr>
        <p:xfrm>
          <a:off x="0" y="4267200"/>
          <a:ext cx="9031288" cy="2057400"/>
        </p:xfrm>
        <a:graphic>
          <a:graphicData uri="http://schemas.openxmlformats.org/presentationml/2006/ole">
            <p:oleObj spid="_x0000_s4185" name="Bitmap" r:id="rId5" imgW="9030961" imgH="2057143" progId="Paint.Picture">
              <p:embed/>
            </p:oleObj>
          </a:graphicData>
        </a:graphic>
      </p:graphicFrame>
      <p:sp>
        <p:nvSpPr>
          <p:cNvPr id="4186" name="Line 114"/>
          <p:cNvSpPr>
            <a:spLocks noChangeShapeType="1"/>
          </p:cNvSpPr>
          <p:nvPr/>
        </p:nvSpPr>
        <p:spPr bwMode="auto">
          <a:xfrm>
            <a:off x="4114800" y="1600200"/>
            <a:ext cx="0" cy="2743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87" name="Text Box 115"/>
          <p:cNvSpPr txBox="1">
            <a:spLocks noChangeArrowheads="1"/>
          </p:cNvSpPr>
          <p:nvPr/>
        </p:nvSpPr>
        <p:spPr bwMode="auto">
          <a:xfrm>
            <a:off x="3276600" y="1930400"/>
            <a:ext cx="1752600" cy="4318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de-DE"/>
              <a:t>Auftragswesen</a:t>
            </a:r>
          </a:p>
        </p:txBody>
      </p:sp>
      <p:sp>
        <p:nvSpPr>
          <p:cNvPr id="4188" name="Line 81"/>
          <p:cNvSpPr>
            <a:spLocks noChangeShapeType="1"/>
          </p:cNvSpPr>
          <p:nvPr/>
        </p:nvSpPr>
        <p:spPr bwMode="auto">
          <a:xfrm>
            <a:off x="8458200" y="609600"/>
            <a:ext cx="0" cy="419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89" name="AutoShape 84"/>
          <p:cNvSpPr>
            <a:spLocks noChangeArrowheads="1"/>
          </p:cNvSpPr>
          <p:nvPr/>
        </p:nvSpPr>
        <p:spPr bwMode="auto">
          <a:xfrm>
            <a:off x="7924800" y="762000"/>
            <a:ext cx="1143000" cy="685800"/>
          </a:xfrm>
          <a:prstGeom prst="flowChartMultidocumen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190" name="Text Box 85"/>
          <p:cNvSpPr txBox="1">
            <a:spLocks noChangeArrowheads="1"/>
          </p:cNvSpPr>
          <p:nvPr/>
        </p:nvSpPr>
        <p:spPr bwMode="auto">
          <a:xfrm>
            <a:off x="7924800" y="9906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Vorgaben</a:t>
            </a:r>
          </a:p>
        </p:txBody>
      </p:sp>
      <p:sp>
        <p:nvSpPr>
          <p:cNvPr id="4191" name="Line 96"/>
          <p:cNvSpPr>
            <a:spLocks noChangeShapeType="1"/>
          </p:cNvSpPr>
          <p:nvPr/>
        </p:nvSpPr>
        <p:spPr bwMode="auto">
          <a:xfrm flipV="1">
            <a:off x="1371600" y="2133600"/>
            <a:ext cx="304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2" name="Line 45"/>
          <p:cNvSpPr>
            <a:spLocks noChangeShapeType="1"/>
          </p:cNvSpPr>
          <p:nvPr/>
        </p:nvSpPr>
        <p:spPr bwMode="auto">
          <a:xfrm>
            <a:off x="914400" y="533400"/>
            <a:ext cx="0" cy="1143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3" name="AutoShape 91"/>
          <p:cNvSpPr>
            <a:spLocks noChangeArrowheads="1"/>
          </p:cNvSpPr>
          <p:nvPr/>
        </p:nvSpPr>
        <p:spPr bwMode="auto">
          <a:xfrm>
            <a:off x="304800" y="914400"/>
            <a:ext cx="1066800" cy="685800"/>
          </a:xfrm>
          <a:prstGeom prst="flowChartMagneticDisk">
            <a:avLst/>
          </a:prstGeom>
          <a:solidFill>
            <a:srgbClr val="FFEDD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194" name="Text Box 92"/>
          <p:cNvSpPr txBox="1">
            <a:spLocks noChangeArrowheads="1"/>
          </p:cNvSpPr>
          <p:nvPr/>
        </p:nvSpPr>
        <p:spPr bwMode="auto">
          <a:xfrm>
            <a:off x="457200" y="1143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de-DE" sz="1200"/>
              <a:t>Stamm-daten</a:t>
            </a:r>
          </a:p>
        </p:txBody>
      </p:sp>
      <p:sp>
        <p:nvSpPr>
          <p:cNvPr id="4195" name="Text Box 89"/>
          <p:cNvSpPr txBox="1">
            <a:spLocks noChangeArrowheads="1"/>
          </p:cNvSpPr>
          <p:nvPr/>
        </p:nvSpPr>
        <p:spPr bwMode="auto">
          <a:xfrm>
            <a:off x="2819400" y="3124200"/>
            <a:ext cx="2438400" cy="7620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de-DE"/>
              <a:t>Verfügbarkeitskontrolle, Dispositionen, Auftragsfreigabe</a:t>
            </a:r>
          </a:p>
        </p:txBody>
      </p:sp>
      <p:sp>
        <p:nvSpPr>
          <p:cNvPr id="4196" name="Line 45"/>
          <p:cNvSpPr>
            <a:spLocks noChangeShapeType="1"/>
          </p:cNvSpPr>
          <p:nvPr/>
        </p:nvSpPr>
        <p:spPr bwMode="auto">
          <a:xfrm>
            <a:off x="914400" y="2438400"/>
            <a:ext cx="0" cy="411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7" name="Line 105"/>
          <p:cNvSpPr>
            <a:spLocks noChangeShapeType="1"/>
          </p:cNvSpPr>
          <p:nvPr/>
        </p:nvSpPr>
        <p:spPr bwMode="auto">
          <a:xfrm flipH="1">
            <a:off x="3657600" y="60198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8" name="Line 106"/>
          <p:cNvSpPr>
            <a:spLocks noChangeShapeType="1"/>
          </p:cNvSpPr>
          <p:nvPr/>
        </p:nvSpPr>
        <p:spPr bwMode="auto">
          <a:xfrm flipH="1">
            <a:off x="4114800" y="60198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9" name="Line 107"/>
          <p:cNvSpPr>
            <a:spLocks noChangeShapeType="1"/>
          </p:cNvSpPr>
          <p:nvPr/>
        </p:nvSpPr>
        <p:spPr bwMode="auto">
          <a:xfrm flipH="1">
            <a:off x="4724400" y="60198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" name="Line 108"/>
          <p:cNvSpPr>
            <a:spLocks noChangeShapeType="1"/>
          </p:cNvSpPr>
          <p:nvPr/>
        </p:nvSpPr>
        <p:spPr bwMode="auto">
          <a:xfrm>
            <a:off x="914400" y="6553200"/>
            <a:ext cx="6477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1" name="Text Box 109"/>
          <p:cNvSpPr txBox="1">
            <a:spLocks noChangeArrowheads="1"/>
          </p:cNvSpPr>
          <p:nvPr/>
        </p:nvSpPr>
        <p:spPr bwMode="auto">
          <a:xfrm>
            <a:off x="3429000" y="6400800"/>
            <a:ext cx="1524000" cy="314325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de-DE"/>
              <a:t>BDE</a:t>
            </a:r>
          </a:p>
        </p:txBody>
      </p:sp>
      <p:sp>
        <p:nvSpPr>
          <p:cNvPr id="4202" name="Line 110"/>
          <p:cNvSpPr>
            <a:spLocks noChangeShapeType="1"/>
          </p:cNvSpPr>
          <p:nvPr/>
        </p:nvSpPr>
        <p:spPr bwMode="auto">
          <a:xfrm flipV="1">
            <a:off x="7391400" y="3657600"/>
            <a:ext cx="0" cy="2895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3" name="Line 18"/>
          <p:cNvSpPr>
            <a:spLocks noChangeShapeType="1"/>
          </p:cNvSpPr>
          <p:nvPr/>
        </p:nvSpPr>
        <p:spPr bwMode="auto">
          <a:xfrm>
            <a:off x="1600200" y="3505200"/>
            <a:ext cx="0" cy="1752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5" name="Oval 70"/>
          <p:cNvSpPr>
            <a:spLocks noChangeArrowheads="1"/>
          </p:cNvSpPr>
          <p:nvPr/>
        </p:nvSpPr>
        <p:spPr bwMode="auto">
          <a:xfrm>
            <a:off x="1447800" y="5105400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206" name="Line 71"/>
          <p:cNvSpPr>
            <a:spLocks noChangeShapeType="1"/>
          </p:cNvSpPr>
          <p:nvPr/>
        </p:nvSpPr>
        <p:spPr bwMode="auto">
          <a:xfrm>
            <a:off x="1524000" y="51816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207" name="Line 72"/>
          <p:cNvSpPr>
            <a:spLocks noChangeShapeType="1"/>
          </p:cNvSpPr>
          <p:nvPr/>
        </p:nvSpPr>
        <p:spPr bwMode="auto">
          <a:xfrm flipH="1">
            <a:off x="1524000" y="51816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208" name="Line 20"/>
          <p:cNvSpPr>
            <a:spLocks noChangeShapeType="1"/>
          </p:cNvSpPr>
          <p:nvPr/>
        </p:nvSpPr>
        <p:spPr bwMode="auto">
          <a:xfrm flipV="1">
            <a:off x="7162800" y="3657600"/>
            <a:ext cx="0" cy="1524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9" name="Oval 73"/>
          <p:cNvSpPr>
            <a:spLocks noChangeArrowheads="1"/>
          </p:cNvSpPr>
          <p:nvPr/>
        </p:nvSpPr>
        <p:spPr bwMode="auto">
          <a:xfrm>
            <a:off x="7010400" y="5181600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210" name="Line 74"/>
          <p:cNvSpPr>
            <a:spLocks noChangeShapeType="1"/>
          </p:cNvSpPr>
          <p:nvPr/>
        </p:nvSpPr>
        <p:spPr bwMode="auto">
          <a:xfrm>
            <a:off x="7086600" y="5257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211" name="Line 75"/>
          <p:cNvSpPr>
            <a:spLocks noChangeShapeType="1"/>
          </p:cNvSpPr>
          <p:nvPr/>
        </p:nvSpPr>
        <p:spPr bwMode="auto">
          <a:xfrm flipH="1">
            <a:off x="7086600" y="5257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212" name="Oval 76"/>
          <p:cNvSpPr>
            <a:spLocks noChangeArrowheads="1"/>
          </p:cNvSpPr>
          <p:nvPr/>
        </p:nvSpPr>
        <p:spPr bwMode="auto">
          <a:xfrm>
            <a:off x="5410200" y="4495800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213" name="Line 77"/>
          <p:cNvSpPr>
            <a:spLocks noChangeShapeType="1"/>
          </p:cNvSpPr>
          <p:nvPr/>
        </p:nvSpPr>
        <p:spPr bwMode="auto">
          <a:xfrm>
            <a:off x="5486400" y="45720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214" name="Line 78"/>
          <p:cNvSpPr>
            <a:spLocks noChangeShapeType="1"/>
          </p:cNvSpPr>
          <p:nvPr/>
        </p:nvSpPr>
        <p:spPr bwMode="auto">
          <a:xfrm flipH="1">
            <a:off x="5486400" y="45720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215" name="Line 111"/>
          <p:cNvSpPr>
            <a:spLocks noChangeShapeType="1"/>
          </p:cNvSpPr>
          <p:nvPr/>
        </p:nvSpPr>
        <p:spPr bwMode="auto">
          <a:xfrm flipV="1">
            <a:off x="6934200" y="3657600"/>
            <a:ext cx="0" cy="990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16" name="Line 112"/>
          <p:cNvSpPr>
            <a:spLocks noChangeShapeType="1"/>
          </p:cNvSpPr>
          <p:nvPr/>
        </p:nvSpPr>
        <p:spPr bwMode="auto">
          <a:xfrm flipV="1">
            <a:off x="5715000" y="4648200"/>
            <a:ext cx="1219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17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218" name="Text Box 32"/>
          <p:cNvSpPr txBox="1">
            <a:spLocks noChangeArrowheads="1"/>
          </p:cNvSpPr>
          <p:nvPr/>
        </p:nvSpPr>
        <p:spPr bwMode="auto">
          <a:xfrm>
            <a:off x="0" y="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PPS-Konzept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4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000"/>
                            </p:stCondLst>
                            <p:childTnLst>
                              <p:par>
                                <p:cTn id="1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4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500"/>
                            </p:stCondLst>
                            <p:childTnLst>
                              <p:par>
                                <p:cTn id="1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4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000"/>
                            </p:stCondLst>
                            <p:childTnLst>
                              <p:par>
                                <p:cTn id="1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500"/>
                            </p:stCondLst>
                            <p:childTnLst>
                              <p:par>
                                <p:cTn id="2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000"/>
                            </p:stCondLst>
                            <p:childTnLst>
                              <p:par>
                                <p:cTn id="2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500"/>
                            </p:stCondLst>
                            <p:childTnLst>
                              <p:par>
                                <p:cTn id="2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000"/>
                            </p:stCondLst>
                            <p:childTnLst>
                              <p:par>
                                <p:cTn id="2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0" dur="500"/>
                                        <p:tgtEl>
                                          <p:spTgt spid="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9" dur="500"/>
                                        <p:tgtEl>
                                          <p:spTgt spid="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4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00"/>
                            </p:stCondLst>
                            <p:childTnLst>
                              <p:par>
                                <p:cTn id="2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8" dur="5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000"/>
                            </p:stCondLst>
                            <p:childTnLst>
                              <p:par>
                                <p:cTn id="2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4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500"/>
                            </p:stCondLst>
                            <p:childTnLst>
                              <p:par>
                                <p:cTn id="2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"/>
                            </p:stCondLst>
                            <p:childTnLst>
                              <p:par>
                                <p:cTn id="2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4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4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4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4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 autoUpdateAnimBg="0"/>
      <p:bldP spid="4118" grpId="0" animBg="1"/>
      <p:bldP spid="4129" grpId="0" animBg="1" autoUpdateAnimBg="0"/>
      <p:bldP spid="46115" grpId="0" animBg="1" autoUpdateAnimBg="0"/>
      <p:bldP spid="46117" grpId="0" animBg="1" autoUpdateAnimBg="0"/>
      <p:bldP spid="4144" grpId="0" animBg="1"/>
      <p:bldP spid="4145" grpId="0" animBg="1"/>
      <p:bldP spid="46166" grpId="0" animBg="1" autoUpdateAnimBg="0"/>
      <p:bldP spid="4152" grpId="0" animBg="1"/>
      <p:bldP spid="4155" grpId="0" animBg="1" autoUpdateAnimBg="0"/>
      <p:bldP spid="4156" grpId="0" autoUpdateAnimBg="0"/>
      <p:bldP spid="4157" grpId="0" animBg="1"/>
      <p:bldP spid="4158" grpId="0" animBg="1"/>
      <p:bldP spid="4159" grpId="0" animBg="1"/>
      <p:bldP spid="4160" grpId="0" animBg="1"/>
      <p:bldP spid="4161" grpId="0" animBg="1"/>
      <p:bldP spid="46181" grpId="0" animBg="1" autoUpdateAnimBg="0"/>
      <p:bldP spid="4163" grpId="0" animBg="1"/>
      <p:bldP spid="4164" grpId="0" animBg="1"/>
      <p:bldP spid="4165" grpId="0" animBg="1"/>
      <p:bldP spid="4174" grpId="0" animBg="1"/>
      <p:bldP spid="4175" grpId="0" animBg="1"/>
      <p:bldP spid="4177" grpId="0" animBg="1"/>
      <p:bldP spid="4178" grpId="0" animBg="1"/>
      <p:bldP spid="4179" grpId="0" animBg="1"/>
      <p:bldP spid="46200" grpId="0" animBg="1" autoUpdateAnimBg="0"/>
      <p:bldP spid="46201" grpId="0" animBg="1" autoUpdateAnimBg="0"/>
      <p:bldP spid="4182" grpId="0" animBg="1"/>
      <p:bldP spid="4183" grpId="0" animBg="1"/>
      <p:bldP spid="4186" grpId="0" animBg="1"/>
      <p:bldP spid="4187" grpId="0" animBg="1" autoUpdateAnimBg="0"/>
      <p:bldP spid="4188" grpId="0" animBg="1"/>
      <p:bldP spid="4189" grpId="0" animBg="1" autoUpdateAnimBg="0"/>
      <p:bldP spid="4190" grpId="0" autoUpdateAnimBg="0"/>
      <p:bldP spid="4191" grpId="0" animBg="1"/>
      <p:bldP spid="4192" grpId="0" animBg="1"/>
      <p:bldP spid="4193" grpId="0" animBg="1" autoUpdateAnimBg="0"/>
      <p:bldP spid="4194" grpId="0" autoUpdateAnimBg="0"/>
      <p:bldP spid="4195" grpId="0" animBg="1" autoUpdateAnimBg="0"/>
      <p:bldP spid="4196" grpId="0" animBg="1"/>
      <p:bldP spid="4197" grpId="0" animBg="1"/>
      <p:bldP spid="4198" grpId="0" animBg="1"/>
      <p:bldP spid="4199" grpId="0" animBg="1"/>
      <p:bldP spid="4200" grpId="0" animBg="1"/>
      <p:bldP spid="4201" grpId="0" animBg="1" autoUpdateAnimBg="0"/>
      <p:bldP spid="4202" grpId="0" animBg="1"/>
      <p:bldP spid="4203" grpId="0" animBg="1"/>
      <p:bldP spid="4205" grpId="0" animBg="1" autoUpdateAnimBg="0"/>
      <p:bldP spid="4206" grpId="0" animBg="1"/>
      <p:bldP spid="4207" grpId="0" animBg="1"/>
      <p:bldP spid="4208" grpId="0" animBg="1"/>
      <p:bldP spid="4209" grpId="0" animBg="1" autoUpdateAnimBg="0"/>
      <p:bldP spid="4210" grpId="0" animBg="1"/>
      <p:bldP spid="4211" grpId="0" animBg="1"/>
      <p:bldP spid="4212" grpId="0" animBg="1" autoUpdateAnimBg="0"/>
      <p:bldP spid="4213" grpId="0" animBg="1"/>
      <p:bldP spid="4214" grpId="0" animBg="1"/>
      <p:bldP spid="4215" grpId="0" animBg="1"/>
      <p:bldP spid="4216" grpId="0" animBg="1"/>
      <p:bldP spid="421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Line 2"/>
          <p:cNvSpPr>
            <a:spLocks noChangeShapeType="1"/>
          </p:cNvSpPr>
          <p:nvPr/>
        </p:nvSpPr>
        <p:spPr bwMode="auto">
          <a:xfrm flipV="1">
            <a:off x="228600" y="5013325"/>
            <a:ext cx="2286000" cy="0"/>
          </a:xfrm>
          <a:prstGeom prst="line">
            <a:avLst/>
          </a:prstGeom>
          <a:noFill/>
          <a:ln w="1270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126" name="Line 3"/>
          <p:cNvSpPr>
            <a:spLocks noChangeShapeType="1"/>
          </p:cNvSpPr>
          <p:nvPr/>
        </p:nvSpPr>
        <p:spPr bwMode="auto">
          <a:xfrm flipV="1">
            <a:off x="5791200" y="4953000"/>
            <a:ext cx="2971800" cy="0"/>
          </a:xfrm>
          <a:prstGeom prst="line">
            <a:avLst/>
          </a:prstGeom>
          <a:noFill/>
          <a:ln w="1270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2514600" y="4191000"/>
            <a:ext cx="3505200" cy="1828800"/>
          </a:xfrm>
          <a:prstGeom prst="rect">
            <a:avLst/>
          </a:prstGeom>
          <a:solidFill>
            <a:srgbClr val="FFFFC5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5128" name="Line 5"/>
          <p:cNvSpPr>
            <a:spLocks noChangeShapeType="1"/>
          </p:cNvSpPr>
          <p:nvPr/>
        </p:nvSpPr>
        <p:spPr bwMode="auto">
          <a:xfrm>
            <a:off x="1219200" y="5622925"/>
            <a:ext cx="0" cy="10064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29" name="Line 6"/>
          <p:cNvSpPr>
            <a:spLocks noChangeShapeType="1"/>
          </p:cNvSpPr>
          <p:nvPr/>
        </p:nvSpPr>
        <p:spPr bwMode="auto">
          <a:xfrm flipH="1" flipV="1">
            <a:off x="7467600" y="5486400"/>
            <a:ext cx="0" cy="11430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2667000" y="4419600"/>
          <a:ext cx="914400" cy="909638"/>
        </p:xfrm>
        <a:graphic>
          <a:graphicData uri="http://schemas.openxmlformats.org/presentationml/2006/ole">
            <p:oleObj spid="_x0000_s5122" name="Paint Shop Pro Image" r:id="rId4" imgW="1405259" imgH="1395500" progId="PaintShopPro">
              <p:embed/>
            </p:oleObj>
          </a:graphicData>
        </a:graphic>
      </p:graphicFrame>
      <p:graphicFrame>
        <p:nvGraphicFramePr>
          <p:cNvPr id="5123" name="Object 8"/>
          <p:cNvGraphicFramePr>
            <a:graphicFrameLocks noChangeAspect="1"/>
          </p:cNvGraphicFramePr>
          <p:nvPr/>
        </p:nvGraphicFramePr>
        <p:xfrm>
          <a:off x="4724400" y="4419600"/>
          <a:ext cx="1066800" cy="1006475"/>
        </p:xfrm>
        <a:graphic>
          <a:graphicData uri="http://schemas.openxmlformats.org/presentationml/2006/ole">
            <p:oleObj spid="_x0000_s5123" name="Paint Shop Pro Image" r:id="rId5" imgW="1268636" imgH="1200325" progId="PaintShopPro">
              <p:embed/>
            </p:oleObj>
          </a:graphicData>
        </a:graphic>
      </p:graphicFrame>
      <p:graphicFrame>
        <p:nvGraphicFramePr>
          <p:cNvPr id="5124" name="Object 2"/>
          <p:cNvGraphicFramePr>
            <a:graphicFrameLocks noChangeAspect="1"/>
          </p:cNvGraphicFramePr>
          <p:nvPr/>
        </p:nvGraphicFramePr>
        <p:xfrm>
          <a:off x="3733800" y="4495800"/>
          <a:ext cx="841375" cy="847725"/>
        </p:xfrm>
        <a:graphic>
          <a:graphicData uri="http://schemas.openxmlformats.org/presentationml/2006/ole">
            <p:oleObj spid="_x0000_s5124" name="Bitmap" r:id="rId6" imgW="1371429" imgH="1380952" progId="Paint.Picture">
              <p:embed/>
            </p:oleObj>
          </a:graphicData>
        </a:graphic>
      </p:graphicFrame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533400" y="4419600"/>
            <a:ext cx="1447800" cy="1143000"/>
          </a:xfrm>
          <a:prstGeom prst="rect">
            <a:avLst/>
          </a:prstGeom>
          <a:solidFill>
            <a:srgbClr val="E9E9E9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l">
              <a:defRPr/>
            </a:pPr>
            <a:endParaRPr lang="de-DE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438400" y="5562600"/>
            <a:ext cx="3581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/>
              <a:t>Leistungserstellung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6629400" y="4267200"/>
            <a:ext cx="1524000" cy="1219200"/>
          </a:xfrm>
          <a:prstGeom prst="rect">
            <a:avLst/>
          </a:prstGeom>
          <a:solidFill>
            <a:srgbClr val="D7EBFF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l">
              <a:defRPr/>
            </a:pPr>
            <a:endParaRPr lang="de-DE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7010400" y="44196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Output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838200" y="4419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/>
              <a:t>Input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09600" y="4724400"/>
            <a:ext cx="1447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Werkstoffe, Energie, Information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858000" y="47244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(Arbeits-ergebnisse) </a:t>
            </a: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>
            <a:off x="1219200" y="6629400"/>
            <a:ext cx="20574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 flipV="1">
            <a:off x="3276600" y="6019800"/>
            <a:ext cx="0" cy="6096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5105400" y="6019800"/>
            <a:ext cx="0" cy="6096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H="1">
            <a:off x="5105400" y="6629400"/>
            <a:ext cx="23622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1447800" y="1828800"/>
            <a:ext cx="0" cy="1905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flipH="1">
            <a:off x="8001000" y="6858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 flipH="1">
            <a:off x="1447800" y="6858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 flipH="1">
            <a:off x="3657600" y="6858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 flipH="1">
            <a:off x="5943600" y="6858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 flipH="1">
            <a:off x="4267200" y="3733800"/>
            <a:ext cx="0" cy="457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381000" y="1981200"/>
            <a:ext cx="2057400" cy="1447800"/>
          </a:xfrm>
          <a:prstGeom prst="rect">
            <a:avLst/>
          </a:prstGeom>
          <a:solidFill>
            <a:srgbClr val="DFFFD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Manufacturing Resource Planning (MRP I, II), Enterprise Resource Planning (ERP)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381000" y="1066800"/>
            <a:ext cx="2057400" cy="7191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Programmgesteuerte Systeme</a:t>
            </a: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762000" y="304800"/>
            <a:ext cx="7696200" cy="4572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lvl="1">
              <a:defRPr/>
            </a:pPr>
            <a:r>
              <a:rPr lang="de-DE" sz="1800"/>
              <a:t>Steuerungskonzepte für PPS-Systeme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1447800" y="3733800"/>
            <a:ext cx="65532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3657600" y="1752600"/>
            <a:ext cx="0" cy="1981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5943600" y="1828800"/>
            <a:ext cx="0" cy="1905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8001000" y="1752600"/>
            <a:ext cx="0" cy="1981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2590800" y="1981200"/>
            <a:ext cx="2286000" cy="1447800"/>
          </a:xfrm>
          <a:prstGeom prst="rect">
            <a:avLst/>
          </a:prstGeom>
          <a:solidFill>
            <a:srgbClr val="DFFFD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Just-in-Time (JIT), Just-in-Sequence (JIS), Fortschrittszahlen-Konzept, belastungs-orientierte Auftrags-freigabe (BOA)</a:t>
            </a:r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5029200" y="1981200"/>
            <a:ext cx="1981200" cy="1447800"/>
          </a:xfrm>
          <a:prstGeom prst="rect">
            <a:avLst/>
          </a:prstGeom>
          <a:solidFill>
            <a:srgbClr val="DFFFD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Engpassorientierte Disposition (mit relativen Deckungs-beiträgen, Optimie-rungsrechnungen)</a:t>
            </a:r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7162800" y="1981200"/>
            <a:ext cx="1752600" cy="1447800"/>
          </a:xfrm>
          <a:prstGeom prst="rect">
            <a:avLst/>
          </a:prstGeom>
          <a:solidFill>
            <a:srgbClr val="DFFFD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Feinplanung und Disposition in Fertigungsinseln u. a. </a:t>
            </a:r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2590800" y="1066800"/>
            <a:ext cx="2209800" cy="7191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Bestandsorientierte Steuerung</a:t>
            </a:r>
          </a:p>
        </p:txBody>
      </p:sp>
      <p:sp>
        <p:nvSpPr>
          <p:cNvPr id="44070" name="Text Box 38"/>
          <p:cNvSpPr txBox="1">
            <a:spLocks noChangeArrowheads="1"/>
          </p:cNvSpPr>
          <p:nvPr/>
        </p:nvSpPr>
        <p:spPr bwMode="auto">
          <a:xfrm>
            <a:off x="4953000" y="1066800"/>
            <a:ext cx="2057400" cy="7191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Engpassorientierte Steuerung</a:t>
            </a:r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7162800" y="1066800"/>
            <a:ext cx="1752600" cy="7191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/>
              <a:t>Dezentrale Steuerung</a:t>
            </a:r>
          </a:p>
        </p:txBody>
      </p:sp>
      <p:sp>
        <p:nvSpPr>
          <p:cNvPr id="5161" name="Text Box 32"/>
          <p:cNvSpPr txBox="1">
            <a:spLocks noChangeArrowheads="1"/>
          </p:cNvSpPr>
          <p:nvPr/>
        </p:nvSpPr>
        <p:spPr bwMode="auto">
          <a:xfrm>
            <a:off x="0" y="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Steuerungskonzepte für PPS-Systeme</a:t>
            </a:r>
          </a:p>
        </p:txBody>
      </p:sp>
      <p:sp>
        <p:nvSpPr>
          <p:cNvPr id="5162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4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4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 autoUpdateAnimBg="0"/>
      <p:bldP spid="5128" grpId="0" animBg="1"/>
      <p:bldP spid="5129" grpId="0" animBg="1"/>
      <p:bldP spid="44042" grpId="0" animBg="1" autoUpdateAnimBg="0"/>
      <p:bldP spid="5131" grpId="0" autoUpdateAnimBg="0"/>
      <p:bldP spid="44044" grpId="0" animBg="1" autoUpdateAnimBg="0"/>
      <p:bldP spid="5133" grpId="0" autoUpdateAnimBg="0"/>
      <p:bldP spid="5134" grpId="0" autoUpdateAnimBg="0"/>
      <p:bldP spid="5135" grpId="0" autoUpdateAnimBg="0"/>
      <p:bldP spid="5136" grpId="0" autoUpdateAnimBg="0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44059" grpId="0" animBg="1" autoUpdateAnimBg="0"/>
      <p:bldP spid="44060" grpId="0" animBg="1" autoUpdateAnimBg="0"/>
      <p:bldP spid="44061" grpId="0" animBg="1" autoUpdateAnimBg="0"/>
      <p:bldP spid="5150" grpId="0" animBg="1"/>
      <p:bldP spid="5151" grpId="0" animBg="1"/>
      <p:bldP spid="5152" grpId="0" animBg="1"/>
      <p:bldP spid="5153" grpId="0" animBg="1"/>
      <p:bldP spid="44066" grpId="0" animBg="1" autoUpdateAnimBg="0"/>
      <p:bldP spid="44067" grpId="0" animBg="1" autoUpdateAnimBg="0"/>
      <p:bldP spid="44068" grpId="0" animBg="1" autoUpdateAnimBg="0"/>
      <p:bldP spid="44069" grpId="0" animBg="1" autoUpdateAnimBg="0"/>
      <p:bldP spid="44070" grpId="0" animBg="1" autoUpdateAnimBg="0"/>
      <p:bldP spid="44071" grpId="0" animBg="1" autoUpdateAnimBg="0"/>
      <p:bldP spid="516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val 2"/>
          <p:cNvSpPr>
            <a:spLocks noChangeArrowheads="1"/>
          </p:cNvSpPr>
          <p:nvPr/>
        </p:nvSpPr>
        <p:spPr bwMode="auto">
          <a:xfrm>
            <a:off x="4953000" y="5410200"/>
            <a:ext cx="304800" cy="304800"/>
          </a:xfrm>
          <a:prstGeom prst="ellipse">
            <a:avLst/>
          </a:prstGeom>
          <a:solidFill>
            <a:srgbClr val="FFC1E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4953000" y="533400"/>
            <a:ext cx="3962400" cy="2590800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50" name="Oval 4"/>
          <p:cNvSpPr>
            <a:spLocks noChangeArrowheads="1"/>
          </p:cNvSpPr>
          <p:nvPr/>
        </p:nvSpPr>
        <p:spPr bwMode="auto">
          <a:xfrm>
            <a:off x="7162800" y="1295400"/>
            <a:ext cx="304800" cy="304800"/>
          </a:xfrm>
          <a:prstGeom prst="ellipse">
            <a:avLst/>
          </a:prstGeom>
          <a:solidFill>
            <a:srgbClr val="C1E0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51" name="Oval 5"/>
          <p:cNvSpPr>
            <a:spLocks noChangeArrowheads="1"/>
          </p:cNvSpPr>
          <p:nvPr/>
        </p:nvSpPr>
        <p:spPr bwMode="auto">
          <a:xfrm>
            <a:off x="5943600" y="990600"/>
            <a:ext cx="304800" cy="304800"/>
          </a:xfrm>
          <a:prstGeom prst="ellipse">
            <a:avLst/>
          </a:prstGeom>
          <a:solidFill>
            <a:srgbClr val="FFC1E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2209800" y="4495800"/>
            <a:ext cx="2209800" cy="14478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l">
              <a:defRPr/>
            </a:pPr>
            <a:endParaRPr lang="de-DE"/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 flipV="1">
            <a:off x="609600" y="5181600"/>
            <a:ext cx="1600200" cy="0"/>
          </a:xfrm>
          <a:prstGeom prst="line">
            <a:avLst/>
          </a:prstGeom>
          <a:noFill/>
          <a:ln w="2095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54" name="Text Box 8"/>
          <p:cNvSpPr txBox="1">
            <a:spLocks noChangeArrowheads="1"/>
          </p:cNvSpPr>
          <p:nvPr/>
        </p:nvSpPr>
        <p:spPr bwMode="auto">
          <a:xfrm>
            <a:off x="2286000" y="5638800"/>
            <a:ext cx="21336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zu steuernder Prozess</a:t>
            </a:r>
          </a:p>
        </p:txBody>
      </p:sp>
      <p:graphicFrame>
        <p:nvGraphicFramePr>
          <p:cNvPr id="6146" name="Object 9"/>
          <p:cNvGraphicFramePr>
            <a:graphicFrameLocks noChangeAspect="1"/>
          </p:cNvGraphicFramePr>
          <p:nvPr/>
        </p:nvGraphicFramePr>
        <p:xfrm>
          <a:off x="2286000" y="4648200"/>
          <a:ext cx="1295400" cy="909638"/>
        </p:xfrm>
        <a:graphic>
          <a:graphicData uri="http://schemas.openxmlformats.org/presentationml/2006/ole">
            <p:oleObj spid="_x0000_s6146" name="Paint Shop Pro Image" r:id="rId4" imgW="2302439" imgH="1619512" progId="PaintShopPro">
              <p:embed/>
            </p:oleObj>
          </a:graphicData>
        </a:graphic>
      </p:graphicFrame>
      <p:sp>
        <p:nvSpPr>
          <p:cNvPr id="6155" name="Line 10"/>
          <p:cNvSpPr>
            <a:spLocks noChangeShapeType="1"/>
          </p:cNvSpPr>
          <p:nvPr/>
        </p:nvSpPr>
        <p:spPr bwMode="auto">
          <a:xfrm flipV="1">
            <a:off x="4419600" y="5181600"/>
            <a:ext cx="4038600" cy="0"/>
          </a:xfrm>
          <a:prstGeom prst="line">
            <a:avLst/>
          </a:prstGeom>
          <a:noFill/>
          <a:ln w="2095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156" name="Line 11"/>
          <p:cNvSpPr>
            <a:spLocks noChangeShapeType="1"/>
          </p:cNvSpPr>
          <p:nvPr/>
        </p:nvSpPr>
        <p:spPr bwMode="auto">
          <a:xfrm flipH="1">
            <a:off x="6019800" y="2743200"/>
            <a:ext cx="0" cy="1981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57" name="Line 12"/>
          <p:cNvSpPr>
            <a:spLocks noChangeShapeType="1"/>
          </p:cNvSpPr>
          <p:nvPr/>
        </p:nvSpPr>
        <p:spPr bwMode="auto">
          <a:xfrm>
            <a:off x="6172200" y="2743200"/>
            <a:ext cx="0" cy="236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5562600" y="3276600"/>
            <a:ext cx="1219200" cy="533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/>
              <a:t>IST-Werte</a:t>
            </a:r>
          </a:p>
        </p:txBody>
      </p:sp>
      <p:graphicFrame>
        <p:nvGraphicFramePr>
          <p:cNvPr id="6147" name="Object 14"/>
          <p:cNvGraphicFramePr>
            <a:graphicFrameLocks noChangeAspect="1"/>
          </p:cNvGraphicFramePr>
          <p:nvPr/>
        </p:nvGraphicFramePr>
        <p:xfrm>
          <a:off x="3352800" y="4648200"/>
          <a:ext cx="990600" cy="946150"/>
        </p:xfrm>
        <a:graphic>
          <a:graphicData uri="http://schemas.openxmlformats.org/presentationml/2006/ole">
            <p:oleObj spid="_x0000_s6147" name="Paint Shop Pro Image" r:id="rId5" imgW="1931707" imgH="1843902" progId="PaintShopPro">
              <p:embed/>
            </p:oleObj>
          </a:graphicData>
        </a:graphic>
      </p:graphicFrame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4267200" y="4724400"/>
            <a:ext cx="1752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3429000" y="2362200"/>
            <a:ext cx="0" cy="213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61" name="Line 18"/>
          <p:cNvSpPr>
            <a:spLocks noChangeShapeType="1"/>
          </p:cNvSpPr>
          <p:nvPr/>
        </p:nvSpPr>
        <p:spPr bwMode="auto">
          <a:xfrm>
            <a:off x="5105400" y="2743200"/>
            <a:ext cx="3505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62" name="Rectangle 19"/>
          <p:cNvSpPr>
            <a:spLocks noChangeArrowheads="1"/>
          </p:cNvSpPr>
          <p:nvPr/>
        </p:nvSpPr>
        <p:spPr bwMode="auto">
          <a:xfrm>
            <a:off x="5562600" y="762000"/>
            <a:ext cx="304800" cy="198120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63" name="Rectangle 20"/>
          <p:cNvSpPr>
            <a:spLocks noChangeArrowheads="1"/>
          </p:cNvSpPr>
          <p:nvPr/>
        </p:nvSpPr>
        <p:spPr bwMode="auto">
          <a:xfrm>
            <a:off x="5943600" y="1676400"/>
            <a:ext cx="228600" cy="1066800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64" name="Line 21"/>
          <p:cNvSpPr>
            <a:spLocks noChangeShapeType="1"/>
          </p:cNvSpPr>
          <p:nvPr/>
        </p:nvSpPr>
        <p:spPr bwMode="auto">
          <a:xfrm>
            <a:off x="5562600" y="167640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>
            <a:off x="5562600" y="762000"/>
            <a:ext cx="2895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66" name="Line 23"/>
          <p:cNvSpPr>
            <a:spLocks noChangeShapeType="1"/>
          </p:cNvSpPr>
          <p:nvPr/>
        </p:nvSpPr>
        <p:spPr bwMode="auto">
          <a:xfrm flipV="1">
            <a:off x="6400800" y="7620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67" name="Text Box 24"/>
          <p:cNvSpPr txBox="1">
            <a:spLocks noChangeArrowheads="1"/>
          </p:cNvSpPr>
          <p:nvPr/>
        </p:nvSpPr>
        <p:spPr bwMode="auto">
          <a:xfrm>
            <a:off x="5867400" y="9906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1</a:t>
            </a:r>
          </a:p>
        </p:txBody>
      </p:sp>
      <p:sp>
        <p:nvSpPr>
          <p:cNvPr id="6168" name="Oval 25"/>
          <p:cNvSpPr>
            <a:spLocks noChangeArrowheads="1"/>
          </p:cNvSpPr>
          <p:nvPr/>
        </p:nvSpPr>
        <p:spPr bwMode="auto">
          <a:xfrm>
            <a:off x="7772400" y="838200"/>
            <a:ext cx="304800" cy="304800"/>
          </a:xfrm>
          <a:prstGeom prst="ellipse">
            <a:avLst/>
          </a:prstGeom>
          <a:solidFill>
            <a:srgbClr val="C4ECD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69" name="Rectangle 26"/>
          <p:cNvSpPr>
            <a:spLocks noChangeArrowheads="1"/>
          </p:cNvSpPr>
          <p:nvPr/>
        </p:nvSpPr>
        <p:spPr bwMode="auto">
          <a:xfrm>
            <a:off x="7543800" y="1219200"/>
            <a:ext cx="228600" cy="1524000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6170" name="Line 27"/>
          <p:cNvSpPr>
            <a:spLocks noChangeShapeType="1"/>
          </p:cNvSpPr>
          <p:nvPr/>
        </p:nvSpPr>
        <p:spPr bwMode="auto">
          <a:xfrm>
            <a:off x="6858000" y="16764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71" name="Line 28"/>
          <p:cNvSpPr>
            <a:spLocks noChangeShapeType="1"/>
          </p:cNvSpPr>
          <p:nvPr/>
        </p:nvSpPr>
        <p:spPr bwMode="auto">
          <a:xfrm>
            <a:off x="6705600" y="1219200"/>
            <a:ext cx="1752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72" name="Line 29"/>
          <p:cNvSpPr>
            <a:spLocks noChangeShapeType="1"/>
          </p:cNvSpPr>
          <p:nvPr/>
        </p:nvSpPr>
        <p:spPr bwMode="auto">
          <a:xfrm flipV="1">
            <a:off x="7086600" y="12192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73" name="Text Box 30"/>
          <p:cNvSpPr txBox="1">
            <a:spLocks noChangeArrowheads="1"/>
          </p:cNvSpPr>
          <p:nvPr/>
        </p:nvSpPr>
        <p:spPr bwMode="auto">
          <a:xfrm>
            <a:off x="7696200" y="8382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</a:t>
            </a:r>
          </a:p>
        </p:txBody>
      </p:sp>
      <p:sp>
        <p:nvSpPr>
          <p:cNvPr id="6174" name="Line 31"/>
          <p:cNvSpPr>
            <a:spLocks noChangeShapeType="1"/>
          </p:cNvSpPr>
          <p:nvPr/>
        </p:nvSpPr>
        <p:spPr bwMode="auto">
          <a:xfrm>
            <a:off x="5105400" y="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75" name="Line 32"/>
          <p:cNvSpPr>
            <a:spLocks noChangeShapeType="1"/>
          </p:cNvSpPr>
          <p:nvPr/>
        </p:nvSpPr>
        <p:spPr bwMode="auto">
          <a:xfrm flipV="1">
            <a:off x="8229600" y="7620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76" name="Text Box 33"/>
          <p:cNvSpPr txBox="1">
            <a:spLocks noChangeArrowheads="1"/>
          </p:cNvSpPr>
          <p:nvPr/>
        </p:nvSpPr>
        <p:spPr bwMode="auto">
          <a:xfrm>
            <a:off x="7086600" y="12954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3</a:t>
            </a:r>
          </a:p>
        </p:txBody>
      </p:sp>
      <p:pic>
        <p:nvPicPr>
          <p:cNvPr id="6177" name="Picture 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685800"/>
            <a:ext cx="1265238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1779" name="Text Box 35"/>
          <p:cNvSpPr txBox="1">
            <a:spLocks noChangeArrowheads="1"/>
          </p:cNvSpPr>
          <p:nvPr/>
        </p:nvSpPr>
        <p:spPr bwMode="auto">
          <a:xfrm>
            <a:off x="2438400" y="2057400"/>
            <a:ext cx="1981200" cy="609600"/>
          </a:xfrm>
          <a:prstGeom prst="rect">
            <a:avLst/>
          </a:prstGeom>
          <a:solidFill>
            <a:srgbClr val="BDDE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hangingPunct="0">
              <a:spcBef>
                <a:spcPct val="0"/>
              </a:spcBef>
              <a:defRPr/>
            </a:pPr>
            <a:r>
              <a:rPr lang="de-DE" sz="1600"/>
              <a:t>Entscheidungs-träger</a:t>
            </a:r>
          </a:p>
        </p:txBody>
      </p:sp>
      <p:sp>
        <p:nvSpPr>
          <p:cNvPr id="6179" name="Line 36"/>
          <p:cNvSpPr>
            <a:spLocks noChangeShapeType="1"/>
          </p:cNvSpPr>
          <p:nvPr/>
        </p:nvSpPr>
        <p:spPr bwMode="auto">
          <a:xfrm flipH="1">
            <a:off x="4038600" y="1295400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80" name="Text Box 37"/>
          <p:cNvSpPr txBox="1">
            <a:spLocks noChangeArrowheads="1"/>
          </p:cNvSpPr>
          <p:nvPr/>
        </p:nvSpPr>
        <p:spPr bwMode="auto">
          <a:xfrm>
            <a:off x="4876800" y="54102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1</a:t>
            </a:r>
          </a:p>
        </p:txBody>
      </p:sp>
      <p:sp>
        <p:nvSpPr>
          <p:cNvPr id="6181" name="Oval 38"/>
          <p:cNvSpPr>
            <a:spLocks noChangeArrowheads="1"/>
          </p:cNvSpPr>
          <p:nvPr/>
        </p:nvSpPr>
        <p:spPr bwMode="auto">
          <a:xfrm>
            <a:off x="4953000" y="5791200"/>
            <a:ext cx="304800" cy="304800"/>
          </a:xfrm>
          <a:prstGeom prst="ellipse">
            <a:avLst/>
          </a:prstGeom>
          <a:solidFill>
            <a:srgbClr val="C4ECD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6182" name="Oval 39"/>
          <p:cNvSpPr>
            <a:spLocks noChangeArrowheads="1"/>
          </p:cNvSpPr>
          <p:nvPr/>
        </p:nvSpPr>
        <p:spPr bwMode="auto">
          <a:xfrm>
            <a:off x="4953000" y="6172200"/>
            <a:ext cx="304800" cy="304800"/>
          </a:xfrm>
          <a:prstGeom prst="ellipse">
            <a:avLst/>
          </a:prstGeom>
          <a:solidFill>
            <a:srgbClr val="C1E0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6183" name="Text Box 40"/>
          <p:cNvSpPr txBox="1">
            <a:spLocks noChangeArrowheads="1"/>
          </p:cNvSpPr>
          <p:nvPr/>
        </p:nvSpPr>
        <p:spPr bwMode="auto">
          <a:xfrm>
            <a:off x="4876800" y="57912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</a:t>
            </a:r>
          </a:p>
        </p:txBody>
      </p:sp>
      <p:sp>
        <p:nvSpPr>
          <p:cNvPr id="6184" name="Text Box 41"/>
          <p:cNvSpPr txBox="1">
            <a:spLocks noChangeArrowheads="1"/>
          </p:cNvSpPr>
          <p:nvPr/>
        </p:nvSpPr>
        <p:spPr bwMode="auto">
          <a:xfrm>
            <a:off x="4876800" y="61722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/>
              <a:t>3</a:t>
            </a:r>
          </a:p>
        </p:txBody>
      </p:sp>
      <p:sp>
        <p:nvSpPr>
          <p:cNvPr id="6185" name="Text Box 42"/>
          <p:cNvSpPr txBox="1">
            <a:spLocks noChangeArrowheads="1"/>
          </p:cNvSpPr>
          <p:nvPr/>
        </p:nvSpPr>
        <p:spPr bwMode="auto">
          <a:xfrm>
            <a:off x="5410200" y="5410200"/>
            <a:ext cx="2286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SOLL-IST-Abweichung</a:t>
            </a:r>
          </a:p>
        </p:txBody>
      </p:sp>
      <p:sp>
        <p:nvSpPr>
          <p:cNvPr id="6186" name="Text Box 43"/>
          <p:cNvSpPr txBox="1">
            <a:spLocks noChangeArrowheads="1"/>
          </p:cNvSpPr>
          <p:nvPr/>
        </p:nvSpPr>
        <p:spPr bwMode="auto">
          <a:xfrm>
            <a:off x="5410200" y="5791200"/>
            <a:ext cx="28194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WIRD-SOLL-Abweichung</a:t>
            </a:r>
          </a:p>
        </p:txBody>
      </p:sp>
      <p:sp>
        <p:nvSpPr>
          <p:cNvPr id="6187" name="Text Box 44"/>
          <p:cNvSpPr txBox="1">
            <a:spLocks noChangeArrowheads="1"/>
          </p:cNvSpPr>
          <p:nvPr/>
        </p:nvSpPr>
        <p:spPr bwMode="auto">
          <a:xfrm>
            <a:off x="5410200" y="6172200"/>
            <a:ext cx="28194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WIRD-IST-Abweichung</a:t>
            </a:r>
          </a:p>
        </p:txBody>
      </p:sp>
      <p:sp>
        <p:nvSpPr>
          <p:cNvPr id="6188" name="Text Box 45"/>
          <p:cNvSpPr txBox="1">
            <a:spLocks noChangeArrowheads="1"/>
          </p:cNvSpPr>
          <p:nvPr/>
        </p:nvSpPr>
        <p:spPr bwMode="auto">
          <a:xfrm>
            <a:off x="7772400" y="2819400"/>
            <a:ext cx="1066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Zeitablauf</a:t>
            </a:r>
          </a:p>
        </p:txBody>
      </p:sp>
      <p:sp>
        <p:nvSpPr>
          <p:cNvPr id="6189" name="Line 46"/>
          <p:cNvSpPr>
            <a:spLocks noChangeShapeType="1"/>
          </p:cNvSpPr>
          <p:nvPr/>
        </p:nvSpPr>
        <p:spPr bwMode="auto">
          <a:xfrm>
            <a:off x="6781800" y="35052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90" name="Line 47"/>
          <p:cNvSpPr>
            <a:spLocks noChangeShapeType="1"/>
          </p:cNvSpPr>
          <p:nvPr/>
        </p:nvSpPr>
        <p:spPr bwMode="auto">
          <a:xfrm flipV="1">
            <a:off x="7696200" y="27432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91" name="Line 50"/>
          <p:cNvSpPr>
            <a:spLocks noChangeShapeType="1"/>
          </p:cNvSpPr>
          <p:nvPr/>
        </p:nvSpPr>
        <p:spPr bwMode="auto">
          <a:xfrm>
            <a:off x="152400" y="1262063"/>
            <a:ext cx="2590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795" name="Text Box 51"/>
          <p:cNvSpPr txBox="1">
            <a:spLocks noChangeArrowheads="1"/>
          </p:cNvSpPr>
          <p:nvPr/>
        </p:nvSpPr>
        <p:spPr bwMode="auto">
          <a:xfrm>
            <a:off x="762000" y="1033463"/>
            <a:ext cx="1371600" cy="41433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/>
              <a:t>SOLL-Werte</a:t>
            </a:r>
          </a:p>
        </p:txBody>
      </p:sp>
      <p:sp>
        <p:nvSpPr>
          <p:cNvPr id="31796" name="Text Box 52"/>
          <p:cNvSpPr txBox="1">
            <a:spLocks noChangeArrowheads="1"/>
          </p:cNvSpPr>
          <p:nvPr/>
        </p:nvSpPr>
        <p:spPr bwMode="auto">
          <a:xfrm>
            <a:off x="2667000" y="3276600"/>
            <a:ext cx="1371600" cy="414338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600"/>
              <a:t>Steuerung</a:t>
            </a:r>
          </a:p>
        </p:txBody>
      </p:sp>
      <p:sp>
        <p:nvSpPr>
          <p:cNvPr id="6194" name="Text Box 53"/>
          <p:cNvSpPr txBox="1">
            <a:spLocks noChangeArrowheads="1"/>
          </p:cNvSpPr>
          <p:nvPr/>
        </p:nvSpPr>
        <p:spPr bwMode="auto">
          <a:xfrm>
            <a:off x="7086600" y="35052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Vorschau</a:t>
            </a:r>
          </a:p>
        </p:txBody>
      </p:sp>
      <p:sp>
        <p:nvSpPr>
          <p:cNvPr id="6196" name="Text Box 32"/>
          <p:cNvSpPr txBox="1">
            <a:spLocks noChangeArrowheads="1"/>
          </p:cNvSpPr>
          <p:nvPr/>
        </p:nvSpPr>
        <p:spPr bwMode="auto">
          <a:xfrm>
            <a:off x="0" y="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Kontrolle: Abweichungen</a:t>
            </a:r>
          </a:p>
        </p:txBody>
      </p:sp>
      <p:graphicFrame>
        <p:nvGraphicFramePr>
          <p:cNvPr id="6197" name="Object 53"/>
          <p:cNvGraphicFramePr>
            <a:graphicFrameLocks noChangeAspect="1"/>
          </p:cNvGraphicFramePr>
          <p:nvPr/>
        </p:nvGraphicFramePr>
        <p:xfrm>
          <a:off x="4114800" y="4572000"/>
          <a:ext cx="274638" cy="266700"/>
        </p:xfrm>
        <a:graphic>
          <a:graphicData uri="http://schemas.openxmlformats.org/presentationml/2006/ole">
            <p:oleObj spid="_x0000_s6197" name="Bitmap" r:id="rId7" imgW="276117" imgH="266737" progId="Paint.Picture">
              <p:embed/>
            </p:oleObj>
          </a:graphicData>
        </a:graphic>
      </p:graphicFrame>
      <p:graphicFrame>
        <p:nvGraphicFramePr>
          <p:cNvPr id="6198" name="Object 54"/>
          <p:cNvGraphicFramePr>
            <a:graphicFrameLocks noChangeAspect="1"/>
          </p:cNvGraphicFramePr>
          <p:nvPr/>
        </p:nvGraphicFramePr>
        <p:xfrm>
          <a:off x="6019800" y="5029200"/>
          <a:ext cx="274638" cy="266700"/>
        </p:xfrm>
        <a:graphic>
          <a:graphicData uri="http://schemas.openxmlformats.org/presentationml/2006/ole">
            <p:oleObj spid="_x0000_s6198" name="Bitmap" r:id="rId8" imgW="276117" imgH="266737" progId="Paint.Picture">
              <p:embed/>
            </p:oleObj>
          </a:graphicData>
        </a:graphic>
      </p:graphicFrame>
      <p:sp>
        <p:nvSpPr>
          <p:cNvPr id="6199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50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000"/>
                            </p:stCondLst>
                            <p:childTnLst>
                              <p:par>
                                <p:cTn id="1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5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000"/>
                            </p:stCondLst>
                            <p:childTnLst>
                              <p:par>
                                <p:cTn id="1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5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5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5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000"/>
                            </p:stCondLst>
                            <p:childTnLst>
                              <p:par>
                                <p:cTn id="2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 autoUpdateAnimBg="0"/>
      <p:bldP spid="6149" grpId="0" animBg="1" autoUpdateAnimBg="0"/>
      <p:bldP spid="6150" grpId="0" animBg="1" autoUpdateAnimBg="0"/>
      <p:bldP spid="6151" grpId="0" animBg="1" autoUpdateAnimBg="0"/>
      <p:bldP spid="31750" grpId="0" animBg="1" autoUpdateAnimBg="0"/>
      <p:bldP spid="6153" grpId="0" animBg="1"/>
      <p:bldP spid="6154" grpId="0" animBg="1" autoUpdateAnimBg="0"/>
      <p:bldP spid="6155" grpId="0" animBg="1"/>
      <p:bldP spid="6156" grpId="0" animBg="1"/>
      <p:bldP spid="6157" grpId="0" animBg="1"/>
      <p:bldP spid="31757" grpId="0" animBg="1" autoUpdateAnimBg="0"/>
      <p:bldP spid="6159" grpId="0" animBg="1"/>
      <p:bldP spid="6160" grpId="0" animBg="1"/>
      <p:bldP spid="6161" grpId="0" animBg="1"/>
      <p:bldP spid="6162" grpId="0" animBg="1" autoUpdateAnimBg="0"/>
      <p:bldP spid="6163" grpId="0" animBg="1" autoUpdateAnimBg="0"/>
      <p:bldP spid="6164" grpId="0" animBg="1"/>
      <p:bldP spid="6165" grpId="0" animBg="1"/>
      <p:bldP spid="6166" grpId="0" animBg="1"/>
      <p:bldP spid="6167" grpId="0" autoUpdateAnimBg="0"/>
      <p:bldP spid="6168" grpId="0" animBg="1" autoUpdateAnimBg="0"/>
      <p:bldP spid="6169" grpId="0" animBg="1" autoUpdateAnimBg="0"/>
      <p:bldP spid="6170" grpId="0" animBg="1"/>
      <p:bldP spid="6171" grpId="0" animBg="1"/>
      <p:bldP spid="6172" grpId="0" animBg="1"/>
      <p:bldP spid="6173" grpId="0" autoUpdateAnimBg="0"/>
      <p:bldP spid="6175" grpId="0" animBg="1"/>
      <p:bldP spid="6176" grpId="0" autoUpdateAnimBg="0"/>
      <p:bldP spid="31779" grpId="0" animBg="1" autoUpdateAnimBg="0"/>
      <p:bldP spid="6179" grpId="0" animBg="1"/>
      <p:bldP spid="6180" grpId="0" autoUpdateAnimBg="0"/>
      <p:bldP spid="6181" grpId="0" animBg="1" autoUpdateAnimBg="0"/>
      <p:bldP spid="6182" grpId="0" animBg="1" autoUpdateAnimBg="0"/>
      <p:bldP spid="6183" grpId="0" autoUpdateAnimBg="0"/>
      <p:bldP spid="6184" grpId="0" autoUpdateAnimBg="0"/>
      <p:bldP spid="6185" grpId="0" animBg="1" autoUpdateAnimBg="0"/>
      <p:bldP spid="6186" grpId="0" animBg="1" autoUpdateAnimBg="0"/>
      <p:bldP spid="6187" grpId="0" animBg="1" autoUpdateAnimBg="0"/>
      <p:bldP spid="6188" grpId="0" autoUpdateAnimBg="0"/>
      <p:bldP spid="6189" grpId="0" animBg="1"/>
      <p:bldP spid="6190" grpId="0" animBg="1"/>
      <p:bldP spid="6191" grpId="0" animBg="1"/>
      <p:bldP spid="31795" grpId="0" animBg="1" autoUpdateAnimBg="0"/>
      <p:bldP spid="31796" grpId="0" animBg="1" autoUpdateAnimBg="0"/>
      <p:bldP spid="6194" grpId="0" autoUpdateAnimBg="0"/>
      <p:bldP spid="6199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600200" y="4876800"/>
            <a:ext cx="3276600" cy="17526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l">
              <a:defRPr/>
            </a:pPr>
            <a:endParaRPr lang="de-DE"/>
          </a:p>
        </p:txBody>
      </p:sp>
      <p:sp>
        <p:nvSpPr>
          <p:cNvPr id="7174" name="Line 3"/>
          <p:cNvSpPr>
            <a:spLocks noChangeShapeType="1"/>
          </p:cNvSpPr>
          <p:nvPr/>
        </p:nvSpPr>
        <p:spPr bwMode="auto">
          <a:xfrm flipV="1">
            <a:off x="228600" y="5791200"/>
            <a:ext cx="1371600" cy="0"/>
          </a:xfrm>
          <a:prstGeom prst="line">
            <a:avLst/>
          </a:prstGeom>
          <a:noFill/>
          <a:ln w="165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175" name="Line 4"/>
          <p:cNvSpPr>
            <a:spLocks noChangeShapeType="1"/>
          </p:cNvSpPr>
          <p:nvPr/>
        </p:nvSpPr>
        <p:spPr bwMode="auto">
          <a:xfrm flipH="1">
            <a:off x="3200400" y="4572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71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04800"/>
            <a:ext cx="1406525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7" name="Line 6"/>
          <p:cNvSpPr>
            <a:spLocks noChangeShapeType="1"/>
          </p:cNvSpPr>
          <p:nvPr/>
        </p:nvSpPr>
        <p:spPr bwMode="auto">
          <a:xfrm flipH="1">
            <a:off x="3810000" y="1524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78" name="Text Box 7"/>
          <p:cNvSpPr txBox="1">
            <a:spLocks noChangeArrowheads="1"/>
          </p:cNvSpPr>
          <p:nvPr/>
        </p:nvSpPr>
        <p:spPr bwMode="auto">
          <a:xfrm>
            <a:off x="3962400" y="0"/>
            <a:ext cx="1905000" cy="517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Unternehmensziele, Planvorgaben</a:t>
            </a:r>
          </a:p>
        </p:txBody>
      </p:sp>
      <p:sp>
        <p:nvSpPr>
          <p:cNvPr id="7180" name="Line 9"/>
          <p:cNvSpPr>
            <a:spLocks noChangeShapeType="1"/>
          </p:cNvSpPr>
          <p:nvPr/>
        </p:nvSpPr>
        <p:spPr bwMode="auto">
          <a:xfrm flipH="1">
            <a:off x="914400" y="685800"/>
            <a:ext cx="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152400" y="990600"/>
            <a:ext cx="1371600" cy="831850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1200"/>
              <a:t>Zulässige Grenzwerte wurden überschritten</a:t>
            </a:r>
          </a:p>
        </p:txBody>
      </p:sp>
      <p:sp>
        <p:nvSpPr>
          <p:cNvPr id="7182" name="Line 11"/>
          <p:cNvSpPr>
            <a:spLocks noChangeShapeType="1"/>
          </p:cNvSpPr>
          <p:nvPr/>
        </p:nvSpPr>
        <p:spPr bwMode="auto">
          <a:xfrm flipH="1">
            <a:off x="914400" y="6858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83" name="Text Box 12"/>
          <p:cNvSpPr txBox="1">
            <a:spLocks noChangeArrowheads="1"/>
          </p:cNvSpPr>
          <p:nvPr/>
        </p:nvSpPr>
        <p:spPr bwMode="auto">
          <a:xfrm>
            <a:off x="1752600" y="6248400"/>
            <a:ext cx="3048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zu steuernder Leistungsprozess</a:t>
            </a:r>
          </a:p>
        </p:txBody>
      </p:sp>
      <p:sp>
        <p:nvSpPr>
          <p:cNvPr id="7184" name="Line 13"/>
          <p:cNvSpPr>
            <a:spLocks noChangeShapeType="1"/>
          </p:cNvSpPr>
          <p:nvPr/>
        </p:nvSpPr>
        <p:spPr bwMode="auto">
          <a:xfrm flipH="1">
            <a:off x="3048000" y="39624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85" name="Line 14"/>
          <p:cNvSpPr>
            <a:spLocks noChangeShapeType="1"/>
          </p:cNvSpPr>
          <p:nvPr/>
        </p:nvSpPr>
        <p:spPr bwMode="auto">
          <a:xfrm flipH="1">
            <a:off x="914400" y="3962400"/>
            <a:ext cx="3276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86" name="Line 15"/>
          <p:cNvSpPr>
            <a:spLocks noChangeShapeType="1"/>
          </p:cNvSpPr>
          <p:nvPr/>
        </p:nvSpPr>
        <p:spPr bwMode="auto">
          <a:xfrm flipH="1">
            <a:off x="2514600" y="2057400"/>
            <a:ext cx="0" cy="2819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87" name="Line 16"/>
          <p:cNvSpPr>
            <a:spLocks noChangeShapeType="1"/>
          </p:cNvSpPr>
          <p:nvPr/>
        </p:nvSpPr>
        <p:spPr bwMode="auto">
          <a:xfrm>
            <a:off x="914400" y="2743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52400" y="2219325"/>
            <a:ext cx="1447800" cy="527050"/>
          </a:xfrm>
          <a:prstGeom prst="rect">
            <a:avLst/>
          </a:prstGeom>
          <a:solidFill>
            <a:srgbClr val="FFFF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>
            <a:spAutoFit/>
          </a:bodyPr>
          <a:lstStyle/>
          <a:p>
            <a:pPr>
              <a:defRPr/>
            </a:pPr>
            <a:r>
              <a:rPr lang="de-DE"/>
              <a:t>Entschei-dungsfindung</a:t>
            </a:r>
            <a:endParaRPr lang="de-DE" sz="800"/>
          </a:p>
        </p:txBody>
      </p:sp>
      <p:sp>
        <p:nvSpPr>
          <p:cNvPr id="7189" name="Text Box 18"/>
          <p:cNvSpPr txBox="1">
            <a:spLocks noChangeArrowheads="1"/>
          </p:cNvSpPr>
          <p:nvPr/>
        </p:nvSpPr>
        <p:spPr bwMode="auto">
          <a:xfrm>
            <a:off x="1828800" y="2590800"/>
            <a:ext cx="838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Vor-gaben</a:t>
            </a:r>
          </a:p>
        </p:txBody>
      </p:sp>
      <p:sp>
        <p:nvSpPr>
          <p:cNvPr id="7190" name="Rectangle 19"/>
          <p:cNvSpPr>
            <a:spLocks noChangeArrowheads="1"/>
          </p:cNvSpPr>
          <p:nvPr/>
        </p:nvSpPr>
        <p:spPr bwMode="auto">
          <a:xfrm>
            <a:off x="3276600" y="1219200"/>
            <a:ext cx="5791200" cy="2514600"/>
          </a:xfrm>
          <a:prstGeom prst="rect">
            <a:avLst/>
          </a:prstGeom>
          <a:solidFill>
            <a:srgbClr val="E9E9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7191" name="Line 20"/>
          <p:cNvSpPr>
            <a:spLocks noChangeShapeType="1"/>
          </p:cNvSpPr>
          <p:nvPr/>
        </p:nvSpPr>
        <p:spPr bwMode="auto">
          <a:xfrm>
            <a:off x="6400800" y="3733800"/>
            <a:ext cx="0" cy="1905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92" name="Line 21"/>
          <p:cNvSpPr>
            <a:spLocks noChangeShapeType="1"/>
          </p:cNvSpPr>
          <p:nvPr/>
        </p:nvSpPr>
        <p:spPr bwMode="auto">
          <a:xfrm>
            <a:off x="5943600" y="838200"/>
            <a:ext cx="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93" name="Line 22"/>
          <p:cNvSpPr>
            <a:spLocks noChangeShapeType="1"/>
          </p:cNvSpPr>
          <p:nvPr/>
        </p:nvSpPr>
        <p:spPr bwMode="auto">
          <a:xfrm>
            <a:off x="3200400" y="914400"/>
            <a:ext cx="2743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94" name="Line 23"/>
          <p:cNvSpPr>
            <a:spLocks noChangeShapeType="1"/>
          </p:cNvSpPr>
          <p:nvPr/>
        </p:nvSpPr>
        <p:spPr bwMode="auto">
          <a:xfrm flipV="1">
            <a:off x="914400" y="36576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152400" y="3200400"/>
            <a:ext cx="1600200" cy="457200"/>
          </a:xfrm>
          <a:prstGeom prst="rect">
            <a:avLst/>
          </a:prstGeom>
          <a:solidFill>
            <a:srgbClr val="FFCF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Steuerung</a:t>
            </a:r>
          </a:p>
        </p:txBody>
      </p:sp>
      <p:sp>
        <p:nvSpPr>
          <p:cNvPr id="32794" name="Text Box 26"/>
          <p:cNvSpPr txBox="1">
            <a:spLocks noChangeArrowheads="1"/>
          </p:cNvSpPr>
          <p:nvPr/>
        </p:nvSpPr>
        <p:spPr bwMode="auto">
          <a:xfrm>
            <a:off x="1752600" y="1828800"/>
            <a:ext cx="1371600" cy="665163"/>
          </a:xfrm>
          <a:prstGeom prst="rect">
            <a:avLst/>
          </a:prstGeom>
          <a:solidFill>
            <a:srgbClr val="BDDE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r>
              <a:rPr lang="de-DE"/>
              <a:t>Entschei-dungsträger</a:t>
            </a:r>
          </a:p>
        </p:txBody>
      </p:sp>
      <p:graphicFrame>
        <p:nvGraphicFramePr>
          <p:cNvPr id="7170" name="Object 27"/>
          <p:cNvGraphicFramePr>
            <a:graphicFrameLocks noChangeAspect="1"/>
          </p:cNvGraphicFramePr>
          <p:nvPr/>
        </p:nvGraphicFramePr>
        <p:xfrm>
          <a:off x="2743200" y="5181600"/>
          <a:ext cx="1066800" cy="1019175"/>
        </p:xfrm>
        <a:graphic>
          <a:graphicData uri="http://schemas.openxmlformats.org/presentationml/2006/ole">
            <p:oleObj spid="_x0000_s7170" name="Paint Shop Pro Image" r:id="rId5" imgW="1931707" imgH="1843902" progId="PaintShopPro">
              <p:embed/>
            </p:oleObj>
          </a:graphicData>
        </a:graphic>
      </p:graphicFrame>
      <p:sp>
        <p:nvSpPr>
          <p:cNvPr id="7197" name="Line 29"/>
          <p:cNvSpPr>
            <a:spLocks noChangeShapeType="1"/>
          </p:cNvSpPr>
          <p:nvPr/>
        </p:nvSpPr>
        <p:spPr bwMode="auto">
          <a:xfrm flipV="1">
            <a:off x="4876800" y="5715000"/>
            <a:ext cx="3276600" cy="0"/>
          </a:xfrm>
          <a:prstGeom prst="line">
            <a:avLst/>
          </a:prstGeom>
          <a:noFill/>
          <a:ln w="165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4800600" y="5105400"/>
            <a:ext cx="1066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5867400" y="3733800"/>
            <a:ext cx="0" cy="1371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800" name="Text Box 32"/>
          <p:cNvSpPr txBox="1">
            <a:spLocks noChangeArrowheads="1"/>
          </p:cNvSpPr>
          <p:nvPr/>
        </p:nvSpPr>
        <p:spPr bwMode="auto">
          <a:xfrm>
            <a:off x="5029200" y="4114800"/>
            <a:ext cx="21336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/>
              <a:t>Kontrollparameter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4802188" y="3124200"/>
            <a:ext cx="912812" cy="468313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Ist-Zeit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4802188" y="2667000"/>
            <a:ext cx="912812" cy="287338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Vorgaben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6172200" y="3124200"/>
            <a:ext cx="1066800" cy="468313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Ist-Arbeits-fortschritt</a:t>
            </a: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5410200" y="1447800"/>
            <a:ext cx="1447800" cy="457200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/>
              <a:t>Ist-Kosten</a:t>
            </a: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7391400" y="1447800"/>
            <a:ext cx="1066800" cy="45402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/>
              <a:t>Vorgaben</a:t>
            </a:r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 flipH="1">
            <a:off x="5715000" y="28194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 flipH="1" flipV="1">
            <a:off x="5715000" y="33528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>
            <a:off x="5943600" y="2819400"/>
            <a:ext cx="0" cy="533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6172200" y="2667000"/>
            <a:ext cx="1065213" cy="287338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Vorgaben</a:t>
            </a:r>
          </a:p>
        </p:txBody>
      </p: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7696200" y="3113088"/>
            <a:ext cx="912813" cy="468312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Ist-Qualität</a:t>
            </a: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7697788" y="2667000"/>
            <a:ext cx="912812" cy="287338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Vorgaben</a:t>
            </a:r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 flipH="1">
            <a:off x="7239000" y="28194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 flipH="1" flipV="1">
            <a:off x="7239000" y="33528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14" name="Line 46"/>
          <p:cNvSpPr>
            <a:spLocks noChangeShapeType="1"/>
          </p:cNvSpPr>
          <p:nvPr/>
        </p:nvSpPr>
        <p:spPr bwMode="auto">
          <a:xfrm>
            <a:off x="7467600" y="2819400"/>
            <a:ext cx="0" cy="533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15" name="Line 47"/>
          <p:cNvSpPr>
            <a:spLocks noChangeShapeType="1"/>
          </p:cNvSpPr>
          <p:nvPr/>
        </p:nvSpPr>
        <p:spPr bwMode="auto">
          <a:xfrm flipH="1">
            <a:off x="8610600" y="28194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16" name="Line 48"/>
          <p:cNvSpPr>
            <a:spLocks noChangeShapeType="1"/>
          </p:cNvSpPr>
          <p:nvPr/>
        </p:nvSpPr>
        <p:spPr bwMode="auto">
          <a:xfrm flipH="1" flipV="1">
            <a:off x="8610600" y="33528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17" name="Line 49"/>
          <p:cNvSpPr>
            <a:spLocks noChangeShapeType="1"/>
          </p:cNvSpPr>
          <p:nvPr/>
        </p:nvSpPr>
        <p:spPr bwMode="auto">
          <a:xfrm>
            <a:off x="8839200" y="2819400"/>
            <a:ext cx="0" cy="533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818" name="Text Box 50"/>
          <p:cNvSpPr txBox="1">
            <a:spLocks noChangeArrowheads="1"/>
          </p:cNvSpPr>
          <p:nvPr/>
        </p:nvSpPr>
        <p:spPr bwMode="auto">
          <a:xfrm>
            <a:off x="5029200" y="762000"/>
            <a:ext cx="1828800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1600"/>
              <a:t>Abweichungen</a:t>
            </a:r>
          </a:p>
        </p:txBody>
      </p:sp>
      <p:sp>
        <p:nvSpPr>
          <p:cNvPr id="7219" name="Line 51"/>
          <p:cNvSpPr>
            <a:spLocks noChangeShapeType="1"/>
          </p:cNvSpPr>
          <p:nvPr/>
        </p:nvSpPr>
        <p:spPr bwMode="auto">
          <a:xfrm flipV="1">
            <a:off x="3276600" y="2133600"/>
            <a:ext cx="579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0" name="Line 52"/>
          <p:cNvSpPr>
            <a:spLocks noChangeShapeType="1"/>
          </p:cNvSpPr>
          <p:nvPr/>
        </p:nvSpPr>
        <p:spPr bwMode="auto">
          <a:xfrm>
            <a:off x="5943600" y="3048000"/>
            <a:ext cx="152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 flipH="1" flipV="1">
            <a:off x="6096000" y="21336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2" name="Line 54"/>
          <p:cNvSpPr>
            <a:spLocks noChangeShapeType="1"/>
          </p:cNvSpPr>
          <p:nvPr/>
        </p:nvSpPr>
        <p:spPr bwMode="auto">
          <a:xfrm>
            <a:off x="7467600" y="3048000"/>
            <a:ext cx="152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3" name="Line 55"/>
          <p:cNvSpPr>
            <a:spLocks noChangeShapeType="1"/>
          </p:cNvSpPr>
          <p:nvPr/>
        </p:nvSpPr>
        <p:spPr bwMode="auto">
          <a:xfrm flipH="1" flipV="1">
            <a:off x="7620000" y="21336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>
            <a:off x="8839200" y="3048000"/>
            <a:ext cx="152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 flipH="1" flipV="1">
            <a:off x="8991600" y="21336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6" name="Line 58"/>
          <p:cNvSpPr>
            <a:spLocks noChangeShapeType="1"/>
          </p:cNvSpPr>
          <p:nvPr/>
        </p:nvSpPr>
        <p:spPr bwMode="auto">
          <a:xfrm flipV="1">
            <a:off x="6172200" y="1905000"/>
            <a:ext cx="0" cy="2286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7" name="Line 59"/>
          <p:cNvSpPr>
            <a:spLocks noChangeShapeType="1"/>
          </p:cNvSpPr>
          <p:nvPr/>
        </p:nvSpPr>
        <p:spPr bwMode="auto">
          <a:xfrm flipV="1">
            <a:off x="4953000" y="15240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8" name="Line 60"/>
          <p:cNvSpPr>
            <a:spLocks noChangeShapeType="1"/>
          </p:cNvSpPr>
          <p:nvPr/>
        </p:nvSpPr>
        <p:spPr bwMode="auto">
          <a:xfrm flipV="1">
            <a:off x="4953000" y="18288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4114800" y="1371600"/>
            <a:ext cx="8382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Preise</a:t>
            </a:r>
          </a:p>
        </p:txBody>
      </p:sp>
      <p:sp>
        <p:nvSpPr>
          <p:cNvPr id="7230" name="Text Box 62"/>
          <p:cNvSpPr txBox="1">
            <a:spLocks noChangeArrowheads="1"/>
          </p:cNvSpPr>
          <p:nvPr/>
        </p:nvSpPr>
        <p:spPr bwMode="auto">
          <a:xfrm>
            <a:off x="4114800" y="1600200"/>
            <a:ext cx="838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Beschäf-tigung</a:t>
            </a:r>
          </a:p>
        </p:txBody>
      </p:sp>
      <p:sp>
        <p:nvSpPr>
          <p:cNvPr id="7231" name="Line 63"/>
          <p:cNvSpPr>
            <a:spLocks noChangeShapeType="1"/>
          </p:cNvSpPr>
          <p:nvPr/>
        </p:nvSpPr>
        <p:spPr bwMode="auto">
          <a:xfrm flipH="1">
            <a:off x="7924800" y="685800"/>
            <a:ext cx="0" cy="7620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32" name="Line 64"/>
          <p:cNvSpPr>
            <a:spLocks noChangeShapeType="1"/>
          </p:cNvSpPr>
          <p:nvPr/>
        </p:nvSpPr>
        <p:spPr bwMode="auto">
          <a:xfrm flipH="1">
            <a:off x="6858000" y="1676400"/>
            <a:ext cx="533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33" name="Line 65"/>
          <p:cNvSpPr>
            <a:spLocks noChangeShapeType="1"/>
          </p:cNvSpPr>
          <p:nvPr/>
        </p:nvSpPr>
        <p:spPr bwMode="auto">
          <a:xfrm flipH="1">
            <a:off x="3200400" y="685800"/>
            <a:ext cx="47244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8077200" y="23622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35" name="Line 67"/>
          <p:cNvSpPr>
            <a:spLocks noChangeShapeType="1"/>
          </p:cNvSpPr>
          <p:nvPr/>
        </p:nvSpPr>
        <p:spPr bwMode="auto">
          <a:xfrm>
            <a:off x="5105400" y="23622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>
            <a:off x="6705600" y="23622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37" name="Line 69"/>
          <p:cNvSpPr>
            <a:spLocks noChangeShapeType="1"/>
          </p:cNvSpPr>
          <p:nvPr/>
        </p:nvSpPr>
        <p:spPr bwMode="auto">
          <a:xfrm>
            <a:off x="3048000" y="2362200"/>
            <a:ext cx="5029200" cy="0"/>
          </a:xfrm>
          <a:prstGeom prst="line">
            <a:avLst/>
          </a:prstGeom>
          <a:noFill/>
          <a:ln w="3175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7171" name="Object 71"/>
          <p:cNvGraphicFramePr>
            <a:graphicFrameLocks noChangeAspect="1"/>
          </p:cNvGraphicFramePr>
          <p:nvPr/>
        </p:nvGraphicFramePr>
        <p:xfrm>
          <a:off x="1676400" y="5181600"/>
          <a:ext cx="1066800" cy="922338"/>
        </p:xfrm>
        <a:graphic>
          <a:graphicData uri="http://schemas.openxmlformats.org/presentationml/2006/ole">
            <p:oleObj spid="_x0000_s7171" name="Paint Shop Pro Image" r:id="rId6" imgW="1375983" imgH="1190567" progId="PaintShopPro">
              <p:embed/>
            </p:oleObj>
          </a:graphicData>
        </a:graphic>
      </p:graphicFrame>
      <p:graphicFrame>
        <p:nvGraphicFramePr>
          <p:cNvPr id="7172" name="Object 72"/>
          <p:cNvGraphicFramePr>
            <a:graphicFrameLocks noChangeAspect="1"/>
          </p:cNvGraphicFramePr>
          <p:nvPr/>
        </p:nvGraphicFramePr>
        <p:xfrm>
          <a:off x="3810000" y="5257800"/>
          <a:ext cx="922338" cy="930275"/>
        </p:xfrm>
        <a:graphic>
          <a:graphicData uri="http://schemas.openxmlformats.org/presentationml/2006/ole">
            <p:oleObj spid="_x0000_s7172" name="Paint Shop Pro Image" r:id="rId7" imgW="1073462" imgH="1083220" progId="PaintShopPro">
              <p:embed/>
            </p:oleObj>
          </a:graphicData>
        </a:graphic>
      </p:graphicFrame>
      <p:sp>
        <p:nvSpPr>
          <p:cNvPr id="7238" name="Text Box 73"/>
          <p:cNvSpPr txBox="1">
            <a:spLocks noChangeArrowheads="1"/>
          </p:cNvSpPr>
          <p:nvPr/>
        </p:nvSpPr>
        <p:spPr bwMode="auto">
          <a:xfrm>
            <a:off x="3352800" y="3124200"/>
            <a:ext cx="912813" cy="468313"/>
          </a:xfrm>
          <a:prstGeom prst="rect">
            <a:avLst/>
          </a:prstGeom>
          <a:solidFill>
            <a:srgbClr val="FFFF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Ist-Menge</a:t>
            </a:r>
          </a:p>
        </p:txBody>
      </p:sp>
      <p:sp>
        <p:nvSpPr>
          <p:cNvPr id="7239" name="Text Box 74"/>
          <p:cNvSpPr txBox="1">
            <a:spLocks noChangeArrowheads="1"/>
          </p:cNvSpPr>
          <p:nvPr/>
        </p:nvSpPr>
        <p:spPr bwMode="auto">
          <a:xfrm>
            <a:off x="3352800" y="2667000"/>
            <a:ext cx="912813" cy="287338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200"/>
              <a:t>Vorgaben</a:t>
            </a:r>
          </a:p>
        </p:txBody>
      </p:sp>
      <p:sp>
        <p:nvSpPr>
          <p:cNvPr id="7240" name="Line 75"/>
          <p:cNvSpPr>
            <a:spLocks noChangeShapeType="1"/>
          </p:cNvSpPr>
          <p:nvPr/>
        </p:nvSpPr>
        <p:spPr bwMode="auto">
          <a:xfrm flipH="1">
            <a:off x="4267200" y="28194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1" name="Line 76"/>
          <p:cNvSpPr>
            <a:spLocks noChangeShapeType="1"/>
          </p:cNvSpPr>
          <p:nvPr/>
        </p:nvSpPr>
        <p:spPr bwMode="auto">
          <a:xfrm flipH="1" flipV="1">
            <a:off x="4267200" y="33528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2" name="Line 77"/>
          <p:cNvSpPr>
            <a:spLocks noChangeShapeType="1"/>
          </p:cNvSpPr>
          <p:nvPr/>
        </p:nvSpPr>
        <p:spPr bwMode="auto">
          <a:xfrm>
            <a:off x="4495800" y="2819400"/>
            <a:ext cx="0" cy="533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3" name="Line 78"/>
          <p:cNvSpPr>
            <a:spLocks noChangeShapeType="1"/>
          </p:cNvSpPr>
          <p:nvPr/>
        </p:nvSpPr>
        <p:spPr bwMode="auto">
          <a:xfrm>
            <a:off x="4495800" y="3048000"/>
            <a:ext cx="152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4" name="Line 79"/>
          <p:cNvSpPr>
            <a:spLocks noChangeShapeType="1"/>
          </p:cNvSpPr>
          <p:nvPr/>
        </p:nvSpPr>
        <p:spPr bwMode="auto">
          <a:xfrm flipH="1" flipV="1">
            <a:off x="4648200" y="21336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5" name="Line 80"/>
          <p:cNvSpPr>
            <a:spLocks noChangeShapeType="1"/>
          </p:cNvSpPr>
          <p:nvPr/>
        </p:nvSpPr>
        <p:spPr bwMode="auto">
          <a:xfrm flipH="1">
            <a:off x="1981200" y="39624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6" name="Line 81"/>
          <p:cNvSpPr>
            <a:spLocks noChangeShapeType="1"/>
          </p:cNvSpPr>
          <p:nvPr/>
        </p:nvSpPr>
        <p:spPr bwMode="auto">
          <a:xfrm flipH="1">
            <a:off x="4191000" y="39624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47" name="Oval 82"/>
          <p:cNvSpPr>
            <a:spLocks noChangeArrowheads="1"/>
          </p:cNvSpPr>
          <p:nvPr/>
        </p:nvSpPr>
        <p:spPr bwMode="auto">
          <a:xfrm>
            <a:off x="6248400" y="5562600"/>
            <a:ext cx="304800" cy="304800"/>
          </a:xfrm>
          <a:prstGeom prst="ellipse">
            <a:avLst/>
          </a:prstGeom>
          <a:solidFill>
            <a:srgbClr val="FFEDDB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7248" name="Oval 83"/>
          <p:cNvSpPr>
            <a:spLocks noChangeArrowheads="1"/>
          </p:cNvSpPr>
          <p:nvPr/>
        </p:nvSpPr>
        <p:spPr bwMode="auto">
          <a:xfrm>
            <a:off x="4495800" y="4953000"/>
            <a:ext cx="304800" cy="304800"/>
          </a:xfrm>
          <a:prstGeom prst="ellipse">
            <a:avLst/>
          </a:prstGeom>
          <a:solidFill>
            <a:srgbClr val="FFEDDB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7249" name="Line 84"/>
          <p:cNvSpPr>
            <a:spLocks noChangeShapeType="1"/>
          </p:cNvSpPr>
          <p:nvPr/>
        </p:nvSpPr>
        <p:spPr bwMode="auto">
          <a:xfrm>
            <a:off x="6324600" y="5638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250" name="Line 85"/>
          <p:cNvSpPr>
            <a:spLocks noChangeShapeType="1"/>
          </p:cNvSpPr>
          <p:nvPr/>
        </p:nvSpPr>
        <p:spPr bwMode="auto">
          <a:xfrm flipH="1">
            <a:off x="6324600" y="5638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7251" name="Line 86"/>
          <p:cNvSpPr>
            <a:spLocks noChangeShapeType="1"/>
          </p:cNvSpPr>
          <p:nvPr/>
        </p:nvSpPr>
        <p:spPr bwMode="auto">
          <a:xfrm>
            <a:off x="4572000" y="5029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252" name="Line 87"/>
          <p:cNvSpPr>
            <a:spLocks noChangeShapeType="1"/>
          </p:cNvSpPr>
          <p:nvPr/>
        </p:nvSpPr>
        <p:spPr bwMode="auto">
          <a:xfrm flipH="1">
            <a:off x="4572000" y="50292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7254" name="Line 67"/>
          <p:cNvSpPr>
            <a:spLocks noChangeShapeType="1"/>
          </p:cNvSpPr>
          <p:nvPr/>
        </p:nvSpPr>
        <p:spPr bwMode="auto">
          <a:xfrm>
            <a:off x="3733800" y="2362200"/>
            <a:ext cx="0" cy="304800"/>
          </a:xfrm>
          <a:prstGeom prst="line">
            <a:avLst/>
          </a:prstGeom>
          <a:noFill/>
          <a:ln w="3175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5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7256" name="Text Box 32"/>
          <p:cNvSpPr txBox="1">
            <a:spLocks noChangeArrowheads="1"/>
          </p:cNvSpPr>
          <p:nvPr/>
        </p:nvSpPr>
        <p:spPr bwMode="auto">
          <a:xfrm>
            <a:off x="0" y="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Problem „Kostenkontrolle“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7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7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7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500"/>
                            </p:stCondLst>
                            <p:childTnLst>
                              <p:par>
                                <p:cTn id="1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8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5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70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7500"/>
                            </p:stCondLst>
                            <p:childTnLst>
                              <p:par>
                                <p:cTn id="1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0"/>
                            </p:stCondLst>
                            <p:childTnLst>
                              <p:par>
                                <p:cTn id="1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850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9000"/>
                            </p:stCondLst>
                            <p:childTnLst>
                              <p:par>
                                <p:cTn id="1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9500"/>
                            </p:stCondLst>
                            <p:childTnLst>
                              <p:par>
                                <p:cTn id="19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2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0" dur="50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4" dur="5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8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4500"/>
                            </p:stCondLst>
                            <p:childTnLst>
                              <p:par>
                                <p:cTn id="2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500"/>
                            </p:stCondLst>
                            <p:childTnLst>
                              <p:par>
                                <p:cTn id="2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1500"/>
                            </p:stCondLst>
                            <p:childTnLst>
                              <p:par>
                                <p:cTn id="2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8" dur="500"/>
                                        <p:tgtEl>
                                          <p:spTgt spid="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000"/>
                            </p:stCondLst>
                            <p:childTnLst>
                              <p:par>
                                <p:cTn id="2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500"/>
                            </p:stCondLst>
                            <p:childTnLst>
                              <p:par>
                                <p:cTn id="2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6" dur="500"/>
                                        <p:tgtEl>
                                          <p:spTgt spid="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000"/>
                            </p:stCondLst>
                            <p:childTnLst>
                              <p:par>
                                <p:cTn id="2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500"/>
                            </p:stCondLst>
                            <p:childTnLst>
                              <p:par>
                                <p:cTn id="2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4" dur="500"/>
                                        <p:tgtEl>
                                          <p:spTgt spid="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4000"/>
                            </p:stCondLst>
                            <p:childTnLst>
                              <p:par>
                                <p:cTn id="2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500"/>
                            </p:stCondLst>
                            <p:childTnLst>
                              <p:par>
                                <p:cTn id="2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2" dur="500"/>
                                        <p:tgtEl>
                                          <p:spTgt spid="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500"/>
                            </p:stCondLst>
                            <p:childTnLst>
                              <p:par>
                                <p:cTn id="2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1000"/>
                            </p:stCondLst>
                            <p:childTnLst>
                              <p:par>
                                <p:cTn id="2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5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0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00"/>
                            </p:stCondLst>
                            <p:childTnLst>
                              <p:par>
                                <p:cTn id="3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1000"/>
                            </p:stCondLst>
                            <p:childTnLst>
                              <p:par>
                                <p:cTn id="3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8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3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"/>
                            </p:stCondLst>
                            <p:childTnLst>
                              <p:par>
                                <p:cTn id="3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000"/>
                            </p:stCondLst>
                            <p:childTnLst>
                              <p:par>
                                <p:cTn id="3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1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500"/>
                            </p:stCondLst>
                            <p:childTnLst>
                              <p:par>
                                <p:cTn id="3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5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2000"/>
                            </p:stCondLst>
                            <p:childTnLst>
                              <p:par>
                                <p:cTn id="3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9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3" dur="500"/>
                                        <p:tgtEl>
                                          <p:spTgt spid="7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1" dur="500"/>
                                        <p:tgtEl>
                                          <p:spTgt spid="7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4000"/>
                            </p:stCondLst>
                            <p:childTnLst>
                              <p:par>
                                <p:cTn id="34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 autoUpdateAnimBg="0"/>
      <p:bldP spid="7175" grpId="0" animBg="1"/>
      <p:bldP spid="7177" grpId="0" animBg="1"/>
      <p:bldP spid="7178" grpId="0" animBg="1" autoUpdateAnimBg="0"/>
      <p:bldP spid="7180" grpId="0" animBg="1"/>
      <p:bldP spid="32778" grpId="0" animBg="1" autoUpdateAnimBg="0"/>
      <p:bldP spid="7182" grpId="0" animBg="1"/>
      <p:bldP spid="7183" grpId="0" animBg="1" autoUpdateAnimBg="0"/>
      <p:bldP spid="7184" grpId="0" animBg="1"/>
      <p:bldP spid="7185" grpId="0" animBg="1"/>
      <p:bldP spid="7186" grpId="0" animBg="1"/>
      <p:bldP spid="7187" grpId="0" animBg="1"/>
      <p:bldP spid="32785" grpId="0" animBg="1" autoUpdateAnimBg="0"/>
      <p:bldP spid="7189" grpId="0" autoUpdateAnimBg="0"/>
      <p:bldP spid="7190" grpId="0" animBg="1" autoUpdateAnimBg="0"/>
      <p:bldP spid="7191" grpId="0" animBg="1"/>
      <p:bldP spid="7192" grpId="0" animBg="1"/>
      <p:bldP spid="7193" grpId="0" animBg="1"/>
      <p:bldP spid="7194" grpId="0" animBg="1"/>
      <p:bldP spid="32792" grpId="0" animBg="1" autoUpdateAnimBg="0"/>
      <p:bldP spid="32794" grpId="0" animBg="1" autoUpdateAnimBg="0"/>
      <p:bldP spid="7197" grpId="0" animBg="1"/>
      <p:bldP spid="7198" grpId="0" animBg="1"/>
      <p:bldP spid="7199" grpId="0" animBg="1"/>
      <p:bldP spid="32800" grpId="0" animBg="1" autoUpdateAnimBg="0"/>
      <p:bldP spid="7201" grpId="0" animBg="1" autoUpdateAnimBg="0"/>
      <p:bldP spid="7202" grpId="0" animBg="1" autoUpdateAnimBg="0"/>
      <p:bldP spid="7203" grpId="0" animBg="1" autoUpdateAnimBg="0"/>
      <p:bldP spid="7204" grpId="0" animBg="1" autoUpdateAnimBg="0"/>
      <p:bldP spid="7205" grpId="0" animBg="1" autoUpdateAnimBg="0"/>
      <p:bldP spid="7206" grpId="0" animBg="1"/>
      <p:bldP spid="7207" grpId="0" animBg="1"/>
      <p:bldP spid="7208" grpId="0" animBg="1"/>
      <p:bldP spid="7209" grpId="0" animBg="1" autoUpdateAnimBg="0"/>
      <p:bldP spid="7210" grpId="0" animBg="1" autoUpdateAnimBg="0"/>
      <p:bldP spid="7211" grpId="0" animBg="1" autoUpdateAnimBg="0"/>
      <p:bldP spid="7212" grpId="0" animBg="1"/>
      <p:bldP spid="7213" grpId="0" animBg="1"/>
      <p:bldP spid="7214" grpId="0" animBg="1"/>
      <p:bldP spid="7215" grpId="0" animBg="1"/>
      <p:bldP spid="7216" grpId="0" animBg="1"/>
      <p:bldP spid="7217" grpId="0" animBg="1"/>
      <p:bldP spid="32818" grpId="0" animBg="1" autoUpdateAnimBg="0"/>
      <p:bldP spid="7219" grpId="0" animBg="1"/>
      <p:bldP spid="7220" grpId="0" animBg="1"/>
      <p:bldP spid="7221" grpId="0" animBg="1"/>
      <p:bldP spid="7222" grpId="0" animBg="1"/>
      <p:bldP spid="7223" grpId="0" animBg="1"/>
      <p:bldP spid="7224" grpId="0" animBg="1"/>
      <p:bldP spid="7225" grpId="0" animBg="1"/>
      <p:bldP spid="7226" grpId="0" animBg="1"/>
      <p:bldP spid="7227" grpId="0" animBg="1"/>
      <p:bldP spid="7228" grpId="0" animBg="1"/>
      <p:bldP spid="7229" grpId="0" autoUpdateAnimBg="0"/>
      <p:bldP spid="7230" grpId="0" autoUpdateAnimBg="0"/>
      <p:bldP spid="7231" grpId="0" animBg="1"/>
      <p:bldP spid="7232" grpId="0" animBg="1"/>
      <p:bldP spid="7233" grpId="0" animBg="1"/>
      <p:bldP spid="7234" grpId="0" animBg="1"/>
      <p:bldP spid="7235" grpId="0" animBg="1"/>
      <p:bldP spid="7236" grpId="0" animBg="1"/>
      <p:bldP spid="7237" grpId="0" animBg="1"/>
      <p:bldP spid="7238" grpId="0" animBg="1" autoUpdateAnimBg="0"/>
      <p:bldP spid="7239" grpId="0" animBg="1" autoUpdateAnimBg="0"/>
      <p:bldP spid="7240" grpId="0" animBg="1"/>
      <p:bldP spid="7241" grpId="0" animBg="1"/>
      <p:bldP spid="7242" grpId="0" animBg="1"/>
      <p:bldP spid="7243" grpId="0" animBg="1"/>
      <p:bldP spid="7244" grpId="0" animBg="1"/>
      <p:bldP spid="7245" grpId="0" animBg="1"/>
      <p:bldP spid="7246" grpId="0" animBg="1"/>
      <p:bldP spid="7247" grpId="0" animBg="1" autoUpdateAnimBg="0"/>
      <p:bldP spid="7248" grpId="0" animBg="1" autoUpdateAnimBg="0"/>
      <p:bldP spid="7249" grpId="0" animBg="1"/>
      <p:bldP spid="7250" grpId="0" animBg="1"/>
      <p:bldP spid="7251" grpId="0" animBg="1"/>
      <p:bldP spid="7252" grpId="0" animBg="1"/>
      <p:bldP spid="7254" grpId="0" animBg="1"/>
      <p:bldP spid="725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2"/>
          <p:cNvSpPr>
            <a:spLocks noChangeShapeType="1"/>
          </p:cNvSpPr>
          <p:nvPr/>
        </p:nvSpPr>
        <p:spPr bwMode="auto">
          <a:xfrm flipH="1">
            <a:off x="3429000" y="4572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196" name="Line 3"/>
          <p:cNvSpPr>
            <a:spLocks noChangeShapeType="1"/>
          </p:cNvSpPr>
          <p:nvPr/>
        </p:nvSpPr>
        <p:spPr bwMode="auto">
          <a:xfrm flipH="1">
            <a:off x="4419600" y="1524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4495800" y="0"/>
            <a:ext cx="1143000" cy="517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Unterneh-mensziele</a:t>
            </a:r>
          </a:p>
        </p:txBody>
      </p:sp>
      <p:sp>
        <p:nvSpPr>
          <p:cNvPr id="8199" name="Line 6"/>
          <p:cNvSpPr>
            <a:spLocks noChangeShapeType="1"/>
          </p:cNvSpPr>
          <p:nvPr/>
        </p:nvSpPr>
        <p:spPr bwMode="auto">
          <a:xfrm flipH="1">
            <a:off x="1066800" y="6858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7467600" y="4572000"/>
            <a:ext cx="1676400" cy="274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Geschäftsbetrieb</a:t>
            </a:r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1066800" y="2514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 flipV="1">
            <a:off x="2438400" y="43434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438400" y="2590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2438400" y="1676400"/>
            <a:ext cx="0" cy="685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V="1">
            <a:off x="3352800" y="990600"/>
            <a:ext cx="2667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6" name="Line 15"/>
          <p:cNvSpPr>
            <a:spLocks noChangeShapeType="1"/>
          </p:cNvSpPr>
          <p:nvPr/>
        </p:nvSpPr>
        <p:spPr bwMode="auto">
          <a:xfrm flipV="1">
            <a:off x="6934200" y="4267200"/>
            <a:ext cx="1981200" cy="0"/>
          </a:xfrm>
          <a:prstGeom prst="line">
            <a:avLst/>
          </a:prstGeom>
          <a:noFill/>
          <a:ln w="2095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1676400" y="3048000"/>
            <a:ext cx="18288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/>
              <a:t>Ist-Werte</a:t>
            </a:r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1676400" y="2286000"/>
            <a:ext cx="17526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/>
              <a:t>Abweichungen</a:t>
            </a:r>
          </a:p>
        </p:txBody>
      </p:sp>
      <p:sp>
        <p:nvSpPr>
          <p:cNvPr id="8209" name="Line 18"/>
          <p:cNvSpPr>
            <a:spLocks noChangeShapeType="1"/>
          </p:cNvSpPr>
          <p:nvPr/>
        </p:nvSpPr>
        <p:spPr bwMode="auto">
          <a:xfrm>
            <a:off x="228600" y="5410200"/>
            <a:ext cx="853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10" name="Text Box 19"/>
          <p:cNvSpPr txBox="1">
            <a:spLocks noChangeArrowheads="1"/>
          </p:cNvSpPr>
          <p:nvPr/>
        </p:nvSpPr>
        <p:spPr bwMode="auto">
          <a:xfrm>
            <a:off x="7391400" y="5410200"/>
            <a:ext cx="13716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Zeitachse</a:t>
            </a:r>
          </a:p>
        </p:txBody>
      </p:sp>
      <p:sp>
        <p:nvSpPr>
          <p:cNvPr id="8211" name="Text Box 20"/>
          <p:cNvSpPr txBox="1">
            <a:spLocks noChangeArrowheads="1"/>
          </p:cNvSpPr>
          <p:nvPr/>
        </p:nvSpPr>
        <p:spPr bwMode="auto">
          <a:xfrm>
            <a:off x="5562600" y="5578475"/>
            <a:ext cx="1905000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0"/>
              <a:t>Frühestmöglicher Zeitpunkt für Wirkung der Steuerung</a:t>
            </a:r>
          </a:p>
        </p:txBody>
      </p:sp>
      <p:sp>
        <p:nvSpPr>
          <p:cNvPr id="8212" name="Text Box 21"/>
          <p:cNvSpPr txBox="1">
            <a:spLocks noChangeArrowheads="1"/>
          </p:cNvSpPr>
          <p:nvPr/>
        </p:nvSpPr>
        <p:spPr bwMode="auto">
          <a:xfrm>
            <a:off x="381000" y="5562600"/>
            <a:ext cx="1371600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0"/>
              <a:t>Zeitpunkt des Eintretens einer Störung</a:t>
            </a:r>
          </a:p>
        </p:txBody>
      </p:sp>
      <p:sp>
        <p:nvSpPr>
          <p:cNvPr id="8213" name="Text Box 22"/>
          <p:cNvSpPr txBox="1">
            <a:spLocks noChangeArrowheads="1"/>
          </p:cNvSpPr>
          <p:nvPr/>
        </p:nvSpPr>
        <p:spPr bwMode="auto">
          <a:xfrm>
            <a:off x="1905000" y="5562600"/>
            <a:ext cx="1600200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0"/>
              <a:t>Zeitpunkt des Erkennens der Wirkung der Störung</a:t>
            </a:r>
          </a:p>
        </p:txBody>
      </p:sp>
      <p:sp>
        <p:nvSpPr>
          <p:cNvPr id="8214" name="Line 23"/>
          <p:cNvSpPr>
            <a:spLocks noChangeShapeType="1"/>
          </p:cNvSpPr>
          <p:nvPr/>
        </p:nvSpPr>
        <p:spPr bwMode="auto">
          <a:xfrm flipV="1">
            <a:off x="990600" y="4343400"/>
            <a:ext cx="0" cy="1143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15" name="Line 24"/>
          <p:cNvSpPr>
            <a:spLocks noChangeShapeType="1"/>
          </p:cNvSpPr>
          <p:nvPr/>
        </p:nvSpPr>
        <p:spPr bwMode="auto">
          <a:xfrm flipH="1" flipV="1">
            <a:off x="1066800" y="685800"/>
            <a:ext cx="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457200" y="1524000"/>
            <a:ext cx="1143000" cy="3143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/>
              <a:t>Soll-Werte</a:t>
            </a:r>
          </a:p>
        </p:txBody>
      </p:sp>
      <p:sp>
        <p:nvSpPr>
          <p:cNvPr id="8217" name="Line 26"/>
          <p:cNvSpPr>
            <a:spLocks noChangeShapeType="1"/>
          </p:cNvSpPr>
          <p:nvPr/>
        </p:nvSpPr>
        <p:spPr bwMode="auto">
          <a:xfrm>
            <a:off x="2438400" y="3429000"/>
            <a:ext cx="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19" name="Text Box 29"/>
          <p:cNvSpPr txBox="1">
            <a:spLocks noChangeArrowheads="1"/>
          </p:cNvSpPr>
          <p:nvPr/>
        </p:nvSpPr>
        <p:spPr bwMode="auto">
          <a:xfrm>
            <a:off x="381000" y="3657600"/>
            <a:ext cx="17526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Buchführung, KLR</a:t>
            </a:r>
          </a:p>
        </p:txBody>
      </p:sp>
      <p:sp>
        <p:nvSpPr>
          <p:cNvPr id="8220" name="Line 32"/>
          <p:cNvSpPr>
            <a:spLocks noChangeShapeType="1"/>
          </p:cNvSpPr>
          <p:nvPr/>
        </p:nvSpPr>
        <p:spPr bwMode="auto">
          <a:xfrm>
            <a:off x="990600" y="4572000"/>
            <a:ext cx="1447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21" name="Text Box 34"/>
          <p:cNvSpPr txBox="1">
            <a:spLocks noChangeArrowheads="1"/>
          </p:cNvSpPr>
          <p:nvPr/>
        </p:nvSpPr>
        <p:spPr bwMode="auto">
          <a:xfrm>
            <a:off x="3962400" y="5562600"/>
            <a:ext cx="1295400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0"/>
              <a:t>Zeitpunkt des Treffend einer Entscheidung</a:t>
            </a:r>
          </a:p>
        </p:txBody>
      </p:sp>
      <p:sp>
        <p:nvSpPr>
          <p:cNvPr id="49188" name="Text Box 36"/>
          <p:cNvSpPr txBox="1">
            <a:spLocks noChangeArrowheads="1"/>
          </p:cNvSpPr>
          <p:nvPr/>
        </p:nvSpPr>
        <p:spPr bwMode="auto">
          <a:xfrm>
            <a:off x="3657600" y="685800"/>
            <a:ext cx="1676400" cy="739775"/>
          </a:xfrm>
          <a:prstGeom prst="rect">
            <a:avLst/>
          </a:prstGeom>
          <a:solidFill>
            <a:srgbClr val="FFFF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/>
              <a:t>Abschluss der Entscheiungs-findung</a:t>
            </a:r>
          </a:p>
        </p:txBody>
      </p:sp>
      <p:sp>
        <p:nvSpPr>
          <p:cNvPr id="8223" name="Line 37"/>
          <p:cNvSpPr>
            <a:spLocks noChangeShapeType="1"/>
          </p:cNvSpPr>
          <p:nvPr/>
        </p:nvSpPr>
        <p:spPr bwMode="auto">
          <a:xfrm flipV="1">
            <a:off x="304800" y="4267200"/>
            <a:ext cx="4267200" cy="0"/>
          </a:xfrm>
          <a:prstGeom prst="line">
            <a:avLst/>
          </a:prstGeom>
          <a:noFill/>
          <a:ln w="2095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224" name="Line 38"/>
          <p:cNvSpPr>
            <a:spLocks noChangeShapeType="1"/>
          </p:cNvSpPr>
          <p:nvPr/>
        </p:nvSpPr>
        <p:spPr bwMode="auto">
          <a:xfrm>
            <a:off x="990600" y="4800600"/>
            <a:ext cx="3352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25" name="Line 39"/>
          <p:cNvSpPr>
            <a:spLocks noChangeShapeType="1"/>
          </p:cNvSpPr>
          <p:nvPr/>
        </p:nvSpPr>
        <p:spPr bwMode="auto">
          <a:xfrm>
            <a:off x="990600" y="5105400"/>
            <a:ext cx="5029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8226" name="Picture 40" descr="Z:\BusinessSTUDIO\Archiv\Images\Management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28600"/>
            <a:ext cx="1600200" cy="1046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9193" name="Text Box 41"/>
          <p:cNvSpPr txBox="1">
            <a:spLocks noChangeArrowheads="1"/>
          </p:cNvSpPr>
          <p:nvPr/>
        </p:nvSpPr>
        <p:spPr bwMode="auto">
          <a:xfrm>
            <a:off x="1752600" y="1295400"/>
            <a:ext cx="1752600" cy="381000"/>
          </a:xfrm>
          <a:prstGeom prst="rect">
            <a:avLst/>
          </a:prstGeom>
          <a:solidFill>
            <a:srgbClr val="BDDE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r>
              <a:rPr lang="de-DE" sz="1600"/>
              <a:t>Management</a:t>
            </a:r>
          </a:p>
        </p:txBody>
      </p:sp>
      <p:graphicFrame>
        <p:nvGraphicFramePr>
          <p:cNvPr id="8194" name="Object 59"/>
          <p:cNvGraphicFramePr>
            <a:graphicFrameLocks noChangeAspect="1"/>
          </p:cNvGraphicFramePr>
          <p:nvPr/>
        </p:nvGraphicFramePr>
        <p:xfrm>
          <a:off x="4572000" y="3124200"/>
          <a:ext cx="2667000" cy="1798638"/>
        </p:xfrm>
        <a:graphic>
          <a:graphicData uri="http://schemas.openxmlformats.org/presentationml/2006/ole">
            <p:oleObj spid="_x0000_s8194" name="Paint Shop Pro Image" r:id="rId5" imgW="5209756" imgH="3570732" progId="PaintShopPro">
              <p:embed/>
            </p:oleObj>
          </a:graphicData>
        </a:graphic>
      </p:graphicFrame>
      <p:sp>
        <p:nvSpPr>
          <p:cNvPr id="8228" name="Text Box 61"/>
          <p:cNvSpPr txBox="1">
            <a:spLocks noChangeArrowheads="1"/>
          </p:cNvSpPr>
          <p:nvPr/>
        </p:nvSpPr>
        <p:spPr bwMode="auto">
          <a:xfrm>
            <a:off x="4572000" y="3124200"/>
            <a:ext cx="16525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200"/>
              <a:t>Unternehmen</a:t>
            </a:r>
          </a:p>
        </p:txBody>
      </p:sp>
      <p:sp>
        <p:nvSpPr>
          <p:cNvPr id="8229" name="Line 44"/>
          <p:cNvSpPr>
            <a:spLocks noChangeShapeType="1"/>
          </p:cNvSpPr>
          <p:nvPr/>
        </p:nvSpPr>
        <p:spPr bwMode="auto">
          <a:xfrm>
            <a:off x="6019800" y="990600"/>
            <a:ext cx="0" cy="2590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30" name="Line 45"/>
          <p:cNvSpPr>
            <a:spLocks noChangeShapeType="1"/>
          </p:cNvSpPr>
          <p:nvPr/>
        </p:nvSpPr>
        <p:spPr bwMode="auto">
          <a:xfrm flipH="1" flipV="1">
            <a:off x="4419600" y="1524000"/>
            <a:ext cx="7938" cy="4065588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31" name="Line 46"/>
          <p:cNvSpPr>
            <a:spLocks noChangeShapeType="1"/>
          </p:cNvSpPr>
          <p:nvPr/>
        </p:nvSpPr>
        <p:spPr bwMode="auto">
          <a:xfrm flipV="1">
            <a:off x="6019800" y="3733800"/>
            <a:ext cx="0" cy="1828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32" name="Line 47"/>
          <p:cNvSpPr>
            <a:spLocks noChangeShapeType="1"/>
          </p:cNvSpPr>
          <p:nvPr/>
        </p:nvSpPr>
        <p:spPr bwMode="auto">
          <a:xfrm>
            <a:off x="2438400" y="3810000"/>
            <a:ext cx="2514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33" name="Line 49"/>
          <p:cNvSpPr>
            <a:spLocks noChangeShapeType="1"/>
          </p:cNvSpPr>
          <p:nvPr/>
        </p:nvSpPr>
        <p:spPr bwMode="auto">
          <a:xfrm flipV="1">
            <a:off x="609600" y="4419600"/>
            <a:ext cx="304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8234" name="Line 50"/>
          <p:cNvSpPr>
            <a:spLocks noChangeShapeType="1"/>
          </p:cNvSpPr>
          <p:nvPr/>
        </p:nvSpPr>
        <p:spPr bwMode="auto">
          <a:xfrm flipV="1">
            <a:off x="609600" y="4648200"/>
            <a:ext cx="3048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8235" name="Line 51"/>
          <p:cNvSpPr>
            <a:spLocks noChangeShapeType="1"/>
          </p:cNvSpPr>
          <p:nvPr/>
        </p:nvSpPr>
        <p:spPr bwMode="auto">
          <a:xfrm flipV="1">
            <a:off x="609600" y="4648200"/>
            <a:ext cx="304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9204" name="Text Box 52"/>
          <p:cNvSpPr txBox="1">
            <a:spLocks noChangeArrowheads="1"/>
          </p:cNvSpPr>
          <p:nvPr/>
        </p:nvSpPr>
        <p:spPr bwMode="auto">
          <a:xfrm>
            <a:off x="2819400" y="4953000"/>
            <a:ext cx="1143000" cy="317500"/>
          </a:xfrm>
          <a:prstGeom prst="rect">
            <a:avLst/>
          </a:prstGeom>
          <a:solidFill>
            <a:srgbClr val="FFCFE7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de-DE"/>
              <a:t>Zeitverzug</a:t>
            </a:r>
          </a:p>
        </p:txBody>
      </p:sp>
      <p:sp>
        <p:nvSpPr>
          <p:cNvPr id="8237" name="Oval 53"/>
          <p:cNvSpPr>
            <a:spLocks noChangeArrowheads="1"/>
          </p:cNvSpPr>
          <p:nvPr/>
        </p:nvSpPr>
        <p:spPr bwMode="auto">
          <a:xfrm>
            <a:off x="2286000" y="4114800"/>
            <a:ext cx="304800" cy="304800"/>
          </a:xfrm>
          <a:prstGeom prst="ellipse">
            <a:avLst/>
          </a:prstGeom>
          <a:solidFill>
            <a:srgbClr val="FFF1E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8238" name="Line 54"/>
          <p:cNvSpPr>
            <a:spLocks noChangeShapeType="1"/>
          </p:cNvSpPr>
          <p:nvPr/>
        </p:nvSpPr>
        <p:spPr bwMode="auto">
          <a:xfrm>
            <a:off x="2362200" y="41910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8239" name="Line 55"/>
          <p:cNvSpPr>
            <a:spLocks noChangeShapeType="1"/>
          </p:cNvSpPr>
          <p:nvPr/>
        </p:nvSpPr>
        <p:spPr bwMode="auto">
          <a:xfrm flipH="1">
            <a:off x="2362200" y="41910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8240" name="Oval 56"/>
          <p:cNvSpPr>
            <a:spLocks noChangeArrowheads="1"/>
          </p:cNvSpPr>
          <p:nvPr/>
        </p:nvSpPr>
        <p:spPr bwMode="auto">
          <a:xfrm>
            <a:off x="4800600" y="3657600"/>
            <a:ext cx="304800" cy="304800"/>
          </a:xfrm>
          <a:prstGeom prst="ellipse">
            <a:avLst/>
          </a:prstGeom>
          <a:solidFill>
            <a:srgbClr val="FFF1E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/>
          </a:p>
        </p:txBody>
      </p:sp>
      <p:sp>
        <p:nvSpPr>
          <p:cNvPr id="8241" name="Line 57"/>
          <p:cNvSpPr>
            <a:spLocks noChangeShapeType="1"/>
          </p:cNvSpPr>
          <p:nvPr/>
        </p:nvSpPr>
        <p:spPr bwMode="auto">
          <a:xfrm>
            <a:off x="4876800" y="3733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8242" name="Line 58"/>
          <p:cNvSpPr>
            <a:spLocks noChangeShapeType="1"/>
          </p:cNvSpPr>
          <p:nvPr/>
        </p:nvSpPr>
        <p:spPr bwMode="auto">
          <a:xfrm flipH="1">
            <a:off x="4876800" y="3733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9211" name="Text Box 59"/>
          <p:cNvSpPr txBox="1">
            <a:spLocks noChangeArrowheads="1"/>
          </p:cNvSpPr>
          <p:nvPr/>
        </p:nvSpPr>
        <p:spPr bwMode="auto">
          <a:xfrm>
            <a:off x="5334000" y="2057400"/>
            <a:ext cx="1447800" cy="4905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de-DE" sz="1600"/>
              <a:t>Steuerung</a:t>
            </a:r>
            <a:endParaRPr lang="de-DE"/>
          </a:p>
        </p:txBody>
      </p:sp>
      <p:pic>
        <p:nvPicPr>
          <p:cNvPr id="8244" name="Picture 60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2743200"/>
            <a:ext cx="1176338" cy="8810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45" name="Line 61"/>
          <p:cNvSpPr>
            <a:spLocks noChangeShapeType="1"/>
          </p:cNvSpPr>
          <p:nvPr/>
        </p:nvSpPr>
        <p:spPr bwMode="auto">
          <a:xfrm flipH="1">
            <a:off x="6781800" y="2286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8246" name="Text Box 62"/>
          <p:cNvSpPr txBox="1">
            <a:spLocks noChangeArrowheads="1"/>
          </p:cNvSpPr>
          <p:nvPr/>
        </p:nvSpPr>
        <p:spPr bwMode="auto">
          <a:xfrm>
            <a:off x="7467600" y="2057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/>
              <a:t>real verfügbare Systemreserven</a:t>
            </a:r>
          </a:p>
        </p:txBody>
      </p:sp>
      <p:sp>
        <p:nvSpPr>
          <p:cNvPr id="8248" name="Text Box 32"/>
          <p:cNvSpPr txBox="1">
            <a:spLocks noChangeArrowheads="1"/>
          </p:cNvSpPr>
          <p:nvPr/>
        </p:nvSpPr>
        <p:spPr bwMode="auto">
          <a:xfrm>
            <a:off x="0" y="0"/>
            <a:ext cx="1905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Problem „Zeitverzug“</a:t>
            </a:r>
          </a:p>
        </p:txBody>
      </p:sp>
      <p:sp>
        <p:nvSpPr>
          <p:cNvPr id="8249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20675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000"/>
                            </p:stCondLst>
                            <p:childTnLst>
                              <p:par>
                                <p:cTn id="17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4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5" dur="500"/>
                                        <p:tgtEl>
                                          <p:spTgt spid="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500"/>
                            </p:stCondLst>
                            <p:childTnLst>
                              <p:par>
                                <p:cTn id="1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4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 autoUpdateAnimBg="0"/>
      <p:bldP spid="8199" grpId="0" animBg="1"/>
      <p:bldP spid="8200" grpId="0" animBg="1" autoUpdateAnimBg="0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49168" grpId="0" animBg="1" autoUpdateAnimBg="0"/>
      <p:bldP spid="49169" grpId="0" animBg="1" autoUpdateAnimBg="0"/>
      <p:bldP spid="8209" grpId="0" animBg="1"/>
      <p:bldP spid="8210" grpId="0" autoUpdateAnimBg="0"/>
      <p:bldP spid="8211" grpId="0" autoUpdateAnimBg="0"/>
      <p:bldP spid="8212" grpId="0" autoUpdateAnimBg="0"/>
      <p:bldP spid="8213" grpId="0" autoUpdateAnimBg="0"/>
      <p:bldP spid="8214" grpId="0" animBg="1"/>
      <p:bldP spid="8215" grpId="0" animBg="1"/>
      <p:bldP spid="49177" grpId="0" animBg="1" autoUpdateAnimBg="0"/>
      <p:bldP spid="8217" grpId="0" animBg="1"/>
      <p:bldP spid="8219" grpId="0" autoUpdateAnimBg="0"/>
      <p:bldP spid="8220" grpId="0" animBg="1"/>
      <p:bldP spid="8221" grpId="0" autoUpdateAnimBg="0"/>
      <p:bldP spid="49188" grpId="0" animBg="1" autoUpdateAnimBg="0"/>
      <p:bldP spid="8223" grpId="0" animBg="1"/>
      <p:bldP spid="8224" grpId="0" animBg="1"/>
      <p:bldP spid="8225" grpId="0" animBg="1"/>
      <p:bldP spid="49193" grpId="0" animBg="1" autoUpdateAnimBg="0"/>
      <p:bldP spid="8228" grpId="0" autoUpdateAnimBg="0"/>
      <p:bldP spid="8229" grpId="0" animBg="1"/>
      <p:bldP spid="8230" grpId="0" animBg="1"/>
      <p:bldP spid="8231" grpId="0" animBg="1"/>
      <p:bldP spid="8232" grpId="0" animBg="1"/>
      <p:bldP spid="8233" grpId="0" animBg="1"/>
      <p:bldP spid="8234" grpId="0" animBg="1"/>
      <p:bldP spid="8235" grpId="0" animBg="1"/>
      <p:bldP spid="49204" grpId="0" animBg="1" autoUpdateAnimBg="0"/>
      <p:bldP spid="8237" grpId="0" animBg="1" autoUpdateAnimBg="0"/>
      <p:bldP spid="8238" grpId="0" animBg="1"/>
      <p:bldP spid="8239" grpId="0" animBg="1"/>
      <p:bldP spid="8240" grpId="0" animBg="1" autoUpdateAnimBg="0"/>
      <p:bldP spid="8241" grpId="0" animBg="1"/>
      <p:bldP spid="8242" grpId="0" animBg="1"/>
      <p:bldP spid="49211" grpId="0" animBg="1" autoUpdateAnimBg="0"/>
      <p:bldP spid="8245" grpId="0" animBg="1"/>
      <p:bldP spid="8246" grpId="0" autoUpdateAnimBg="0"/>
      <p:bldP spid="8249" grpId="0" animBg="1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876</Words>
  <Application>Microsoft Office PowerPoint</Application>
  <PresentationFormat>Bildschirmpräsentation (4:3)</PresentationFormat>
  <Paragraphs>231</Paragraphs>
  <Slides>12</Slides>
  <Notes>11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Calibri</vt:lpstr>
      <vt:lpstr>Standarddesign</vt:lpstr>
      <vt:lpstr>Paint Shop Pro Image</vt:lpstr>
      <vt:lpstr>Bitmap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</vt:vector>
  </TitlesOfParts>
  <Company>IWK-Prof. Dr. Siegfried von Känel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von Känel</dc:creator>
  <cp:lastModifiedBy>IWK-Siegfried von Känel</cp:lastModifiedBy>
  <cp:revision>100</cp:revision>
  <dcterms:created xsi:type="dcterms:W3CDTF">2015-08-11T05:06:46Z</dcterms:created>
  <dcterms:modified xsi:type="dcterms:W3CDTF">2017-09-20T15:40:44Z</dcterms:modified>
</cp:coreProperties>
</file>