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405" r:id="rId2"/>
    <p:sldId id="402" r:id="rId3"/>
    <p:sldId id="396" r:id="rId4"/>
    <p:sldId id="397" r:id="rId5"/>
    <p:sldId id="404" r:id="rId6"/>
    <p:sldId id="399" r:id="rId7"/>
  </p:sldIdLst>
  <p:sldSz cx="9144000" cy="6858000" type="screen4x3"/>
  <p:notesSz cx="6858000" cy="9144000"/>
  <p:defaultTextStyle>
    <a:defPPr>
      <a:defRPr lang="de-DE"/>
    </a:defPPr>
    <a:lvl1pPr algn="ctr" rtl="0" fontAlgn="base">
      <a:spcBef>
        <a:spcPct val="5000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FFCB"/>
    <a:srgbClr val="E7F3FF"/>
    <a:srgbClr val="FFE3F1"/>
    <a:srgbClr val="FFFFE7"/>
    <a:srgbClr val="FFFFD7"/>
    <a:srgbClr val="FFEDDB"/>
    <a:srgbClr val="D3FFFE"/>
    <a:srgbClr val="FFFFF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5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040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10.png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Relationship Id="rId5" Type="http://schemas.openxmlformats.org/officeDocument/2006/relationships/image" Target="../media/image14.png"/><Relationship Id="rId4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2253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spcBef>
                <a:spcPct val="0"/>
              </a:spcBef>
              <a:defRPr>
                <a:latin typeface="Times New Roman" pitchFamily="18" charset="0"/>
              </a:defRPr>
            </a:lvl1pPr>
          </a:lstStyle>
          <a:p>
            <a:fld id="{81E62FE0-5C5E-4D39-A8E5-66C09BD85E7A}" type="datetimeFigureOut">
              <a:rPr lang="de-DE"/>
              <a:pPr/>
              <a:t>20.09.2017</a:t>
            </a:fld>
            <a:endParaRPr lang="de-DE"/>
          </a:p>
        </p:txBody>
      </p:sp>
      <p:sp>
        <p:nvSpPr>
          <p:cNvPr id="22532" name="Rectangle 1028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253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Klicken Sie, um die Textformatierung des Masters zu bearbeiten.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2253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69363"/>
            <a:ext cx="2971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2253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69363"/>
            <a:ext cx="2971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r">
              <a:spcBef>
                <a:spcPct val="0"/>
              </a:spcBef>
              <a:defRPr>
                <a:latin typeface="Times New Roman" pitchFamily="18" charset="0"/>
              </a:defRPr>
            </a:lvl1pPr>
          </a:lstStyle>
          <a:p>
            <a:fld id="{7ABA8ABD-751F-4A69-9CFA-C8635972C288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050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715000" cy="396875"/>
          </a:xfrm>
        </p:spPr>
        <p:txBody>
          <a:bodyPr/>
          <a:lstStyle/>
          <a:p>
            <a:r>
              <a:rPr lang="de-DE" sz="2000" b="1">
                <a:latin typeface="Arial" charset="0"/>
              </a:rPr>
              <a:t>Abb. 5.72: Controllerdienst (Einordnung)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1028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2368550"/>
          </a:xfrm>
        </p:spPr>
        <p:txBody>
          <a:bodyPr/>
          <a:lstStyle/>
          <a:p>
            <a:r>
              <a:rPr lang="de-DE" sz="2000" b="1">
                <a:latin typeface="Arial" charset="0"/>
              </a:rPr>
              <a:t>Abb. 5.73: Strategisches und operatives Controlling</a:t>
            </a:r>
          </a:p>
          <a:p>
            <a:endParaRPr lang="de-DE" sz="2000" b="1">
              <a:latin typeface="Arial" charset="0"/>
            </a:endParaRPr>
          </a:p>
          <a:p>
            <a:r>
              <a:rPr lang="de-DE" sz="1600" b="1">
                <a:latin typeface="Arial" charset="0"/>
              </a:rPr>
              <a:t>Planung = „feed forward“</a:t>
            </a:r>
          </a:p>
          <a:p>
            <a:endParaRPr lang="de-DE" sz="1600" b="1">
              <a:latin typeface="Arial" charset="0"/>
            </a:endParaRPr>
          </a:p>
          <a:p>
            <a:r>
              <a:rPr lang="de-DE" sz="1600" b="1">
                <a:latin typeface="Arial" charset="0"/>
              </a:rPr>
              <a:t>Frühwarnung, Budgetkontrolle = „feed back“</a:t>
            </a:r>
          </a:p>
          <a:p>
            <a:endParaRPr lang="de-DE" sz="1600" b="1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1028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1349375"/>
          </a:xfrm>
        </p:spPr>
        <p:txBody>
          <a:bodyPr/>
          <a:lstStyle/>
          <a:p>
            <a:r>
              <a:rPr lang="de-DE" sz="2000" b="1">
                <a:latin typeface="Arial" charset="0"/>
              </a:rPr>
              <a:t>Abb. 5.74: Strategisches Controlling</a:t>
            </a:r>
          </a:p>
          <a:p>
            <a:endParaRPr lang="de-DE" sz="2000" b="1">
              <a:latin typeface="Arial" charset="0"/>
            </a:endParaRPr>
          </a:p>
          <a:p>
            <a:endParaRPr lang="de-DE" sz="1600" b="1">
              <a:latin typeface="Arial" charset="0"/>
            </a:endParaRPr>
          </a:p>
          <a:p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1028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976313"/>
          </a:xfrm>
        </p:spPr>
        <p:txBody>
          <a:bodyPr/>
          <a:lstStyle/>
          <a:p>
            <a:r>
              <a:rPr lang="de-DE" sz="2000" b="1">
                <a:latin typeface="Arial" charset="0"/>
              </a:rPr>
              <a:t>Abb. 5.75: Operatives Controlling</a:t>
            </a:r>
          </a:p>
          <a:p>
            <a:endParaRPr lang="de-DE" sz="2000" b="1">
              <a:latin typeface="Arial" charset="0"/>
            </a:endParaRPr>
          </a:p>
          <a:p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366713"/>
          </a:xfrm>
        </p:spPr>
        <p:txBody>
          <a:bodyPr/>
          <a:lstStyle/>
          <a:p>
            <a:r>
              <a:rPr lang="de-DE" sz="1800" b="1"/>
              <a:t>Abb. 5_76_Controlling-Instrumente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389912-1549-46EB-98C1-BC6574C5155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6AEE170-9238-4469-A972-0784C2D3A9E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A79F281-1CA9-4932-9167-2BF009EC51A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B9E00F4-3B8A-4D6E-AB8F-34659E790CD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4FADF2-E23A-46D0-92CB-FDD06B681C4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A097487-496F-4DF2-ACD7-8144DAA3038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5435FD8-1C4D-464F-90DD-6B53B9A5196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7F423BB-D2F5-4CBE-82BC-7998FC21FF0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DE3CACD-6918-4E0A-B842-36BDF9479E8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A9B744E-86D8-4876-B880-F6396884FFB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7200101-7F6E-4193-9161-8D7338FAC32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 b="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</a:defRPr>
            </a:lvl1pPr>
          </a:lstStyle>
          <a:p>
            <a:pPr>
              <a:defRPr/>
            </a:pPr>
            <a:fld id="{4F78D9EA-7A2B-48D6-A009-FB25449690C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8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7.png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5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ChangeArrowheads="1"/>
          </p:cNvSpPr>
          <p:nvPr/>
        </p:nvSpPr>
        <p:spPr bwMode="auto">
          <a:xfrm>
            <a:off x="152400" y="228600"/>
            <a:ext cx="8763000" cy="2895600"/>
          </a:xfrm>
          <a:prstGeom prst="rect">
            <a:avLst/>
          </a:prstGeom>
          <a:solidFill>
            <a:srgbClr val="F1FFCB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1859" name="Text Box 2"/>
          <p:cNvSpPr txBox="1">
            <a:spLocks noChangeArrowheads="1"/>
          </p:cNvSpPr>
          <p:nvPr/>
        </p:nvSpPr>
        <p:spPr bwMode="auto">
          <a:xfrm>
            <a:off x="838200" y="1219200"/>
            <a:ext cx="7391400" cy="9144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de-DE" sz="5400">
                <a:solidFill>
                  <a:srgbClr val="0000FF"/>
                </a:solidFill>
                <a:latin typeface="Times New Roman" pitchFamily="18" charset="0"/>
              </a:rPr>
              <a:t>Betriebswirtschaftslehre</a:t>
            </a:r>
            <a:endParaRPr lang="de-DE" sz="4400">
              <a:latin typeface="Times New Roman" pitchFamily="18" charset="0"/>
            </a:endParaRPr>
          </a:p>
        </p:txBody>
      </p:sp>
      <p:sp>
        <p:nvSpPr>
          <p:cNvPr id="121860" name="Text Box 3"/>
          <p:cNvSpPr txBox="1">
            <a:spLocks noChangeArrowheads="1"/>
          </p:cNvSpPr>
          <p:nvPr/>
        </p:nvSpPr>
        <p:spPr bwMode="auto">
          <a:xfrm>
            <a:off x="1835150" y="2246313"/>
            <a:ext cx="5029200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de-DE" sz="3600">
                <a:latin typeface="Times New Roman" pitchFamily="18" charset="0"/>
              </a:rPr>
              <a:t>Eine Einf</a:t>
            </a:r>
            <a:r>
              <a:rPr lang="de-DE" sz="3600"/>
              <a:t>ü</a:t>
            </a:r>
            <a:r>
              <a:rPr lang="de-DE" sz="3600">
                <a:latin typeface="Times New Roman" pitchFamily="18" charset="0"/>
              </a:rPr>
              <a:t>hrung</a:t>
            </a:r>
          </a:p>
        </p:txBody>
      </p:sp>
      <p:sp>
        <p:nvSpPr>
          <p:cNvPr id="121861" name="Text Box 5"/>
          <p:cNvSpPr txBox="1">
            <a:spLocks noChangeArrowheads="1"/>
          </p:cNvSpPr>
          <p:nvPr/>
        </p:nvSpPr>
        <p:spPr bwMode="auto">
          <a:xfrm>
            <a:off x="457200" y="350838"/>
            <a:ext cx="5029200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de-DE" sz="3600" i="1">
                <a:latin typeface="Times New Roman" pitchFamily="18" charset="0"/>
              </a:rPr>
              <a:t>Siegfried von Känel</a:t>
            </a:r>
          </a:p>
        </p:txBody>
      </p:sp>
      <p:sp>
        <p:nvSpPr>
          <p:cNvPr id="121862" name="Text Box 6"/>
          <p:cNvSpPr txBox="1">
            <a:spLocks noChangeArrowheads="1"/>
          </p:cNvSpPr>
          <p:nvPr/>
        </p:nvSpPr>
        <p:spPr bwMode="auto">
          <a:xfrm>
            <a:off x="762000" y="3128963"/>
            <a:ext cx="7772400" cy="1098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de-DE" sz="2400">
                <a:cs typeface="Arial" charset="0"/>
              </a:rPr>
              <a:t>Animierte und kommentierte PowerPoint-Folien</a:t>
            </a:r>
          </a:p>
          <a:p>
            <a:r>
              <a:rPr lang="de-DE" sz="2400">
                <a:cs typeface="Arial" charset="0"/>
              </a:rPr>
              <a:t> zu allen Grafiken im Buch</a:t>
            </a:r>
            <a:r>
              <a:rPr lang="de-DE" sz="2800">
                <a:cs typeface="Arial" charset="0"/>
              </a:rPr>
              <a:t> [Kapitel </a:t>
            </a:r>
            <a:r>
              <a:rPr lang="de-DE" sz="2800" smtClean="0">
                <a:solidFill>
                  <a:srgbClr val="FF3300"/>
                </a:solidFill>
                <a:cs typeface="Arial" charset="0"/>
              </a:rPr>
              <a:t>5-4</a:t>
            </a:r>
            <a:r>
              <a:rPr lang="de-DE" sz="2800" smtClean="0">
                <a:cs typeface="Arial" charset="0"/>
              </a:rPr>
              <a:t>]</a:t>
            </a:r>
            <a:endParaRPr lang="de-DE" sz="2800">
              <a:cs typeface="Arial" charset="0"/>
            </a:endParaRPr>
          </a:p>
        </p:txBody>
      </p:sp>
      <p:sp>
        <p:nvSpPr>
          <p:cNvPr id="121863" name="Text Box 9"/>
          <p:cNvSpPr txBox="1">
            <a:spLocks noChangeArrowheads="1"/>
          </p:cNvSpPr>
          <p:nvPr/>
        </p:nvSpPr>
        <p:spPr bwMode="auto">
          <a:xfrm>
            <a:off x="381000" y="4191000"/>
            <a:ext cx="838200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de-DE" sz="2400">
                <a:solidFill>
                  <a:srgbClr val="FF3300"/>
                </a:solidFill>
              </a:rPr>
              <a:t>Hinweise:</a:t>
            </a:r>
            <a:endParaRPr lang="de-DE" sz="2800">
              <a:latin typeface="Times New Roman" pitchFamily="18" charset="0"/>
            </a:endParaRPr>
          </a:p>
        </p:txBody>
      </p:sp>
      <p:sp>
        <p:nvSpPr>
          <p:cNvPr id="121864" name="Textfeld 9"/>
          <p:cNvSpPr txBox="1">
            <a:spLocks noChangeArrowheads="1"/>
          </p:cNvSpPr>
          <p:nvPr/>
        </p:nvSpPr>
        <p:spPr bwMode="auto">
          <a:xfrm>
            <a:off x="457200" y="4648200"/>
            <a:ext cx="8534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de-DE"/>
              <a:t>Start der Präsentation:  Funktionstaste </a:t>
            </a:r>
            <a:r>
              <a:rPr lang="de-DE" sz="2400">
                <a:solidFill>
                  <a:srgbClr val="0000FF"/>
                </a:solidFill>
              </a:rPr>
              <a:t>[F5] </a:t>
            </a:r>
            <a:r>
              <a:rPr lang="de-DE"/>
              <a:t>drücken oder über Menü „Bildschirmpräsentation“.</a:t>
            </a:r>
          </a:p>
          <a:p>
            <a:r>
              <a:rPr lang="de-DE"/>
              <a:t>Kommentare zu den Folien: </a:t>
            </a:r>
            <a:r>
              <a:rPr lang="de-DE">
                <a:solidFill>
                  <a:srgbClr val="0000FF"/>
                </a:solidFill>
              </a:rPr>
              <a:t>Notizseitenansicht!</a:t>
            </a:r>
            <a:endParaRPr lang="de-DE"/>
          </a:p>
          <a:p>
            <a:r>
              <a:rPr lang="de-DE"/>
              <a:t>Im Weiteren immer mit dem </a:t>
            </a:r>
            <a:r>
              <a:rPr lang="de-DE">
                <a:solidFill>
                  <a:srgbClr val="0000FF"/>
                </a:solidFill>
              </a:rPr>
              <a:t>Mauszeiger </a:t>
            </a:r>
            <a:r>
              <a:rPr lang="de-DE"/>
              <a:t>solange auf die Folienfläche klicken,</a:t>
            </a:r>
          </a:p>
          <a:p>
            <a:r>
              <a:rPr lang="de-DE"/>
              <a:t>bis das das kleine </a:t>
            </a:r>
            <a:r>
              <a:rPr lang="de-DE">
                <a:solidFill>
                  <a:srgbClr val="0000FF"/>
                </a:solidFill>
              </a:rPr>
              <a:t>rote Viereck</a:t>
            </a:r>
            <a:r>
              <a:rPr lang="de-DE"/>
              <a:t> erscheint.  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1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1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2" grpId="0" autoUpdateAnimBg="0"/>
      <p:bldP spid="121863" grpId="0" autoUpdateAnimBg="0"/>
      <p:bldP spid="121865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4"/>
          <p:cNvSpPr>
            <a:spLocks/>
          </p:cNvSpPr>
          <p:nvPr/>
        </p:nvSpPr>
        <p:spPr bwMode="auto">
          <a:xfrm>
            <a:off x="6400800" y="5029200"/>
            <a:ext cx="1447800" cy="1054100"/>
          </a:xfrm>
          <a:custGeom>
            <a:avLst/>
            <a:gdLst>
              <a:gd name="T0" fmla="*/ 2147483647 w 1368"/>
              <a:gd name="T1" fmla="*/ 2147483647 h 1000"/>
              <a:gd name="T2" fmla="*/ 2147483647 w 1368"/>
              <a:gd name="T3" fmla="*/ 2147483647 h 1000"/>
              <a:gd name="T4" fmla="*/ 2147483647 w 1368"/>
              <a:gd name="T5" fmla="*/ 2147483647 h 1000"/>
              <a:gd name="T6" fmla="*/ 2147483647 w 1368"/>
              <a:gd name="T7" fmla="*/ 2147483647 h 1000"/>
              <a:gd name="T8" fmla="*/ 2147483647 w 1368"/>
              <a:gd name="T9" fmla="*/ 2147483647 h 1000"/>
              <a:gd name="T10" fmla="*/ 2147483647 w 1368"/>
              <a:gd name="T11" fmla="*/ 2147483647 h 1000"/>
              <a:gd name="T12" fmla="*/ 2147483647 w 1368"/>
              <a:gd name="T13" fmla="*/ 2147483647 h 1000"/>
              <a:gd name="T14" fmla="*/ 2147483647 w 1368"/>
              <a:gd name="T15" fmla="*/ 2147483647 h 1000"/>
              <a:gd name="T16" fmla="*/ 2147483647 w 1368"/>
              <a:gd name="T17" fmla="*/ 2147483647 h 1000"/>
              <a:gd name="T18" fmla="*/ 2147483647 w 1368"/>
              <a:gd name="T19" fmla="*/ 2147483647 h 1000"/>
              <a:gd name="T20" fmla="*/ 2147483647 w 1368"/>
              <a:gd name="T21" fmla="*/ 2147483647 h 1000"/>
              <a:gd name="T22" fmla="*/ 2147483647 w 1368"/>
              <a:gd name="T23" fmla="*/ 2147483647 h 1000"/>
              <a:gd name="T24" fmla="*/ 2147483647 w 1368"/>
              <a:gd name="T25" fmla="*/ 2147483647 h 1000"/>
              <a:gd name="T26" fmla="*/ 2147483647 w 1368"/>
              <a:gd name="T27" fmla="*/ 2147483647 h 1000"/>
              <a:gd name="T28" fmla="*/ 2147483647 w 1368"/>
              <a:gd name="T29" fmla="*/ 2147483647 h 1000"/>
              <a:gd name="T30" fmla="*/ 2147483647 w 1368"/>
              <a:gd name="T31" fmla="*/ 2147483647 h 1000"/>
              <a:gd name="T32" fmla="*/ 2147483647 w 1368"/>
              <a:gd name="T33" fmla="*/ 2147483647 h 1000"/>
              <a:gd name="T34" fmla="*/ 2147483647 w 1368"/>
              <a:gd name="T35" fmla="*/ 2147483647 h 10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368"/>
              <a:gd name="T55" fmla="*/ 0 h 1000"/>
              <a:gd name="T56" fmla="*/ 1368 w 1368"/>
              <a:gd name="T57" fmla="*/ 1000 h 100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368" h="1000">
                <a:moveTo>
                  <a:pt x="64" y="512"/>
                </a:moveTo>
                <a:cubicBezTo>
                  <a:pt x="72" y="472"/>
                  <a:pt x="40" y="368"/>
                  <a:pt x="64" y="320"/>
                </a:cubicBezTo>
                <a:cubicBezTo>
                  <a:pt x="88" y="272"/>
                  <a:pt x="168" y="272"/>
                  <a:pt x="208" y="224"/>
                </a:cubicBezTo>
                <a:cubicBezTo>
                  <a:pt x="248" y="176"/>
                  <a:pt x="232" y="64"/>
                  <a:pt x="304" y="32"/>
                </a:cubicBezTo>
                <a:cubicBezTo>
                  <a:pt x="376" y="0"/>
                  <a:pt x="552" y="8"/>
                  <a:pt x="640" y="32"/>
                </a:cubicBezTo>
                <a:cubicBezTo>
                  <a:pt x="728" y="56"/>
                  <a:pt x="752" y="152"/>
                  <a:pt x="832" y="176"/>
                </a:cubicBezTo>
                <a:cubicBezTo>
                  <a:pt x="912" y="200"/>
                  <a:pt x="1032" y="128"/>
                  <a:pt x="1120" y="176"/>
                </a:cubicBezTo>
                <a:cubicBezTo>
                  <a:pt x="1208" y="224"/>
                  <a:pt x="1352" y="392"/>
                  <a:pt x="1360" y="464"/>
                </a:cubicBezTo>
                <a:cubicBezTo>
                  <a:pt x="1368" y="536"/>
                  <a:pt x="1192" y="544"/>
                  <a:pt x="1168" y="608"/>
                </a:cubicBezTo>
                <a:cubicBezTo>
                  <a:pt x="1144" y="672"/>
                  <a:pt x="1256" y="792"/>
                  <a:pt x="1216" y="848"/>
                </a:cubicBezTo>
                <a:cubicBezTo>
                  <a:pt x="1176" y="904"/>
                  <a:pt x="1008" y="952"/>
                  <a:pt x="928" y="944"/>
                </a:cubicBezTo>
                <a:cubicBezTo>
                  <a:pt x="848" y="936"/>
                  <a:pt x="816" y="792"/>
                  <a:pt x="736" y="800"/>
                </a:cubicBezTo>
                <a:cubicBezTo>
                  <a:pt x="656" y="808"/>
                  <a:pt x="512" y="984"/>
                  <a:pt x="448" y="992"/>
                </a:cubicBezTo>
                <a:cubicBezTo>
                  <a:pt x="384" y="1000"/>
                  <a:pt x="408" y="888"/>
                  <a:pt x="352" y="848"/>
                </a:cubicBezTo>
                <a:cubicBezTo>
                  <a:pt x="296" y="808"/>
                  <a:pt x="144" y="784"/>
                  <a:pt x="112" y="752"/>
                </a:cubicBezTo>
                <a:cubicBezTo>
                  <a:pt x="80" y="720"/>
                  <a:pt x="176" y="688"/>
                  <a:pt x="160" y="656"/>
                </a:cubicBezTo>
                <a:cubicBezTo>
                  <a:pt x="144" y="624"/>
                  <a:pt x="32" y="584"/>
                  <a:pt x="16" y="560"/>
                </a:cubicBezTo>
                <a:cubicBezTo>
                  <a:pt x="0" y="536"/>
                  <a:pt x="56" y="552"/>
                  <a:pt x="64" y="512"/>
                </a:cubicBezTo>
                <a:close/>
              </a:path>
            </a:pathLst>
          </a:custGeom>
          <a:solidFill>
            <a:srgbClr val="CCFFFF"/>
          </a:solidFill>
          <a:ln w="12700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7391400" y="5105400"/>
          <a:ext cx="706438" cy="725488"/>
        </p:xfrm>
        <a:graphic>
          <a:graphicData uri="http://schemas.openxmlformats.org/presentationml/2006/ole">
            <p:oleObj spid="_x0000_s1026" name="Bitmap" r:id="rId4" imgW="1028844" imgH="1057423" progId="Paint.Picture">
              <p:embed/>
            </p:oleObj>
          </a:graphicData>
        </a:graphic>
      </p:graphicFrame>
      <p:sp>
        <p:nvSpPr>
          <p:cNvPr id="1032" name="Line 6"/>
          <p:cNvSpPr>
            <a:spLocks noChangeShapeType="1"/>
          </p:cNvSpPr>
          <p:nvPr/>
        </p:nvSpPr>
        <p:spPr bwMode="auto">
          <a:xfrm>
            <a:off x="4648200" y="5562600"/>
            <a:ext cx="1752600" cy="0"/>
          </a:xfrm>
          <a:prstGeom prst="line">
            <a:avLst/>
          </a:prstGeom>
          <a:noFill/>
          <a:ln w="76200">
            <a:solidFill>
              <a:srgbClr val="008000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de-DE"/>
          </a:p>
        </p:txBody>
      </p:sp>
      <p:sp>
        <p:nvSpPr>
          <p:cNvPr id="1033" name="Text Box 7"/>
          <p:cNvSpPr txBox="1">
            <a:spLocks noChangeArrowheads="1"/>
          </p:cNvSpPr>
          <p:nvPr/>
        </p:nvSpPr>
        <p:spPr bwMode="auto">
          <a:xfrm>
            <a:off x="6629400" y="52578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Ziel-märkte</a:t>
            </a:r>
            <a:endParaRPr lang="de-DE" sz="1400"/>
          </a:p>
        </p:txBody>
      </p:sp>
      <p:sp>
        <p:nvSpPr>
          <p:cNvPr id="1034" name="AutoShape 11"/>
          <p:cNvSpPr>
            <a:spLocks noChangeArrowheads="1"/>
          </p:cNvSpPr>
          <p:nvPr/>
        </p:nvSpPr>
        <p:spPr bwMode="auto">
          <a:xfrm>
            <a:off x="457200" y="381000"/>
            <a:ext cx="1524000" cy="990600"/>
          </a:xfrm>
          <a:prstGeom prst="flowChartMultidocument">
            <a:avLst/>
          </a:prstGeom>
          <a:solidFill>
            <a:srgbClr val="F8F1B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de-DE" sz="1400"/>
          </a:p>
        </p:txBody>
      </p:sp>
      <p:sp>
        <p:nvSpPr>
          <p:cNvPr id="1035" name="Text Box 12"/>
          <p:cNvSpPr txBox="1">
            <a:spLocks noChangeArrowheads="1"/>
          </p:cNvSpPr>
          <p:nvPr/>
        </p:nvSpPr>
        <p:spPr bwMode="auto">
          <a:xfrm>
            <a:off x="609600" y="533400"/>
            <a:ext cx="12192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Strategien, Pläne, Budgets</a:t>
            </a:r>
            <a:endParaRPr lang="de-DE" sz="1400"/>
          </a:p>
        </p:txBody>
      </p:sp>
      <p:sp>
        <p:nvSpPr>
          <p:cNvPr id="1036" name="Line 13"/>
          <p:cNvSpPr>
            <a:spLocks noChangeShapeType="1"/>
          </p:cNvSpPr>
          <p:nvPr/>
        </p:nvSpPr>
        <p:spPr bwMode="auto">
          <a:xfrm>
            <a:off x="1066800" y="1905000"/>
            <a:ext cx="1524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37" name="Line 14"/>
          <p:cNvSpPr>
            <a:spLocks noChangeShapeType="1"/>
          </p:cNvSpPr>
          <p:nvPr/>
        </p:nvSpPr>
        <p:spPr bwMode="auto">
          <a:xfrm>
            <a:off x="1066800" y="1295400"/>
            <a:ext cx="0" cy="609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38" name="Line 19"/>
          <p:cNvSpPr>
            <a:spLocks noChangeShapeType="1"/>
          </p:cNvSpPr>
          <p:nvPr/>
        </p:nvSpPr>
        <p:spPr bwMode="auto">
          <a:xfrm flipH="1" flipV="1">
            <a:off x="7162800" y="3429000"/>
            <a:ext cx="0" cy="1828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39" name="Line 21"/>
          <p:cNvSpPr>
            <a:spLocks noChangeShapeType="1"/>
          </p:cNvSpPr>
          <p:nvPr/>
        </p:nvSpPr>
        <p:spPr bwMode="auto">
          <a:xfrm flipH="1">
            <a:off x="4495800" y="2057400"/>
            <a:ext cx="18288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40" name="Line 23"/>
          <p:cNvSpPr>
            <a:spLocks noChangeShapeType="1"/>
          </p:cNvSpPr>
          <p:nvPr/>
        </p:nvSpPr>
        <p:spPr bwMode="auto">
          <a:xfrm>
            <a:off x="1219200" y="5651500"/>
            <a:ext cx="762000" cy="0"/>
          </a:xfrm>
          <a:prstGeom prst="line">
            <a:avLst/>
          </a:prstGeom>
          <a:noFill/>
          <a:ln w="76200">
            <a:solidFill>
              <a:srgbClr val="008000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de-DE"/>
          </a:p>
        </p:txBody>
      </p:sp>
      <p:sp>
        <p:nvSpPr>
          <p:cNvPr id="1041" name="Freeform 24"/>
          <p:cNvSpPr>
            <a:spLocks/>
          </p:cNvSpPr>
          <p:nvPr/>
        </p:nvSpPr>
        <p:spPr bwMode="auto">
          <a:xfrm>
            <a:off x="152400" y="5118100"/>
            <a:ext cx="1219200" cy="977900"/>
          </a:xfrm>
          <a:custGeom>
            <a:avLst/>
            <a:gdLst>
              <a:gd name="T0" fmla="*/ 2147483647 w 1368"/>
              <a:gd name="T1" fmla="*/ 2147483647 h 1000"/>
              <a:gd name="T2" fmla="*/ 2147483647 w 1368"/>
              <a:gd name="T3" fmla="*/ 2147483647 h 1000"/>
              <a:gd name="T4" fmla="*/ 2147483647 w 1368"/>
              <a:gd name="T5" fmla="*/ 2147483647 h 1000"/>
              <a:gd name="T6" fmla="*/ 2147483647 w 1368"/>
              <a:gd name="T7" fmla="*/ 2147483647 h 1000"/>
              <a:gd name="T8" fmla="*/ 2147483647 w 1368"/>
              <a:gd name="T9" fmla="*/ 2147483647 h 1000"/>
              <a:gd name="T10" fmla="*/ 2147483647 w 1368"/>
              <a:gd name="T11" fmla="*/ 2147483647 h 1000"/>
              <a:gd name="T12" fmla="*/ 2147483647 w 1368"/>
              <a:gd name="T13" fmla="*/ 2147483647 h 1000"/>
              <a:gd name="T14" fmla="*/ 2147483647 w 1368"/>
              <a:gd name="T15" fmla="*/ 2147483647 h 1000"/>
              <a:gd name="T16" fmla="*/ 2147483647 w 1368"/>
              <a:gd name="T17" fmla="*/ 2147483647 h 1000"/>
              <a:gd name="T18" fmla="*/ 2147483647 w 1368"/>
              <a:gd name="T19" fmla="*/ 2147483647 h 1000"/>
              <a:gd name="T20" fmla="*/ 2147483647 w 1368"/>
              <a:gd name="T21" fmla="*/ 2147483647 h 1000"/>
              <a:gd name="T22" fmla="*/ 2147483647 w 1368"/>
              <a:gd name="T23" fmla="*/ 2147483647 h 1000"/>
              <a:gd name="T24" fmla="*/ 2147483647 w 1368"/>
              <a:gd name="T25" fmla="*/ 2147483647 h 1000"/>
              <a:gd name="T26" fmla="*/ 2147483647 w 1368"/>
              <a:gd name="T27" fmla="*/ 2147483647 h 1000"/>
              <a:gd name="T28" fmla="*/ 2147483647 w 1368"/>
              <a:gd name="T29" fmla="*/ 2147483647 h 1000"/>
              <a:gd name="T30" fmla="*/ 2147483647 w 1368"/>
              <a:gd name="T31" fmla="*/ 2147483647 h 1000"/>
              <a:gd name="T32" fmla="*/ 2147483647 w 1368"/>
              <a:gd name="T33" fmla="*/ 2147483647 h 1000"/>
              <a:gd name="T34" fmla="*/ 2147483647 w 1368"/>
              <a:gd name="T35" fmla="*/ 2147483647 h 10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368"/>
              <a:gd name="T55" fmla="*/ 0 h 1000"/>
              <a:gd name="T56" fmla="*/ 1368 w 1368"/>
              <a:gd name="T57" fmla="*/ 1000 h 100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368" h="1000">
                <a:moveTo>
                  <a:pt x="64" y="512"/>
                </a:moveTo>
                <a:cubicBezTo>
                  <a:pt x="72" y="472"/>
                  <a:pt x="40" y="368"/>
                  <a:pt x="64" y="320"/>
                </a:cubicBezTo>
                <a:cubicBezTo>
                  <a:pt x="88" y="272"/>
                  <a:pt x="168" y="272"/>
                  <a:pt x="208" y="224"/>
                </a:cubicBezTo>
                <a:cubicBezTo>
                  <a:pt x="248" y="176"/>
                  <a:pt x="232" y="64"/>
                  <a:pt x="304" y="32"/>
                </a:cubicBezTo>
                <a:cubicBezTo>
                  <a:pt x="376" y="0"/>
                  <a:pt x="552" y="8"/>
                  <a:pt x="640" y="32"/>
                </a:cubicBezTo>
                <a:cubicBezTo>
                  <a:pt x="728" y="56"/>
                  <a:pt x="752" y="152"/>
                  <a:pt x="832" y="176"/>
                </a:cubicBezTo>
                <a:cubicBezTo>
                  <a:pt x="912" y="200"/>
                  <a:pt x="1032" y="128"/>
                  <a:pt x="1120" y="176"/>
                </a:cubicBezTo>
                <a:cubicBezTo>
                  <a:pt x="1208" y="224"/>
                  <a:pt x="1352" y="392"/>
                  <a:pt x="1360" y="464"/>
                </a:cubicBezTo>
                <a:cubicBezTo>
                  <a:pt x="1368" y="536"/>
                  <a:pt x="1192" y="544"/>
                  <a:pt x="1168" y="608"/>
                </a:cubicBezTo>
                <a:cubicBezTo>
                  <a:pt x="1144" y="672"/>
                  <a:pt x="1256" y="792"/>
                  <a:pt x="1216" y="848"/>
                </a:cubicBezTo>
                <a:cubicBezTo>
                  <a:pt x="1176" y="904"/>
                  <a:pt x="1008" y="952"/>
                  <a:pt x="928" y="944"/>
                </a:cubicBezTo>
                <a:cubicBezTo>
                  <a:pt x="848" y="936"/>
                  <a:pt x="816" y="792"/>
                  <a:pt x="736" y="800"/>
                </a:cubicBezTo>
                <a:cubicBezTo>
                  <a:pt x="656" y="808"/>
                  <a:pt x="512" y="984"/>
                  <a:pt x="448" y="992"/>
                </a:cubicBezTo>
                <a:cubicBezTo>
                  <a:pt x="384" y="1000"/>
                  <a:pt x="408" y="888"/>
                  <a:pt x="352" y="848"/>
                </a:cubicBezTo>
                <a:cubicBezTo>
                  <a:pt x="296" y="808"/>
                  <a:pt x="144" y="784"/>
                  <a:pt x="112" y="752"/>
                </a:cubicBezTo>
                <a:cubicBezTo>
                  <a:pt x="80" y="720"/>
                  <a:pt x="176" y="688"/>
                  <a:pt x="160" y="656"/>
                </a:cubicBezTo>
                <a:cubicBezTo>
                  <a:pt x="144" y="624"/>
                  <a:pt x="32" y="584"/>
                  <a:pt x="16" y="560"/>
                </a:cubicBezTo>
                <a:cubicBezTo>
                  <a:pt x="0" y="536"/>
                  <a:pt x="56" y="552"/>
                  <a:pt x="64" y="512"/>
                </a:cubicBezTo>
                <a:close/>
              </a:path>
            </a:pathLst>
          </a:custGeom>
          <a:solidFill>
            <a:srgbClr val="FFEDDB"/>
          </a:solidFill>
          <a:ln w="12700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42" name="Text Box 25"/>
          <p:cNvSpPr txBox="1">
            <a:spLocks noChangeArrowheads="1"/>
          </p:cNvSpPr>
          <p:nvPr/>
        </p:nvSpPr>
        <p:spPr bwMode="auto">
          <a:xfrm>
            <a:off x="304800" y="53467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weitere Märkte</a:t>
            </a:r>
            <a:endParaRPr lang="de-DE" sz="1400"/>
          </a:p>
        </p:txBody>
      </p:sp>
      <p:sp>
        <p:nvSpPr>
          <p:cNvPr id="1043" name="Line 26"/>
          <p:cNvSpPr>
            <a:spLocks noChangeShapeType="1"/>
          </p:cNvSpPr>
          <p:nvPr/>
        </p:nvSpPr>
        <p:spPr bwMode="auto">
          <a:xfrm flipH="1">
            <a:off x="1981200" y="838200"/>
            <a:ext cx="1143000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44" name="Line 27"/>
          <p:cNvSpPr>
            <a:spLocks noChangeShapeType="1"/>
          </p:cNvSpPr>
          <p:nvPr/>
        </p:nvSpPr>
        <p:spPr bwMode="auto">
          <a:xfrm>
            <a:off x="3124200" y="838200"/>
            <a:ext cx="0" cy="60960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45" name="Text Box 28"/>
          <p:cNvSpPr txBox="1">
            <a:spLocks noChangeArrowheads="1"/>
          </p:cNvSpPr>
          <p:nvPr/>
        </p:nvSpPr>
        <p:spPr bwMode="auto">
          <a:xfrm>
            <a:off x="1981200" y="914400"/>
            <a:ext cx="1371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Korrekturen</a:t>
            </a:r>
            <a:endParaRPr lang="de-DE" sz="1400"/>
          </a:p>
        </p:txBody>
      </p:sp>
      <p:sp>
        <p:nvSpPr>
          <p:cNvPr id="1046" name="Line 31"/>
          <p:cNvSpPr>
            <a:spLocks noChangeShapeType="1"/>
          </p:cNvSpPr>
          <p:nvPr/>
        </p:nvSpPr>
        <p:spPr bwMode="auto">
          <a:xfrm>
            <a:off x="685800" y="4267200"/>
            <a:ext cx="58674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47" name="Line 32"/>
          <p:cNvSpPr>
            <a:spLocks noChangeShapeType="1"/>
          </p:cNvSpPr>
          <p:nvPr/>
        </p:nvSpPr>
        <p:spPr bwMode="auto">
          <a:xfrm flipV="1">
            <a:off x="685800" y="4267200"/>
            <a:ext cx="0" cy="914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48" name="Line 35"/>
          <p:cNvSpPr>
            <a:spLocks noChangeShapeType="1"/>
          </p:cNvSpPr>
          <p:nvPr/>
        </p:nvSpPr>
        <p:spPr bwMode="auto">
          <a:xfrm flipV="1">
            <a:off x="7467600" y="3429000"/>
            <a:ext cx="0" cy="4572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49" name="Line 37"/>
          <p:cNvSpPr>
            <a:spLocks noChangeShapeType="1"/>
          </p:cNvSpPr>
          <p:nvPr/>
        </p:nvSpPr>
        <p:spPr bwMode="auto">
          <a:xfrm flipH="1" flipV="1">
            <a:off x="7467600" y="3886200"/>
            <a:ext cx="6858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50" name="Line 38"/>
          <p:cNvSpPr>
            <a:spLocks noChangeShapeType="1"/>
          </p:cNvSpPr>
          <p:nvPr/>
        </p:nvSpPr>
        <p:spPr bwMode="auto">
          <a:xfrm>
            <a:off x="3352800" y="228600"/>
            <a:ext cx="0" cy="990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51" name="Text Box 39"/>
          <p:cNvSpPr txBox="1">
            <a:spLocks noChangeArrowheads="1"/>
          </p:cNvSpPr>
          <p:nvPr/>
        </p:nvSpPr>
        <p:spPr bwMode="auto">
          <a:xfrm>
            <a:off x="3429000" y="381000"/>
            <a:ext cx="1524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0"/>
              <a:t>Unternehmens-ziele</a:t>
            </a:r>
            <a:endParaRPr lang="de-DE"/>
          </a:p>
        </p:txBody>
      </p:sp>
      <p:graphicFrame>
        <p:nvGraphicFramePr>
          <p:cNvPr id="1027" name="Object 42"/>
          <p:cNvGraphicFramePr>
            <a:graphicFrameLocks noChangeAspect="1"/>
          </p:cNvGraphicFramePr>
          <p:nvPr/>
        </p:nvGraphicFramePr>
        <p:xfrm>
          <a:off x="6400800" y="1524000"/>
          <a:ext cx="1538288" cy="1600200"/>
        </p:xfrm>
        <a:graphic>
          <a:graphicData uri="http://schemas.openxmlformats.org/presentationml/2006/ole">
            <p:oleObj spid="_x0000_s1027" name="Bitmap" r:id="rId5" imgW="1857143" imgH="1933333" progId="Paint.Picture">
              <p:embed/>
            </p:oleObj>
          </a:graphicData>
        </a:graphic>
      </p:graphicFrame>
      <p:sp>
        <p:nvSpPr>
          <p:cNvPr id="90144" name="Text Box 43"/>
          <p:cNvSpPr txBox="1">
            <a:spLocks noChangeArrowheads="1"/>
          </p:cNvSpPr>
          <p:nvPr/>
        </p:nvSpPr>
        <p:spPr bwMode="auto">
          <a:xfrm>
            <a:off x="6324600" y="3048000"/>
            <a:ext cx="1752600" cy="381000"/>
          </a:xfrm>
          <a:prstGeom prst="rect">
            <a:avLst/>
          </a:prstGeom>
          <a:solidFill>
            <a:srgbClr val="FFF5C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 anchorCtr="1"/>
          <a:lstStyle/>
          <a:p>
            <a:pPr>
              <a:defRPr/>
            </a:pPr>
            <a:r>
              <a:rPr lang="de-DE" sz="1400"/>
              <a:t>Controllerdienst</a:t>
            </a:r>
          </a:p>
        </p:txBody>
      </p:sp>
      <p:sp>
        <p:nvSpPr>
          <p:cNvPr id="1053" name="Line 45"/>
          <p:cNvSpPr>
            <a:spLocks noChangeShapeType="1"/>
          </p:cNvSpPr>
          <p:nvPr/>
        </p:nvSpPr>
        <p:spPr bwMode="auto">
          <a:xfrm flipV="1">
            <a:off x="4114800" y="4648200"/>
            <a:ext cx="27432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54" name="Line 46"/>
          <p:cNvSpPr>
            <a:spLocks noChangeShapeType="1"/>
          </p:cNvSpPr>
          <p:nvPr/>
        </p:nvSpPr>
        <p:spPr bwMode="auto">
          <a:xfrm flipV="1">
            <a:off x="6553200" y="3429000"/>
            <a:ext cx="0" cy="8382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55" name="Text Box 48"/>
          <p:cNvSpPr txBox="1">
            <a:spLocks noChangeArrowheads="1"/>
          </p:cNvSpPr>
          <p:nvPr/>
        </p:nvSpPr>
        <p:spPr bwMode="auto">
          <a:xfrm>
            <a:off x="4572000" y="2057400"/>
            <a:ext cx="17526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0"/>
              <a:t>Entscheidungs-vorschläge, Analysen, Berichte</a:t>
            </a:r>
          </a:p>
        </p:txBody>
      </p:sp>
      <p:sp>
        <p:nvSpPr>
          <p:cNvPr id="1056" name="Line 52"/>
          <p:cNvSpPr>
            <a:spLocks noChangeShapeType="1"/>
          </p:cNvSpPr>
          <p:nvPr/>
        </p:nvSpPr>
        <p:spPr bwMode="auto">
          <a:xfrm>
            <a:off x="4419600" y="1752600"/>
            <a:ext cx="190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57" name="Text Box 53"/>
          <p:cNvSpPr txBox="1">
            <a:spLocks noChangeArrowheads="1"/>
          </p:cNvSpPr>
          <p:nvPr/>
        </p:nvSpPr>
        <p:spPr bwMode="auto">
          <a:xfrm>
            <a:off x="4419600" y="1219200"/>
            <a:ext cx="1676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0"/>
              <a:t>Anforderungen, Aufgaben</a:t>
            </a:r>
          </a:p>
        </p:txBody>
      </p:sp>
      <p:sp>
        <p:nvSpPr>
          <p:cNvPr id="1058" name="Line 56"/>
          <p:cNvSpPr>
            <a:spLocks noChangeShapeType="1"/>
          </p:cNvSpPr>
          <p:nvPr/>
        </p:nvSpPr>
        <p:spPr bwMode="auto">
          <a:xfrm flipV="1">
            <a:off x="6858000" y="1219200"/>
            <a:ext cx="0" cy="304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59" name="Line 57"/>
          <p:cNvSpPr>
            <a:spLocks noChangeShapeType="1"/>
          </p:cNvSpPr>
          <p:nvPr/>
        </p:nvSpPr>
        <p:spPr bwMode="auto">
          <a:xfrm>
            <a:off x="7315200" y="1066800"/>
            <a:ext cx="0" cy="4572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60" name="Text Box 59"/>
          <p:cNvSpPr txBox="1">
            <a:spLocks noChangeArrowheads="1"/>
          </p:cNvSpPr>
          <p:nvPr/>
        </p:nvSpPr>
        <p:spPr bwMode="auto">
          <a:xfrm>
            <a:off x="7772400" y="228600"/>
            <a:ext cx="12954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0"/>
              <a:t>Datenbank, Wissensbank, Methoden-bank u. a.</a:t>
            </a:r>
            <a:endParaRPr lang="de-DE" sz="1400"/>
          </a:p>
        </p:txBody>
      </p:sp>
      <p:sp>
        <p:nvSpPr>
          <p:cNvPr id="1061" name="Line 61"/>
          <p:cNvSpPr>
            <a:spLocks noChangeShapeType="1"/>
          </p:cNvSpPr>
          <p:nvPr/>
        </p:nvSpPr>
        <p:spPr bwMode="auto">
          <a:xfrm>
            <a:off x="8001000" y="1828800"/>
            <a:ext cx="381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62" name="Line 62"/>
          <p:cNvSpPr>
            <a:spLocks noChangeShapeType="1"/>
          </p:cNvSpPr>
          <p:nvPr/>
        </p:nvSpPr>
        <p:spPr bwMode="auto">
          <a:xfrm flipH="1">
            <a:off x="7924800" y="2057400"/>
            <a:ext cx="381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63" name="Text Box 63"/>
          <p:cNvSpPr txBox="1">
            <a:spLocks noChangeArrowheads="1"/>
          </p:cNvSpPr>
          <p:nvPr/>
        </p:nvSpPr>
        <p:spPr bwMode="auto">
          <a:xfrm>
            <a:off x="8229600" y="22098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0"/>
              <a:t>Internet</a:t>
            </a:r>
            <a:endParaRPr lang="de-DE" sz="1400"/>
          </a:p>
        </p:txBody>
      </p:sp>
      <p:graphicFrame>
        <p:nvGraphicFramePr>
          <p:cNvPr id="1028" name="Object 97"/>
          <p:cNvGraphicFramePr>
            <a:graphicFrameLocks noChangeAspect="1"/>
          </p:cNvGraphicFramePr>
          <p:nvPr/>
        </p:nvGraphicFramePr>
        <p:xfrm>
          <a:off x="2590800" y="1219200"/>
          <a:ext cx="1828800" cy="1182688"/>
        </p:xfrm>
        <a:graphic>
          <a:graphicData uri="http://schemas.openxmlformats.org/presentationml/2006/ole">
            <p:oleObj spid="_x0000_s1028" name="Paint Shop Pro Image" r:id="rId6" imgW="2175610" imgH="1405259" progId="PaintShopPro">
              <p:embed/>
            </p:oleObj>
          </a:graphicData>
        </a:graphic>
      </p:graphicFrame>
      <p:pic>
        <p:nvPicPr>
          <p:cNvPr id="1064" name="Picture 1076" descr="C:\Business_Studio\Archiv\Images\Images_neu\Web0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05800" y="15240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9" name="Object 3"/>
          <p:cNvGraphicFramePr>
            <a:graphicFrameLocks noChangeAspect="1"/>
          </p:cNvGraphicFramePr>
          <p:nvPr/>
        </p:nvGraphicFramePr>
        <p:xfrm>
          <a:off x="1981200" y="4876800"/>
          <a:ext cx="2590800" cy="1635125"/>
        </p:xfrm>
        <a:graphic>
          <a:graphicData uri="http://schemas.openxmlformats.org/presentationml/2006/ole">
            <p:oleObj spid="_x0000_s1029" name="Paint Shop Pro Image" r:id="rId8" imgW="5209756" imgH="3570732" progId="PaintShopPro">
              <p:embed/>
            </p:oleObj>
          </a:graphicData>
        </a:graphic>
      </p:graphicFrame>
      <p:sp>
        <p:nvSpPr>
          <p:cNvPr id="1065" name="Text Box 67"/>
          <p:cNvSpPr txBox="1">
            <a:spLocks noChangeArrowheads="1"/>
          </p:cNvSpPr>
          <p:nvPr/>
        </p:nvSpPr>
        <p:spPr bwMode="auto">
          <a:xfrm>
            <a:off x="1981200" y="4876800"/>
            <a:ext cx="1181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Unter-nehmen</a:t>
            </a:r>
          </a:p>
        </p:txBody>
      </p:sp>
      <p:sp>
        <p:nvSpPr>
          <p:cNvPr id="1066" name="Line 44"/>
          <p:cNvSpPr>
            <a:spLocks noChangeShapeType="1"/>
          </p:cNvSpPr>
          <p:nvPr/>
        </p:nvSpPr>
        <p:spPr bwMode="auto">
          <a:xfrm flipV="1">
            <a:off x="4114800" y="4648200"/>
            <a:ext cx="0" cy="381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67" name="Text Box 1080"/>
          <p:cNvSpPr txBox="1">
            <a:spLocks noChangeArrowheads="1"/>
          </p:cNvSpPr>
          <p:nvPr/>
        </p:nvSpPr>
        <p:spPr bwMode="auto">
          <a:xfrm>
            <a:off x="7848600" y="3886200"/>
            <a:ext cx="1295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0"/>
              <a:t>weitere Informationen</a:t>
            </a:r>
            <a:endParaRPr lang="de-DE" sz="1400" b="0">
              <a:latin typeface="Times New Roman" pitchFamily="18" charset="0"/>
            </a:endParaRPr>
          </a:p>
        </p:txBody>
      </p:sp>
      <p:sp>
        <p:nvSpPr>
          <p:cNvPr id="1068" name="Text Box 1081"/>
          <p:cNvSpPr txBox="1">
            <a:spLocks noChangeArrowheads="1"/>
          </p:cNvSpPr>
          <p:nvPr/>
        </p:nvSpPr>
        <p:spPr bwMode="auto">
          <a:xfrm>
            <a:off x="7239000" y="4495800"/>
            <a:ext cx="14478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0"/>
              <a:t>Informationen (Markforschung)</a:t>
            </a:r>
            <a:endParaRPr lang="de-DE" sz="2400">
              <a:latin typeface="Times New Roman" pitchFamily="18" charset="0"/>
            </a:endParaRPr>
          </a:p>
        </p:txBody>
      </p:sp>
      <p:sp>
        <p:nvSpPr>
          <p:cNvPr id="1069" name="Text Box 1082"/>
          <p:cNvSpPr txBox="1">
            <a:spLocks noChangeArrowheads="1"/>
          </p:cNvSpPr>
          <p:nvPr/>
        </p:nvSpPr>
        <p:spPr bwMode="auto">
          <a:xfrm>
            <a:off x="609600" y="3733800"/>
            <a:ext cx="1524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0"/>
              <a:t>Informationen (Markforschung)</a:t>
            </a:r>
            <a:endParaRPr lang="de-DE" sz="2400">
              <a:latin typeface="Times New Roman" pitchFamily="18" charset="0"/>
            </a:endParaRPr>
          </a:p>
        </p:txBody>
      </p:sp>
      <p:sp>
        <p:nvSpPr>
          <p:cNvPr id="1070" name="Text Box 1083"/>
          <p:cNvSpPr txBox="1">
            <a:spLocks noChangeArrowheads="1"/>
          </p:cNvSpPr>
          <p:nvPr/>
        </p:nvSpPr>
        <p:spPr bwMode="auto">
          <a:xfrm>
            <a:off x="4648200" y="4419600"/>
            <a:ext cx="2133600" cy="530225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0"/>
              <a:t>Informationen aus dem Rechnungswesen </a:t>
            </a:r>
            <a:endParaRPr lang="de-DE" sz="1400" b="0">
              <a:latin typeface="Times New Roman" pitchFamily="18" charset="0"/>
            </a:endParaRPr>
          </a:p>
        </p:txBody>
      </p:sp>
      <p:sp>
        <p:nvSpPr>
          <p:cNvPr id="1071" name="Line 38"/>
          <p:cNvSpPr>
            <a:spLocks noChangeShapeType="1"/>
          </p:cNvSpPr>
          <p:nvPr/>
        </p:nvSpPr>
        <p:spPr bwMode="auto">
          <a:xfrm flipH="1">
            <a:off x="1981200" y="609600"/>
            <a:ext cx="1371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0173" name="Text Box 41"/>
          <p:cNvSpPr txBox="1">
            <a:spLocks noChangeArrowheads="1"/>
          </p:cNvSpPr>
          <p:nvPr/>
        </p:nvSpPr>
        <p:spPr bwMode="auto">
          <a:xfrm>
            <a:off x="2514600" y="2362200"/>
            <a:ext cx="1981200" cy="381000"/>
          </a:xfrm>
          <a:prstGeom prst="rect">
            <a:avLst/>
          </a:prstGeom>
          <a:solidFill>
            <a:srgbClr val="D9F6F5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 anchorCtr="1"/>
          <a:lstStyle/>
          <a:p>
            <a:pPr>
              <a:defRPr/>
            </a:pPr>
            <a:r>
              <a:rPr lang="de-DE" sz="1400"/>
              <a:t>Management</a:t>
            </a:r>
          </a:p>
        </p:txBody>
      </p:sp>
      <p:graphicFrame>
        <p:nvGraphicFramePr>
          <p:cNvPr id="1030" name="Object 1086"/>
          <p:cNvGraphicFramePr>
            <a:graphicFrameLocks noChangeAspect="1"/>
          </p:cNvGraphicFramePr>
          <p:nvPr/>
        </p:nvGraphicFramePr>
        <p:xfrm>
          <a:off x="6667500" y="76200"/>
          <a:ext cx="1073150" cy="1143000"/>
        </p:xfrm>
        <a:graphic>
          <a:graphicData uri="http://schemas.openxmlformats.org/presentationml/2006/ole">
            <p:oleObj spid="_x0000_s1030" name="Paint Shop Pro Image" r:id="rId9" imgW="2517073" imgH="2682927" progId="PaintShopPro">
              <p:embed/>
            </p:oleObj>
          </a:graphicData>
        </a:graphic>
      </p:graphicFrame>
      <p:pic>
        <p:nvPicPr>
          <p:cNvPr id="1073" name="Picture 1087" descr="C:\Business_Studio\WBT_2016\BA-Dresden\03-BA-BWL\Images\Excel1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334000" y="152400"/>
            <a:ext cx="64611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4" name="Line 62"/>
          <p:cNvSpPr>
            <a:spLocks noChangeShapeType="1"/>
          </p:cNvSpPr>
          <p:nvPr/>
        </p:nvSpPr>
        <p:spPr bwMode="auto">
          <a:xfrm flipH="1">
            <a:off x="5943600" y="381000"/>
            <a:ext cx="6858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75" name="Line 62"/>
          <p:cNvSpPr>
            <a:spLocks noChangeShapeType="1"/>
          </p:cNvSpPr>
          <p:nvPr/>
        </p:nvSpPr>
        <p:spPr bwMode="auto">
          <a:xfrm>
            <a:off x="5943600" y="609600"/>
            <a:ext cx="6858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76" name="Text Box 1090"/>
          <p:cNvSpPr txBox="1">
            <a:spLocks noChangeArrowheads="1"/>
          </p:cNvSpPr>
          <p:nvPr/>
        </p:nvSpPr>
        <p:spPr bwMode="auto">
          <a:xfrm>
            <a:off x="5410200" y="762000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0"/>
              <a:t>Excel</a:t>
            </a:r>
            <a:endParaRPr lang="de-DE" sz="2400">
              <a:latin typeface="Times New Roman" pitchFamily="18" charset="0"/>
            </a:endParaRPr>
          </a:p>
        </p:txBody>
      </p:sp>
      <p:sp>
        <p:nvSpPr>
          <p:cNvPr id="1077" name="Line 46"/>
          <p:cNvSpPr>
            <a:spLocks noChangeShapeType="1"/>
          </p:cNvSpPr>
          <p:nvPr/>
        </p:nvSpPr>
        <p:spPr bwMode="auto">
          <a:xfrm flipV="1">
            <a:off x="6858000" y="3429000"/>
            <a:ext cx="0" cy="12192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1078" name="Picture 1092" descr="C:\Business_Studio\Archiv\Images\Images_neu\Buf_Dame-neu.bmp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657600" y="4953000"/>
            <a:ext cx="762000" cy="571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79" name="Line 9"/>
          <p:cNvSpPr>
            <a:spLocks noChangeShapeType="1"/>
          </p:cNvSpPr>
          <p:nvPr/>
        </p:nvSpPr>
        <p:spPr bwMode="auto">
          <a:xfrm>
            <a:off x="3505200" y="2743200"/>
            <a:ext cx="0" cy="2133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0182" name="Text Box 10"/>
          <p:cNvSpPr txBox="1">
            <a:spLocks noChangeArrowheads="1"/>
          </p:cNvSpPr>
          <p:nvPr/>
        </p:nvSpPr>
        <p:spPr bwMode="auto">
          <a:xfrm>
            <a:off x="2590800" y="3048000"/>
            <a:ext cx="1752600" cy="8382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 anchorCtr="1"/>
          <a:lstStyle/>
          <a:p>
            <a:pPr>
              <a:defRPr/>
            </a:pPr>
            <a:r>
              <a:rPr lang="de-DE"/>
              <a:t>Strategische und operative</a:t>
            </a:r>
            <a:r>
              <a:rPr lang="de-DE" sz="1400"/>
              <a:t> Steuerung</a:t>
            </a:r>
          </a:p>
        </p:txBody>
      </p:sp>
      <p:sp>
        <p:nvSpPr>
          <p:cNvPr id="1082" name="Text Box 32"/>
          <p:cNvSpPr txBox="1">
            <a:spLocks noChangeArrowheads="1"/>
          </p:cNvSpPr>
          <p:nvPr/>
        </p:nvSpPr>
        <p:spPr bwMode="auto">
          <a:xfrm>
            <a:off x="0" y="0"/>
            <a:ext cx="2590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Controllerdienst (Einordnung)</a:t>
            </a:r>
          </a:p>
        </p:txBody>
      </p:sp>
      <p:sp>
        <p:nvSpPr>
          <p:cNvPr id="1083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0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50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1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1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"/>
                            </p:stCondLst>
                            <p:childTnLst>
                              <p:par>
                                <p:cTn id="1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1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000"/>
                            </p:stCondLst>
                            <p:childTnLst>
                              <p:par>
                                <p:cTn id="1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1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500"/>
                            </p:stCondLst>
                            <p:childTnLst>
                              <p:par>
                                <p:cTn id="1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8" dur="500"/>
                                        <p:tgtEl>
                                          <p:spTgt spid="1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000"/>
                            </p:stCondLst>
                            <p:childTnLst>
                              <p:par>
                                <p:cTn id="140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8" grpId="0" animBg="1"/>
      <p:bldP spid="1039" grpId="0" animBg="1"/>
      <p:bldP spid="1046" grpId="0" animBg="1"/>
      <p:bldP spid="1047" grpId="0" animBg="1"/>
      <p:bldP spid="1048" grpId="0" animBg="1"/>
      <p:bldP spid="1049" grpId="0" animBg="1"/>
      <p:bldP spid="90144" grpId="0" animBg="1" autoUpdateAnimBg="0"/>
      <p:bldP spid="1053" grpId="0" animBg="1"/>
      <p:bldP spid="1054" grpId="0" animBg="1"/>
      <p:bldP spid="1055" grpId="0" autoUpdateAnimBg="0"/>
      <p:bldP spid="1056" grpId="0" animBg="1"/>
      <p:bldP spid="1057" grpId="0" autoUpdateAnimBg="0"/>
      <p:bldP spid="1058" grpId="0" animBg="1"/>
      <p:bldP spid="1059" grpId="0" animBg="1"/>
      <p:bldP spid="1060" grpId="0" autoUpdateAnimBg="0"/>
      <p:bldP spid="1061" grpId="0" animBg="1"/>
      <p:bldP spid="1062" grpId="0" animBg="1"/>
      <p:bldP spid="1063" grpId="0" autoUpdateAnimBg="0"/>
      <p:bldP spid="1066" grpId="0" animBg="1"/>
      <p:bldP spid="1067" grpId="0" autoUpdateAnimBg="0"/>
      <p:bldP spid="1068" grpId="0" autoUpdateAnimBg="0"/>
      <p:bldP spid="1069" grpId="0" autoUpdateAnimBg="0"/>
      <p:bldP spid="1070" grpId="0" animBg="1" autoUpdateAnimBg="0"/>
      <p:bldP spid="1074" grpId="0" animBg="1"/>
      <p:bldP spid="1075" grpId="0" animBg="1"/>
      <p:bldP spid="1076" grpId="0" autoUpdateAnimBg="0"/>
      <p:bldP spid="1077" grpId="0" animBg="1"/>
      <p:bldP spid="1083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Line 1026"/>
          <p:cNvSpPr>
            <a:spLocks noChangeShapeType="1"/>
          </p:cNvSpPr>
          <p:nvPr/>
        </p:nvSpPr>
        <p:spPr bwMode="auto">
          <a:xfrm>
            <a:off x="1447800" y="5867400"/>
            <a:ext cx="7086600" cy="0"/>
          </a:xfrm>
          <a:prstGeom prst="line">
            <a:avLst/>
          </a:prstGeom>
          <a:noFill/>
          <a:ln w="200025">
            <a:solidFill>
              <a:srgbClr val="008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83973" name="Text Box 1029"/>
          <p:cNvSpPr txBox="1">
            <a:spLocks noChangeArrowheads="1"/>
          </p:cNvSpPr>
          <p:nvPr/>
        </p:nvSpPr>
        <p:spPr bwMode="auto">
          <a:xfrm>
            <a:off x="3200400" y="533400"/>
            <a:ext cx="2667000" cy="609600"/>
          </a:xfrm>
          <a:prstGeom prst="rect">
            <a:avLst/>
          </a:prstGeom>
          <a:solidFill>
            <a:srgbClr val="DFFEB2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 anchorCtr="1"/>
          <a:lstStyle/>
          <a:p>
            <a:pPr eaLnBrk="0" hangingPunct="0">
              <a:defRPr/>
            </a:pPr>
            <a:r>
              <a:rPr lang="de-DE" sz="1600"/>
              <a:t>CONTROLLING</a:t>
            </a:r>
          </a:p>
        </p:txBody>
      </p:sp>
      <p:sp>
        <p:nvSpPr>
          <p:cNvPr id="2055" name="Line 1030"/>
          <p:cNvSpPr>
            <a:spLocks noChangeShapeType="1"/>
          </p:cNvSpPr>
          <p:nvPr/>
        </p:nvSpPr>
        <p:spPr bwMode="auto">
          <a:xfrm flipV="1">
            <a:off x="4495800" y="1143000"/>
            <a:ext cx="0" cy="3962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56" name="Line 1031"/>
          <p:cNvSpPr>
            <a:spLocks noChangeShapeType="1"/>
          </p:cNvSpPr>
          <p:nvPr/>
        </p:nvSpPr>
        <p:spPr bwMode="auto">
          <a:xfrm flipH="1">
            <a:off x="2286000" y="1447800"/>
            <a:ext cx="449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57" name="Line 1032"/>
          <p:cNvSpPr>
            <a:spLocks noChangeShapeType="1"/>
          </p:cNvSpPr>
          <p:nvPr/>
        </p:nvSpPr>
        <p:spPr bwMode="auto">
          <a:xfrm flipV="1">
            <a:off x="2286000" y="1447800"/>
            <a:ext cx="0" cy="1524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58" name="Line 1033"/>
          <p:cNvSpPr>
            <a:spLocks noChangeShapeType="1"/>
          </p:cNvSpPr>
          <p:nvPr/>
        </p:nvSpPr>
        <p:spPr bwMode="auto">
          <a:xfrm flipV="1">
            <a:off x="6781800" y="1447800"/>
            <a:ext cx="0" cy="1524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3978" name="Text Box 1034"/>
          <p:cNvSpPr txBox="1">
            <a:spLocks noChangeArrowheads="1"/>
          </p:cNvSpPr>
          <p:nvPr/>
        </p:nvSpPr>
        <p:spPr bwMode="auto">
          <a:xfrm>
            <a:off x="914400" y="1752600"/>
            <a:ext cx="2743200" cy="838200"/>
          </a:xfrm>
          <a:prstGeom prst="rect">
            <a:avLst/>
          </a:prstGeom>
          <a:solidFill>
            <a:srgbClr val="FFF3E7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eaLnBrk="0" hangingPunct="0">
              <a:defRPr/>
            </a:pPr>
            <a:r>
              <a:rPr lang="de-DE" sz="1600">
                <a:solidFill>
                  <a:srgbClr val="FF3300"/>
                </a:solidFill>
              </a:rPr>
              <a:t>Strategisches Controlling</a:t>
            </a:r>
          </a:p>
        </p:txBody>
      </p:sp>
      <p:sp>
        <p:nvSpPr>
          <p:cNvPr id="2060" name="Text Box 1035"/>
          <p:cNvSpPr txBox="1">
            <a:spLocks noChangeArrowheads="1"/>
          </p:cNvSpPr>
          <p:nvPr/>
        </p:nvSpPr>
        <p:spPr bwMode="auto">
          <a:xfrm>
            <a:off x="1066800" y="20574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de-DE"/>
              <a:t>(Auswahl der strategisch </a:t>
            </a:r>
            <a:r>
              <a:rPr lang="de-DE" i="1"/>
              <a:t>richtigen</a:t>
            </a:r>
            <a:r>
              <a:rPr lang="de-DE"/>
              <a:t> Aufgaben)</a:t>
            </a:r>
          </a:p>
        </p:txBody>
      </p:sp>
      <p:sp>
        <p:nvSpPr>
          <p:cNvPr id="83980" name="Text Box 1036"/>
          <p:cNvSpPr txBox="1">
            <a:spLocks noChangeArrowheads="1"/>
          </p:cNvSpPr>
          <p:nvPr/>
        </p:nvSpPr>
        <p:spPr bwMode="auto">
          <a:xfrm>
            <a:off x="5410200" y="1752600"/>
            <a:ext cx="2667000" cy="914400"/>
          </a:xfrm>
          <a:prstGeom prst="rect">
            <a:avLst/>
          </a:prstGeom>
          <a:solidFill>
            <a:srgbClr val="FFFFC5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eaLnBrk="0" hangingPunct="0">
              <a:defRPr/>
            </a:pPr>
            <a:r>
              <a:rPr lang="de-DE" sz="1600">
                <a:solidFill>
                  <a:schemeClr val="accent2"/>
                </a:solidFill>
              </a:rPr>
              <a:t>Operatives Controlling</a:t>
            </a:r>
          </a:p>
        </p:txBody>
      </p:sp>
      <p:sp>
        <p:nvSpPr>
          <p:cNvPr id="2062" name="Text Box 1037"/>
          <p:cNvSpPr txBox="1">
            <a:spLocks noChangeArrowheads="1"/>
          </p:cNvSpPr>
          <p:nvPr/>
        </p:nvSpPr>
        <p:spPr bwMode="auto">
          <a:xfrm>
            <a:off x="5486400" y="2027238"/>
            <a:ext cx="2667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de-DE"/>
              <a:t>(die ausgewählten Aufgaben be-triebswirtschaftlich </a:t>
            </a:r>
            <a:r>
              <a:rPr lang="de-DE" i="1"/>
              <a:t>richtig um-setzen</a:t>
            </a:r>
            <a:r>
              <a:rPr lang="de-DE"/>
              <a:t>)</a:t>
            </a:r>
          </a:p>
        </p:txBody>
      </p:sp>
      <p:sp>
        <p:nvSpPr>
          <p:cNvPr id="2063" name="Line 1038"/>
          <p:cNvSpPr>
            <a:spLocks noChangeShapeType="1"/>
          </p:cNvSpPr>
          <p:nvPr/>
        </p:nvSpPr>
        <p:spPr bwMode="auto">
          <a:xfrm flipH="1">
            <a:off x="1143000" y="2971800"/>
            <a:ext cx="2209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64" name="Line 1039"/>
          <p:cNvSpPr>
            <a:spLocks noChangeShapeType="1"/>
          </p:cNvSpPr>
          <p:nvPr/>
        </p:nvSpPr>
        <p:spPr bwMode="auto">
          <a:xfrm flipV="1">
            <a:off x="1143000" y="2971800"/>
            <a:ext cx="0" cy="533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65" name="Line 1040"/>
          <p:cNvSpPr>
            <a:spLocks noChangeShapeType="1"/>
          </p:cNvSpPr>
          <p:nvPr/>
        </p:nvSpPr>
        <p:spPr bwMode="auto">
          <a:xfrm flipV="1">
            <a:off x="3352800" y="2971800"/>
            <a:ext cx="0" cy="533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66" name="Line 1043"/>
          <p:cNvSpPr>
            <a:spLocks noChangeShapeType="1"/>
          </p:cNvSpPr>
          <p:nvPr/>
        </p:nvSpPr>
        <p:spPr bwMode="auto">
          <a:xfrm flipH="1">
            <a:off x="5562600" y="2971800"/>
            <a:ext cx="25146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67" name="Line 1044"/>
          <p:cNvSpPr>
            <a:spLocks noChangeShapeType="1"/>
          </p:cNvSpPr>
          <p:nvPr/>
        </p:nvSpPr>
        <p:spPr bwMode="auto">
          <a:xfrm flipV="1">
            <a:off x="5562600" y="2971800"/>
            <a:ext cx="0" cy="533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68" name="Line 1045"/>
          <p:cNvSpPr>
            <a:spLocks noChangeShapeType="1"/>
          </p:cNvSpPr>
          <p:nvPr/>
        </p:nvSpPr>
        <p:spPr bwMode="auto">
          <a:xfrm flipV="1">
            <a:off x="8077200" y="2971800"/>
            <a:ext cx="0" cy="533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3992" name="Text Box 1048"/>
          <p:cNvSpPr txBox="1">
            <a:spLocks noChangeArrowheads="1"/>
          </p:cNvSpPr>
          <p:nvPr/>
        </p:nvSpPr>
        <p:spPr bwMode="auto">
          <a:xfrm>
            <a:off x="5638800" y="4495800"/>
            <a:ext cx="3048000" cy="6096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eaLnBrk="0" hangingPunct="0">
              <a:defRPr/>
            </a:pPr>
            <a:r>
              <a:rPr lang="de-DE" sz="1600"/>
              <a:t>Betriebliches Rechnungswesen</a:t>
            </a:r>
          </a:p>
        </p:txBody>
      </p:sp>
      <p:sp>
        <p:nvSpPr>
          <p:cNvPr id="2070" name="Line 1049"/>
          <p:cNvSpPr>
            <a:spLocks noChangeShapeType="1"/>
          </p:cNvSpPr>
          <p:nvPr/>
        </p:nvSpPr>
        <p:spPr bwMode="auto">
          <a:xfrm>
            <a:off x="5715000" y="3886200"/>
            <a:ext cx="106680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71" name="Line 1050"/>
          <p:cNvSpPr>
            <a:spLocks noChangeShapeType="1"/>
          </p:cNvSpPr>
          <p:nvPr/>
        </p:nvSpPr>
        <p:spPr bwMode="auto">
          <a:xfrm flipH="1">
            <a:off x="7315200" y="3886200"/>
            <a:ext cx="76200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72" name="Line 1051"/>
          <p:cNvSpPr>
            <a:spLocks noChangeShapeType="1"/>
          </p:cNvSpPr>
          <p:nvPr/>
        </p:nvSpPr>
        <p:spPr bwMode="auto">
          <a:xfrm>
            <a:off x="990600" y="3886200"/>
            <a:ext cx="4648200" cy="9906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73" name="Line 1052"/>
          <p:cNvSpPr>
            <a:spLocks noChangeShapeType="1"/>
          </p:cNvSpPr>
          <p:nvPr/>
        </p:nvSpPr>
        <p:spPr bwMode="auto">
          <a:xfrm>
            <a:off x="3429000" y="3886200"/>
            <a:ext cx="2209800" cy="9906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74" name="Text Box 1053"/>
          <p:cNvSpPr txBox="1">
            <a:spLocks noChangeArrowheads="1"/>
          </p:cNvSpPr>
          <p:nvPr/>
        </p:nvSpPr>
        <p:spPr bwMode="auto">
          <a:xfrm>
            <a:off x="5791200" y="6019800"/>
            <a:ext cx="2133600" cy="38100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/>
            <a:tailEnd/>
          </a:ln>
        </p:spPr>
        <p:txBody>
          <a:bodyPr/>
          <a:lstStyle/>
          <a:p>
            <a:pPr algn="l" eaLnBrk="0" hangingPunct="0"/>
            <a:r>
              <a:rPr lang="de-DE" sz="1600"/>
              <a:t>Geschäftsbetrieb</a:t>
            </a:r>
          </a:p>
        </p:txBody>
      </p:sp>
      <p:sp>
        <p:nvSpPr>
          <p:cNvPr id="2075" name="Line 1054"/>
          <p:cNvSpPr>
            <a:spLocks noChangeShapeType="1"/>
          </p:cNvSpPr>
          <p:nvPr/>
        </p:nvSpPr>
        <p:spPr bwMode="auto">
          <a:xfrm flipV="1">
            <a:off x="6248400" y="5105400"/>
            <a:ext cx="0" cy="685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76" name="Line 1055"/>
          <p:cNvSpPr>
            <a:spLocks noChangeShapeType="1"/>
          </p:cNvSpPr>
          <p:nvPr/>
        </p:nvSpPr>
        <p:spPr bwMode="auto">
          <a:xfrm flipV="1">
            <a:off x="6553200" y="5105400"/>
            <a:ext cx="0" cy="685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77" name="Line 1056"/>
          <p:cNvSpPr>
            <a:spLocks noChangeShapeType="1"/>
          </p:cNvSpPr>
          <p:nvPr/>
        </p:nvSpPr>
        <p:spPr bwMode="auto">
          <a:xfrm flipV="1">
            <a:off x="7620000" y="5105400"/>
            <a:ext cx="0" cy="685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78" name="Text Box 1057"/>
          <p:cNvSpPr txBox="1">
            <a:spLocks noChangeArrowheads="1"/>
          </p:cNvSpPr>
          <p:nvPr/>
        </p:nvSpPr>
        <p:spPr bwMode="auto">
          <a:xfrm>
            <a:off x="6781800" y="51816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de-DE" sz="2400"/>
              <a:t>...</a:t>
            </a:r>
            <a:endParaRPr lang="de-DE" sz="1400" b="0"/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3048000" y="5133975"/>
          <a:ext cx="2514600" cy="1495425"/>
        </p:xfrm>
        <a:graphic>
          <a:graphicData uri="http://schemas.openxmlformats.org/presentationml/2006/ole">
            <p:oleObj spid="_x0000_s2050" name="Paint Shop Pro Image" r:id="rId4" imgW="5209756" imgH="3570732" progId="PaintShopPro">
              <p:embed/>
            </p:oleObj>
          </a:graphicData>
        </a:graphic>
      </p:graphicFrame>
      <p:sp>
        <p:nvSpPr>
          <p:cNvPr id="2079" name="Text Box 1059"/>
          <p:cNvSpPr txBox="1">
            <a:spLocks noChangeArrowheads="1"/>
          </p:cNvSpPr>
          <p:nvPr/>
        </p:nvSpPr>
        <p:spPr bwMode="auto">
          <a:xfrm>
            <a:off x="3048000" y="5181600"/>
            <a:ext cx="1447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/>
              <a:t>Unternehmen</a:t>
            </a:r>
          </a:p>
        </p:txBody>
      </p:sp>
      <p:graphicFrame>
        <p:nvGraphicFramePr>
          <p:cNvPr id="2051" name="Object 42"/>
          <p:cNvGraphicFramePr>
            <a:graphicFrameLocks noChangeAspect="1"/>
          </p:cNvGraphicFramePr>
          <p:nvPr/>
        </p:nvGraphicFramePr>
        <p:xfrm>
          <a:off x="5715000" y="152400"/>
          <a:ext cx="1100138" cy="1143000"/>
        </p:xfrm>
        <a:graphic>
          <a:graphicData uri="http://schemas.openxmlformats.org/presentationml/2006/ole">
            <p:oleObj spid="_x0000_s2051" name="Bitmap" r:id="rId5" imgW="1857143" imgH="1933333" progId="Paint.Picture">
              <p:embed/>
            </p:oleObj>
          </a:graphicData>
        </a:graphic>
      </p:graphicFrame>
      <p:pic>
        <p:nvPicPr>
          <p:cNvPr id="2080" name="Picture 1061" descr="C:\Business_Studio\Archiv\Images\Images_neu\Buf_Dame-neu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53400" y="4191000"/>
            <a:ext cx="838200" cy="628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aphicFrame>
        <p:nvGraphicFramePr>
          <p:cNvPr id="2052" name="Object 97"/>
          <p:cNvGraphicFramePr>
            <a:graphicFrameLocks noChangeAspect="1"/>
          </p:cNvGraphicFramePr>
          <p:nvPr/>
        </p:nvGraphicFramePr>
        <p:xfrm>
          <a:off x="1828800" y="228600"/>
          <a:ext cx="1676400" cy="1084263"/>
        </p:xfrm>
        <a:graphic>
          <a:graphicData uri="http://schemas.openxmlformats.org/presentationml/2006/ole">
            <p:oleObj spid="_x0000_s2052" name="Paint Shop Pro Image" r:id="rId7" imgW="2175610" imgH="1405259" progId="PaintShopPro">
              <p:embed/>
            </p:oleObj>
          </a:graphicData>
        </a:graphic>
      </p:graphicFrame>
      <p:sp>
        <p:nvSpPr>
          <p:cNvPr id="84007" name="Text Box 1063"/>
          <p:cNvSpPr txBox="1">
            <a:spLocks noChangeArrowheads="1"/>
          </p:cNvSpPr>
          <p:nvPr/>
        </p:nvSpPr>
        <p:spPr bwMode="auto">
          <a:xfrm>
            <a:off x="381000" y="3276600"/>
            <a:ext cx="1600200" cy="609600"/>
          </a:xfrm>
          <a:prstGeom prst="rect">
            <a:avLst/>
          </a:prstGeom>
          <a:solidFill>
            <a:srgbClr val="DFFEB2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eaLnBrk="0" hangingPunct="0">
              <a:defRPr/>
            </a:pPr>
            <a:r>
              <a:rPr lang="de-DE" sz="1600"/>
              <a:t>Strategische Planung</a:t>
            </a:r>
          </a:p>
        </p:txBody>
      </p:sp>
      <p:sp>
        <p:nvSpPr>
          <p:cNvPr id="84008" name="Text Box 1064"/>
          <p:cNvSpPr txBox="1">
            <a:spLocks noChangeArrowheads="1"/>
          </p:cNvSpPr>
          <p:nvPr/>
        </p:nvSpPr>
        <p:spPr bwMode="auto">
          <a:xfrm>
            <a:off x="2514600" y="3276600"/>
            <a:ext cx="1600200" cy="609600"/>
          </a:xfrm>
          <a:prstGeom prst="rect">
            <a:avLst/>
          </a:prstGeom>
          <a:solidFill>
            <a:srgbClr val="F3F3F3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eaLnBrk="0" hangingPunct="0">
              <a:defRPr/>
            </a:pPr>
            <a:r>
              <a:rPr lang="de-DE" sz="1600"/>
              <a:t>Frühwarn-systeme</a:t>
            </a:r>
          </a:p>
        </p:txBody>
      </p:sp>
      <p:sp>
        <p:nvSpPr>
          <p:cNvPr id="84009" name="Text Box 1065"/>
          <p:cNvSpPr txBox="1">
            <a:spLocks noChangeArrowheads="1"/>
          </p:cNvSpPr>
          <p:nvPr/>
        </p:nvSpPr>
        <p:spPr bwMode="auto">
          <a:xfrm>
            <a:off x="4800600" y="3276600"/>
            <a:ext cx="1600200" cy="609600"/>
          </a:xfrm>
          <a:prstGeom prst="rect">
            <a:avLst/>
          </a:prstGeom>
          <a:solidFill>
            <a:srgbClr val="DFFEB2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eaLnBrk="0" hangingPunct="0">
              <a:defRPr/>
            </a:pPr>
            <a:r>
              <a:rPr lang="de-DE" sz="1600"/>
              <a:t>Operative Planung</a:t>
            </a:r>
          </a:p>
        </p:txBody>
      </p:sp>
      <p:sp>
        <p:nvSpPr>
          <p:cNvPr id="84010" name="Text Box 1066"/>
          <p:cNvSpPr txBox="1">
            <a:spLocks noChangeArrowheads="1"/>
          </p:cNvSpPr>
          <p:nvPr/>
        </p:nvSpPr>
        <p:spPr bwMode="auto">
          <a:xfrm>
            <a:off x="7391400" y="3276600"/>
            <a:ext cx="1371600" cy="609600"/>
          </a:xfrm>
          <a:prstGeom prst="rect">
            <a:avLst/>
          </a:prstGeom>
          <a:solidFill>
            <a:srgbClr val="F3F3F3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eaLnBrk="0" hangingPunct="0">
              <a:defRPr/>
            </a:pPr>
            <a:r>
              <a:rPr lang="de-DE" sz="1600"/>
              <a:t>Budget-kontrolle</a:t>
            </a:r>
          </a:p>
        </p:txBody>
      </p:sp>
      <p:sp>
        <p:nvSpPr>
          <p:cNvPr id="2086" name="Text Box 32"/>
          <p:cNvSpPr txBox="1">
            <a:spLocks noChangeArrowheads="1"/>
          </p:cNvSpPr>
          <p:nvPr/>
        </p:nvSpPr>
        <p:spPr bwMode="auto">
          <a:xfrm>
            <a:off x="0" y="0"/>
            <a:ext cx="2590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Controlling (Systematik)</a:t>
            </a:r>
          </a:p>
        </p:txBody>
      </p:sp>
      <p:sp>
        <p:nvSpPr>
          <p:cNvPr id="2087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3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3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3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4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84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84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84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2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2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83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500"/>
                            </p:stCondLst>
                            <p:childTnLst>
                              <p:par>
                                <p:cTn id="1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2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3000"/>
                            </p:stCondLst>
                            <p:childTnLst>
                              <p:par>
                                <p:cTn id="1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500"/>
                            </p:stCondLst>
                            <p:childTnLst>
                              <p:par>
                                <p:cTn id="1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4000"/>
                            </p:stCondLst>
                            <p:childTnLst>
                              <p:par>
                                <p:cTn id="1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4500"/>
                            </p:stCondLst>
                            <p:childTnLst>
                              <p:par>
                                <p:cTn id="1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000"/>
                            </p:stCondLst>
                            <p:childTnLst>
                              <p:par>
                                <p:cTn id="143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3" grpId="0" animBg="1" autoUpdateAnimBg="0"/>
      <p:bldP spid="2055" grpId="0" animBg="1"/>
      <p:bldP spid="2056" grpId="0" animBg="1"/>
      <p:bldP spid="2057" grpId="0" animBg="1"/>
      <p:bldP spid="2058" grpId="0" animBg="1"/>
      <p:bldP spid="83978" grpId="0" animBg="1" autoUpdateAnimBg="0"/>
      <p:bldP spid="2060" grpId="0" autoUpdateAnimBg="0"/>
      <p:bldP spid="83980" grpId="0" animBg="1" autoUpdateAnimBg="0"/>
      <p:bldP spid="2062" grpId="0" autoUpdateAnimBg="0"/>
      <p:bldP spid="2063" grpId="0" animBg="1"/>
      <p:bldP spid="2064" grpId="0" animBg="1"/>
      <p:bldP spid="2065" grpId="0" animBg="1"/>
      <p:bldP spid="2066" grpId="0" animBg="1"/>
      <p:bldP spid="2067" grpId="0" animBg="1"/>
      <p:bldP spid="2068" grpId="0" animBg="1"/>
      <p:bldP spid="83992" grpId="0" animBg="1" autoUpdateAnimBg="0"/>
      <p:bldP spid="2070" grpId="0" animBg="1"/>
      <p:bldP spid="2071" grpId="0" animBg="1"/>
      <p:bldP spid="2072" grpId="0" animBg="1"/>
      <p:bldP spid="2073" grpId="0" animBg="1"/>
      <p:bldP spid="2075" grpId="0" animBg="1"/>
      <p:bldP spid="2076" grpId="0" animBg="1"/>
      <p:bldP spid="2077" grpId="0" animBg="1"/>
      <p:bldP spid="2078" grpId="0" autoUpdateAnimBg="0"/>
      <p:bldP spid="84007" grpId="0" animBg="1" autoUpdateAnimBg="0"/>
      <p:bldP spid="84008" grpId="0" animBg="1" autoUpdateAnimBg="0"/>
      <p:bldP spid="84009" grpId="0" animBg="1" autoUpdateAnimBg="0"/>
      <p:bldP spid="84010" grpId="0" animBg="1" autoUpdateAnimBg="0"/>
      <p:bldP spid="2087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Oval 109"/>
          <p:cNvSpPr>
            <a:spLocks noChangeArrowheads="1"/>
          </p:cNvSpPr>
          <p:nvPr/>
        </p:nvSpPr>
        <p:spPr bwMode="auto">
          <a:xfrm>
            <a:off x="304800" y="152400"/>
            <a:ext cx="8229600" cy="3657600"/>
          </a:xfrm>
          <a:prstGeom prst="ellipse">
            <a:avLst/>
          </a:prstGeom>
          <a:solidFill>
            <a:srgbClr val="F5FFD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de-DE" sz="1400"/>
          </a:p>
        </p:txBody>
      </p:sp>
      <p:sp>
        <p:nvSpPr>
          <p:cNvPr id="3079" name="Rectangle 2"/>
          <p:cNvSpPr>
            <a:spLocks noChangeArrowheads="1"/>
          </p:cNvSpPr>
          <p:nvPr/>
        </p:nvSpPr>
        <p:spPr bwMode="auto">
          <a:xfrm>
            <a:off x="6172200" y="2209800"/>
            <a:ext cx="2362200" cy="1524000"/>
          </a:xfrm>
          <a:prstGeom prst="rect">
            <a:avLst/>
          </a:prstGeom>
          <a:solidFill>
            <a:srgbClr val="BDDE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 sz="1400"/>
          </a:p>
        </p:txBody>
      </p:sp>
      <p:sp>
        <p:nvSpPr>
          <p:cNvPr id="3080" name="Freeform 3"/>
          <p:cNvSpPr>
            <a:spLocks/>
          </p:cNvSpPr>
          <p:nvPr/>
        </p:nvSpPr>
        <p:spPr bwMode="auto">
          <a:xfrm>
            <a:off x="6553200" y="2667000"/>
            <a:ext cx="914400" cy="609600"/>
          </a:xfrm>
          <a:custGeom>
            <a:avLst/>
            <a:gdLst>
              <a:gd name="T0" fmla="*/ 0 w 3600"/>
              <a:gd name="T1" fmla="*/ 2147483647 h 2112"/>
              <a:gd name="T2" fmla="*/ 2147483647 w 3600"/>
              <a:gd name="T3" fmla="*/ 2147483647 h 2112"/>
              <a:gd name="T4" fmla="*/ 2147483647 w 3600"/>
              <a:gd name="T5" fmla="*/ 2147483647 h 2112"/>
              <a:gd name="T6" fmla="*/ 2147483647 w 3600"/>
              <a:gd name="T7" fmla="*/ 2147483647 h 2112"/>
              <a:gd name="T8" fmla="*/ 2147483647 w 3600"/>
              <a:gd name="T9" fmla="*/ 2147483647 h 2112"/>
              <a:gd name="T10" fmla="*/ 2147483647 w 3600"/>
              <a:gd name="T11" fmla="*/ 2147483647 h 2112"/>
              <a:gd name="T12" fmla="*/ 2147483647 w 3600"/>
              <a:gd name="T13" fmla="*/ 2147483647 h 2112"/>
              <a:gd name="T14" fmla="*/ 2147483647 w 3600"/>
              <a:gd name="T15" fmla="*/ 2147483647 h 2112"/>
              <a:gd name="T16" fmla="*/ 2147483647 w 3600"/>
              <a:gd name="T17" fmla="*/ 2147483647 h 2112"/>
              <a:gd name="T18" fmla="*/ 2147483647 w 3600"/>
              <a:gd name="T19" fmla="*/ 2147483647 h 2112"/>
              <a:gd name="T20" fmla="*/ 2147483647 w 3600"/>
              <a:gd name="T21" fmla="*/ 2147483647 h 2112"/>
              <a:gd name="T22" fmla="*/ 2147483647 w 3600"/>
              <a:gd name="T23" fmla="*/ 2147483647 h 2112"/>
              <a:gd name="T24" fmla="*/ 2147483647 w 3600"/>
              <a:gd name="T25" fmla="*/ 2147483647 h 2112"/>
              <a:gd name="T26" fmla="*/ 2147483647 w 3600"/>
              <a:gd name="T27" fmla="*/ 2147483647 h 2112"/>
              <a:gd name="T28" fmla="*/ 2147483647 w 3600"/>
              <a:gd name="T29" fmla="*/ 0 h 211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600"/>
              <a:gd name="T46" fmla="*/ 0 h 2112"/>
              <a:gd name="T47" fmla="*/ 3600 w 3600"/>
              <a:gd name="T48" fmla="*/ 2112 h 211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600" h="2112">
                <a:moveTo>
                  <a:pt x="0" y="2112"/>
                </a:moveTo>
                <a:cubicBezTo>
                  <a:pt x="64" y="2056"/>
                  <a:pt x="128" y="2000"/>
                  <a:pt x="192" y="1968"/>
                </a:cubicBezTo>
                <a:cubicBezTo>
                  <a:pt x="256" y="1936"/>
                  <a:pt x="312" y="1936"/>
                  <a:pt x="384" y="1920"/>
                </a:cubicBezTo>
                <a:cubicBezTo>
                  <a:pt x="456" y="1904"/>
                  <a:pt x="552" y="1904"/>
                  <a:pt x="624" y="1872"/>
                </a:cubicBezTo>
                <a:cubicBezTo>
                  <a:pt x="696" y="1840"/>
                  <a:pt x="664" y="1768"/>
                  <a:pt x="816" y="1728"/>
                </a:cubicBezTo>
                <a:cubicBezTo>
                  <a:pt x="968" y="1688"/>
                  <a:pt x="1328" y="1688"/>
                  <a:pt x="1536" y="1632"/>
                </a:cubicBezTo>
                <a:cubicBezTo>
                  <a:pt x="1744" y="1576"/>
                  <a:pt x="1944" y="1472"/>
                  <a:pt x="2064" y="1392"/>
                </a:cubicBezTo>
                <a:cubicBezTo>
                  <a:pt x="2184" y="1312"/>
                  <a:pt x="2184" y="1200"/>
                  <a:pt x="2256" y="1152"/>
                </a:cubicBezTo>
                <a:cubicBezTo>
                  <a:pt x="2328" y="1104"/>
                  <a:pt x="2416" y="1136"/>
                  <a:pt x="2496" y="1104"/>
                </a:cubicBezTo>
                <a:cubicBezTo>
                  <a:pt x="2576" y="1072"/>
                  <a:pt x="2640" y="992"/>
                  <a:pt x="2736" y="960"/>
                </a:cubicBezTo>
                <a:cubicBezTo>
                  <a:pt x="2832" y="928"/>
                  <a:pt x="2984" y="944"/>
                  <a:pt x="3072" y="912"/>
                </a:cubicBezTo>
                <a:cubicBezTo>
                  <a:pt x="3160" y="880"/>
                  <a:pt x="3224" y="840"/>
                  <a:pt x="3264" y="768"/>
                </a:cubicBezTo>
                <a:cubicBezTo>
                  <a:pt x="3304" y="696"/>
                  <a:pt x="3280" y="544"/>
                  <a:pt x="3312" y="480"/>
                </a:cubicBezTo>
                <a:cubicBezTo>
                  <a:pt x="3344" y="416"/>
                  <a:pt x="3408" y="464"/>
                  <a:pt x="3456" y="384"/>
                </a:cubicBezTo>
                <a:cubicBezTo>
                  <a:pt x="3504" y="304"/>
                  <a:pt x="3592" y="64"/>
                  <a:pt x="3600" y="0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81" name="Freeform 4"/>
          <p:cNvSpPr>
            <a:spLocks/>
          </p:cNvSpPr>
          <p:nvPr/>
        </p:nvSpPr>
        <p:spPr bwMode="auto">
          <a:xfrm>
            <a:off x="6553200" y="2590800"/>
            <a:ext cx="838200" cy="685800"/>
          </a:xfrm>
          <a:custGeom>
            <a:avLst/>
            <a:gdLst>
              <a:gd name="T0" fmla="*/ 0 w 3648"/>
              <a:gd name="T1" fmla="*/ 2147483647 h 1968"/>
              <a:gd name="T2" fmla="*/ 2147483647 w 3648"/>
              <a:gd name="T3" fmla="*/ 2147483647 h 1968"/>
              <a:gd name="T4" fmla="*/ 2147483647 w 3648"/>
              <a:gd name="T5" fmla="*/ 2147483647 h 1968"/>
              <a:gd name="T6" fmla="*/ 2147483647 w 3648"/>
              <a:gd name="T7" fmla="*/ 2147483647 h 1968"/>
              <a:gd name="T8" fmla="*/ 2147483647 w 3648"/>
              <a:gd name="T9" fmla="*/ 2147483647 h 1968"/>
              <a:gd name="T10" fmla="*/ 2147483647 w 3648"/>
              <a:gd name="T11" fmla="*/ 2147483647 h 1968"/>
              <a:gd name="T12" fmla="*/ 2147483647 w 3648"/>
              <a:gd name="T13" fmla="*/ 2147483647 h 1968"/>
              <a:gd name="T14" fmla="*/ 2147483647 w 3648"/>
              <a:gd name="T15" fmla="*/ 2147483647 h 1968"/>
              <a:gd name="T16" fmla="*/ 2147483647 w 3648"/>
              <a:gd name="T17" fmla="*/ 2147483647 h 1968"/>
              <a:gd name="T18" fmla="*/ 2147483647 w 3648"/>
              <a:gd name="T19" fmla="*/ 2147483647 h 1968"/>
              <a:gd name="T20" fmla="*/ 2147483647 w 3648"/>
              <a:gd name="T21" fmla="*/ 2147483647 h 1968"/>
              <a:gd name="T22" fmla="*/ 2147483647 w 3648"/>
              <a:gd name="T23" fmla="*/ 0 h 196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648"/>
              <a:gd name="T37" fmla="*/ 0 h 1968"/>
              <a:gd name="T38" fmla="*/ 3648 w 3648"/>
              <a:gd name="T39" fmla="*/ 1968 h 196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648" h="1968">
                <a:moveTo>
                  <a:pt x="0" y="1968"/>
                </a:moveTo>
                <a:cubicBezTo>
                  <a:pt x="76" y="1876"/>
                  <a:pt x="152" y="1784"/>
                  <a:pt x="240" y="1728"/>
                </a:cubicBezTo>
                <a:cubicBezTo>
                  <a:pt x="328" y="1672"/>
                  <a:pt x="424" y="1688"/>
                  <a:pt x="528" y="1632"/>
                </a:cubicBezTo>
                <a:cubicBezTo>
                  <a:pt x="632" y="1576"/>
                  <a:pt x="736" y="1488"/>
                  <a:pt x="864" y="1392"/>
                </a:cubicBezTo>
                <a:cubicBezTo>
                  <a:pt x="992" y="1296"/>
                  <a:pt x="1200" y="1152"/>
                  <a:pt x="1296" y="1056"/>
                </a:cubicBezTo>
                <a:cubicBezTo>
                  <a:pt x="1392" y="960"/>
                  <a:pt x="1344" y="872"/>
                  <a:pt x="1440" y="816"/>
                </a:cubicBezTo>
                <a:cubicBezTo>
                  <a:pt x="1536" y="760"/>
                  <a:pt x="1752" y="768"/>
                  <a:pt x="1872" y="720"/>
                </a:cubicBezTo>
                <a:cubicBezTo>
                  <a:pt x="1992" y="672"/>
                  <a:pt x="2080" y="592"/>
                  <a:pt x="2160" y="528"/>
                </a:cubicBezTo>
                <a:cubicBezTo>
                  <a:pt x="2240" y="464"/>
                  <a:pt x="2192" y="376"/>
                  <a:pt x="2352" y="336"/>
                </a:cubicBezTo>
                <a:cubicBezTo>
                  <a:pt x="2512" y="296"/>
                  <a:pt x="2936" y="312"/>
                  <a:pt x="3120" y="288"/>
                </a:cubicBezTo>
                <a:cubicBezTo>
                  <a:pt x="3304" y="264"/>
                  <a:pt x="3368" y="240"/>
                  <a:pt x="3456" y="192"/>
                </a:cubicBezTo>
                <a:cubicBezTo>
                  <a:pt x="3544" y="144"/>
                  <a:pt x="3616" y="32"/>
                  <a:pt x="3648" y="0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82" name="Line 5"/>
          <p:cNvSpPr>
            <a:spLocks noChangeShapeType="1"/>
          </p:cNvSpPr>
          <p:nvPr/>
        </p:nvSpPr>
        <p:spPr bwMode="auto">
          <a:xfrm>
            <a:off x="0" y="5486400"/>
            <a:ext cx="8991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4999" name="Text Box 6"/>
          <p:cNvSpPr txBox="1">
            <a:spLocks noChangeArrowheads="1"/>
          </p:cNvSpPr>
          <p:nvPr/>
        </p:nvSpPr>
        <p:spPr bwMode="auto">
          <a:xfrm>
            <a:off x="152400" y="5638800"/>
            <a:ext cx="1905000" cy="539750"/>
          </a:xfrm>
          <a:prstGeom prst="rect">
            <a:avLst/>
          </a:prstGeom>
          <a:solidFill>
            <a:srgbClr val="E9E9E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 anchorCtr="1"/>
          <a:lstStyle/>
          <a:p>
            <a:pPr>
              <a:defRPr/>
            </a:pPr>
            <a:r>
              <a:rPr lang="de-DE" sz="1400"/>
              <a:t>abgelaufenes Geschäftsjahr</a:t>
            </a:r>
          </a:p>
        </p:txBody>
      </p:sp>
      <p:sp>
        <p:nvSpPr>
          <p:cNvPr id="85000" name="Text Box 7"/>
          <p:cNvSpPr txBox="1">
            <a:spLocks noChangeArrowheads="1"/>
          </p:cNvSpPr>
          <p:nvPr/>
        </p:nvSpPr>
        <p:spPr bwMode="auto">
          <a:xfrm>
            <a:off x="2362200" y="5638800"/>
            <a:ext cx="3352800" cy="539750"/>
          </a:xfrm>
          <a:prstGeom prst="rect">
            <a:avLst/>
          </a:prstGeom>
          <a:solidFill>
            <a:srgbClr val="FFEDDB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 anchorCtr="1"/>
          <a:lstStyle/>
          <a:p>
            <a:pPr>
              <a:defRPr/>
            </a:pPr>
            <a:r>
              <a:rPr lang="de-DE" sz="1400"/>
              <a:t>laufendes Geschäftsjahr</a:t>
            </a:r>
          </a:p>
        </p:txBody>
      </p:sp>
      <p:sp>
        <p:nvSpPr>
          <p:cNvPr id="3085" name="Line 8"/>
          <p:cNvSpPr>
            <a:spLocks noChangeShapeType="1"/>
          </p:cNvSpPr>
          <p:nvPr/>
        </p:nvSpPr>
        <p:spPr bwMode="auto">
          <a:xfrm>
            <a:off x="1676400" y="4648200"/>
            <a:ext cx="381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86" name="Line 9"/>
          <p:cNvSpPr>
            <a:spLocks noChangeShapeType="1"/>
          </p:cNvSpPr>
          <p:nvPr/>
        </p:nvSpPr>
        <p:spPr bwMode="auto">
          <a:xfrm>
            <a:off x="1981200" y="48006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87" name="Line 10"/>
          <p:cNvSpPr>
            <a:spLocks noChangeShapeType="1"/>
          </p:cNvSpPr>
          <p:nvPr/>
        </p:nvSpPr>
        <p:spPr bwMode="auto">
          <a:xfrm flipV="1">
            <a:off x="228600" y="4648200"/>
            <a:ext cx="381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88" name="Line 11"/>
          <p:cNvSpPr>
            <a:spLocks noChangeShapeType="1"/>
          </p:cNvSpPr>
          <p:nvPr/>
        </p:nvSpPr>
        <p:spPr bwMode="auto">
          <a:xfrm>
            <a:off x="1676400" y="48006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89" name="Line 12"/>
          <p:cNvSpPr>
            <a:spLocks noChangeShapeType="1"/>
          </p:cNvSpPr>
          <p:nvPr/>
        </p:nvSpPr>
        <p:spPr bwMode="auto">
          <a:xfrm flipV="1">
            <a:off x="304800" y="48006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90" name="Line 13"/>
          <p:cNvSpPr>
            <a:spLocks noChangeShapeType="1"/>
          </p:cNvSpPr>
          <p:nvPr/>
        </p:nvSpPr>
        <p:spPr bwMode="auto">
          <a:xfrm flipH="1" flipV="1">
            <a:off x="7162800" y="37338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91" name="Line 14"/>
          <p:cNvSpPr>
            <a:spLocks noChangeShapeType="1"/>
          </p:cNvSpPr>
          <p:nvPr/>
        </p:nvSpPr>
        <p:spPr bwMode="auto">
          <a:xfrm flipH="1" flipV="1">
            <a:off x="6553200" y="2438400"/>
            <a:ext cx="0" cy="1143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92" name="Line 15"/>
          <p:cNvSpPr>
            <a:spLocks noChangeShapeType="1"/>
          </p:cNvSpPr>
          <p:nvPr/>
        </p:nvSpPr>
        <p:spPr bwMode="auto">
          <a:xfrm>
            <a:off x="7467600" y="37338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93" name="Line 16"/>
          <p:cNvSpPr>
            <a:spLocks noChangeShapeType="1"/>
          </p:cNvSpPr>
          <p:nvPr/>
        </p:nvSpPr>
        <p:spPr bwMode="auto">
          <a:xfrm flipH="1">
            <a:off x="6019800" y="152400"/>
            <a:ext cx="0" cy="6096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94" name="Line 17"/>
          <p:cNvSpPr>
            <a:spLocks noChangeShapeType="1"/>
          </p:cNvSpPr>
          <p:nvPr/>
        </p:nvSpPr>
        <p:spPr bwMode="auto">
          <a:xfrm>
            <a:off x="6400800" y="3429000"/>
            <a:ext cx="1828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95" name="Line 18"/>
          <p:cNvSpPr>
            <a:spLocks noChangeShapeType="1"/>
          </p:cNvSpPr>
          <p:nvPr/>
        </p:nvSpPr>
        <p:spPr bwMode="auto">
          <a:xfrm>
            <a:off x="2209800" y="228600"/>
            <a:ext cx="0" cy="5943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96" name="Line 19"/>
          <p:cNvSpPr>
            <a:spLocks noChangeShapeType="1"/>
          </p:cNvSpPr>
          <p:nvPr/>
        </p:nvSpPr>
        <p:spPr bwMode="auto">
          <a:xfrm>
            <a:off x="7696200" y="6400800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97" name="Text Box 20"/>
          <p:cNvSpPr txBox="1">
            <a:spLocks noChangeArrowheads="1"/>
          </p:cNvSpPr>
          <p:nvPr/>
        </p:nvSpPr>
        <p:spPr bwMode="auto">
          <a:xfrm>
            <a:off x="7010400" y="6248400"/>
            <a:ext cx="6858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Zeit</a:t>
            </a:r>
          </a:p>
        </p:txBody>
      </p:sp>
      <p:sp>
        <p:nvSpPr>
          <p:cNvPr id="85014" name="Text Box 21"/>
          <p:cNvSpPr txBox="1">
            <a:spLocks noChangeArrowheads="1"/>
          </p:cNvSpPr>
          <p:nvPr/>
        </p:nvSpPr>
        <p:spPr bwMode="auto">
          <a:xfrm>
            <a:off x="6096000" y="5638800"/>
            <a:ext cx="2590800" cy="5397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 anchorCtr="1"/>
          <a:lstStyle/>
          <a:p>
            <a:pPr>
              <a:defRPr/>
            </a:pPr>
            <a:r>
              <a:rPr lang="de-DE" sz="1400"/>
              <a:t>kommende Geschäftsjahre</a:t>
            </a:r>
          </a:p>
        </p:txBody>
      </p:sp>
      <p:sp>
        <p:nvSpPr>
          <p:cNvPr id="3099" name="Rectangle 22"/>
          <p:cNvSpPr>
            <a:spLocks noChangeArrowheads="1"/>
          </p:cNvSpPr>
          <p:nvPr/>
        </p:nvSpPr>
        <p:spPr bwMode="auto">
          <a:xfrm>
            <a:off x="1828800" y="5029200"/>
            <a:ext cx="304800" cy="152400"/>
          </a:xfrm>
          <a:prstGeom prst="rect">
            <a:avLst/>
          </a:prstGeom>
          <a:solidFill>
            <a:srgbClr val="BDDE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de-DE" sz="1400"/>
          </a:p>
        </p:txBody>
      </p:sp>
      <p:sp>
        <p:nvSpPr>
          <p:cNvPr id="3100" name="Rectangle 23"/>
          <p:cNvSpPr>
            <a:spLocks noChangeArrowheads="1"/>
          </p:cNvSpPr>
          <p:nvPr/>
        </p:nvSpPr>
        <p:spPr bwMode="auto">
          <a:xfrm>
            <a:off x="152400" y="5029200"/>
            <a:ext cx="304800" cy="152400"/>
          </a:xfrm>
          <a:prstGeom prst="rect">
            <a:avLst/>
          </a:prstGeom>
          <a:solidFill>
            <a:srgbClr val="BDDE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de-DE" sz="1400"/>
          </a:p>
        </p:txBody>
      </p:sp>
      <p:sp>
        <p:nvSpPr>
          <p:cNvPr id="3101" name="Line 24"/>
          <p:cNvSpPr>
            <a:spLocks noChangeShapeType="1"/>
          </p:cNvSpPr>
          <p:nvPr/>
        </p:nvSpPr>
        <p:spPr bwMode="auto">
          <a:xfrm>
            <a:off x="304800" y="48006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02" name="Line 26"/>
          <p:cNvSpPr>
            <a:spLocks noChangeShapeType="1"/>
          </p:cNvSpPr>
          <p:nvPr/>
        </p:nvSpPr>
        <p:spPr bwMode="auto">
          <a:xfrm>
            <a:off x="4953000" y="4648200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03" name="Line 27"/>
          <p:cNvSpPr>
            <a:spLocks noChangeShapeType="1"/>
          </p:cNvSpPr>
          <p:nvPr/>
        </p:nvSpPr>
        <p:spPr bwMode="auto">
          <a:xfrm>
            <a:off x="5410200" y="48006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04" name="Line 28"/>
          <p:cNvSpPr>
            <a:spLocks noChangeShapeType="1"/>
          </p:cNvSpPr>
          <p:nvPr/>
        </p:nvSpPr>
        <p:spPr bwMode="auto">
          <a:xfrm flipV="1">
            <a:off x="2667000" y="4648200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05" name="Line 29"/>
          <p:cNvSpPr>
            <a:spLocks noChangeShapeType="1"/>
          </p:cNvSpPr>
          <p:nvPr/>
        </p:nvSpPr>
        <p:spPr bwMode="auto">
          <a:xfrm>
            <a:off x="4876800" y="4800600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06" name="Line 30"/>
          <p:cNvSpPr>
            <a:spLocks noChangeShapeType="1"/>
          </p:cNvSpPr>
          <p:nvPr/>
        </p:nvSpPr>
        <p:spPr bwMode="auto">
          <a:xfrm flipV="1">
            <a:off x="2895600" y="48006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07" name="Rectangle 31"/>
          <p:cNvSpPr>
            <a:spLocks noChangeArrowheads="1"/>
          </p:cNvSpPr>
          <p:nvPr/>
        </p:nvSpPr>
        <p:spPr bwMode="auto">
          <a:xfrm>
            <a:off x="5257800" y="5029200"/>
            <a:ext cx="304800" cy="152400"/>
          </a:xfrm>
          <a:prstGeom prst="rect">
            <a:avLst/>
          </a:prstGeom>
          <a:solidFill>
            <a:srgbClr val="BDDE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de-DE" sz="1400"/>
          </a:p>
        </p:txBody>
      </p:sp>
      <p:sp>
        <p:nvSpPr>
          <p:cNvPr id="3108" name="Rectangle 32"/>
          <p:cNvSpPr>
            <a:spLocks noChangeArrowheads="1"/>
          </p:cNvSpPr>
          <p:nvPr/>
        </p:nvSpPr>
        <p:spPr bwMode="auto">
          <a:xfrm>
            <a:off x="2743200" y="5029200"/>
            <a:ext cx="304800" cy="152400"/>
          </a:xfrm>
          <a:prstGeom prst="rect">
            <a:avLst/>
          </a:prstGeom>
          <a:solidFill>
            <a:srgbClr val="BDDE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de-DE" sz="1400"/>
          </a:p>
        </p:txBody>
      </p:sp>
      <p:sp>
        <p:nvSpPr>
          <p:cNvPr id="3109" name="Line 33"/>
          <p:cNvSpPr>
            <a:spLocks noChangeShapeType="1"/>
          </p:cNvSpPr>
          <p:nvPr/>
        </p:nvSpPr>
        <p:spPr bwMode="auto">
          <a:xfrm>
            <a:off x="2895600" y="48006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10" name="Line 35"/>
          <p:cNvSpPr>
            <a:spLocks noChangeShapeType="1"/>
          </p:cNvSpPr>
          <p:nvPr/>
        </p:nvSpPr>
        <p:spPr bwMode="auto">
          <a:xfrm>
            <a:off x="7924800" y="4648200"/>
            <a:ext cx="381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11" name="Line 36"/>
          <p:cNvSpPr>
            <a:spLocks noChangeShapeType="1"/>
          </p:cNvSpPr>
          <p:nvPr/>
        </p:nvSpPr>
        <p:spPr bwMode="auto">
          <a:xfrm>
            <a:off x="8229600" y="48006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12" name="Line 37"/>
          <p:cNvSpPr>
            <a:spLocks noChangeShapeType="1"/>
          </p:cNvSpPr>
          <p:nvPr/>
        </p:nvSpPr>
        <p:spPr bwMode="auto">
          <a:xfrm flipV="1">
            <a:off x="6477000" y="4648200"/>
            <a:ext cx="381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13" name="Line 38"/>
          <p:cNvSpPr>
            <a:spLocks noChangeShapeType="1"/>
          </p:cNvSpPr>
          <p:nvPr/>
        </p:nvSpPr>
        <p:spPr bwMode="auto">
          <a:xfrm>
            <a:off x="7924800" y="48006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14" name="Line 39"/>
          <p:cNvSpPr>
            <a:spLocks noChangeShapeType="1"/>
          </p:cNvSpPr>
          <p:nvPr/>
        </p:nvSpPr>
        <p:spPr bwMode="auto">
          <a:xfrm flipV="1">
            <a:off x="6553200" y="48006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15" name="Rectangle 40"/>
          <p:cNvSpPr>
            <a:spLocks noChangeArrowheads="1"/>
          </p:cNvSpPr>
          <p:nvPr/>
        </p:nvSpPr>
        <p:spPr bwMode="auto">
          <a:xfrm>
            <a:off x="8077200" y="5029200"/>
            <a:ext cx="304800" cy="152400"/>
          </a:xfrm>
          <a:prstGeom prst="rect">
            <a:avLst/>
          </a:prstGeom>
          <a:solidFill>
            <a:srgbClr val="BDDE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de-DE" sz="1400"/>
          </a:p>
        </p:txBody>
      </p:sp>
      <p:sp>
        <p:nvSpPr>
          <p:cNvPr id="3116" name="Rectangle 41"/>
          <p:cNvSpPr>
            <a:spLocks noChangeArrowheads="1"/>
          </p:cNvSpPr>
          <p:nvPr/>
        </p:nvSpPr>
        <p:spPr bwMode="auto">
          <a:xfrm>
            <a:off x="6400800" y="5029200"/>
            <a:ext cx="304800" cy="152400"/>
          </a:xfrm>
          <a:prstGeom prst="rect">
            <a:avLst/>
          </a:prstGeom>
          <a:solidFill>
            <a:srgbClr val="BDDE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de-DE" sz="1400"/>
          </a:p>
        </p:txBody>
      </p:sp>
      <p:sp>
        <p:nvSpPr>
          <p:cNvPr id="3117" name="Line 42"/>
          <p:cNvSpPr>
            <a:spLocks noChangeShapeType="1"/>
          </p:cNvSpPr>
          <p:nvPr/>
        </p:nvSpPr>
        <p:spPr bwMode="auto">
          <a:xfrm>
            <a:off x="6553200" y="48006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18" name="Line 44"/>
          <p:cNvSpPr>
            <a:spLocks noChangeShapeType="1"/>
          </p:cNvSpPr>
          <p:nvPr/>
        </p:nvSpPr>
        <p:spPr bwMode="auto">
          <a:xfrm>
            <a:off x="1981200" y="5181600"/>
            <a:ext cx="0" cy="152400"/>
          </a:xfrm>
          <a:prstGeom prst="line">
            <a:avLst/>
          </a:prstGeom>
          <a:noFill/>
          <a:ln w="222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19" name="Line 45"/>
          <p:cNvSpPr>
            <a:spLocks noChangeShapeType="1"/>
          </p:cNvSpPr>
          <p:nvPr/>
        </p:nvSpPr>
        <p:spPr bwMode="auto">
          <a:xfrm>
            <a:off x="2895600" y="5181600"/>
            <a:ext cx="0" cy="152400"/>
          </a:xfrm>
          <a:prstGeom prst="line">
            <a:avLst/>
          </a:prstGeom>
          <a:noFill/>
          <a:ln w="222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20" name="Line 46"/>
          <p:cNvSpPr>
            <a:spLocks noChangeShapeType="1"/>
          </p:cNvSpPr>
          <p:nvPr/>
        </p:nvSpPr>
        <p:spPr bwMode="auto">
          <a:xfrm flipH="1">
            <a:off x="1981200" y="5334000"/>
            <a:ext cx="914400" cy="0"/>
          </a:xfrm>
          <a:prstGeom prst="line">
            <a:avLst/>
          </a:prstGeom>
          <a:noFill/>
          <a:ln w="222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21" name="Line 47"/>
          <p:cNvSpPr>
            <a:spLocks noChangeShapeType="1"/>
          </p:cNvSpPr>
          <p:nvPr/>
        </p:nvSpPr>
        <p:spPr bwMode="auto">
          <a:xfrm>
            <a:off x="5410200" y="5181600"/>
            <a:ext cx="0" cy="152400"/>
          </a:xfrm>
          <a:prstGeom prst="line">
            <a:avLst/>
          </a:prstGeom>
          <a:noFill/>
          <a:ln w="222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22" name="Line 48"/>
          <p:cNvSpPr>
            <a:spLocks noChangeShapeType="1"/>
          </p:cNvSpPr>
          <p:nvPr/>
        </p:nvSpPr>
        <p:spPr bwMode="auto">
          <a:xfrm>
            <a:off x="6553200" y="5181600"/>
            <a:ext cx="0" cy="152400"/>
          </a:xfrm>
          <a:prstGeom prst="line">
            <a:avLst/>
          </a:prstGeom>
          <a:noFill/>
          <a:ln w="222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23" name="Line 49"/>
          <p:cNvSpPr>
            <a:spLocks noChangeShapeType="1"/>
          </p:cNvSpPr>
          <p:nvPr/>
        </p:nvSpPr>
        <p:spPr bwMode="auto">
          <a:xfrm flipH="1">
            <a:off x="5410200" y="5334000"/>
            <a:ext cx="1143000" cy="0"/>
          </a:xfrm>
          <a:prstGeom prst="line">
            <a:avLst/>
          </a:prstGeom>
          <a:noFill/>
          <a:ln w="222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24" name="Text Box 50"/>
          <p:cNvSpPr txBox="1">
            <a:spLocks noChangeArrowheads="1"/>
          </p:cNvSpPr>
          <p:nvPr/>
        </p:nvSpPr>
        <p:spPr bwMode="auto">
          <a:xfrm>
            <a:off x="7620000" y="2286000"/>
            <a:ext cx="762000" cy="457200"/>
          </a:xfrm>
          <a:prstGeom prst="rect">
            <a:avLst/>
          </a:prstGeom>
          <a:solidFill>
            <a:srgbClr val="BDDE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Ziel- gebiet</a:t>
            </a:r>
          </a:p>
        </p:txBody>
      </p:sp>
      <p:sp>
        <p:nvSpPr>
          <p:cNvPr id="3125" name="Oval 51"/>
          <p:cNvSpPr>
            <a:spLocks noChangeArrowheads="1"/>
          </p:cNvSpPr>
          <p:nvPr/>
        </p:nvSpPr>
        <p:spPr bwMode="auto">
          <a:xfrm>
            <a:off x="7391400" y="2438400"/>
            <a:ext cx="304800" cy="228600"/>
          </a:xfrm>
          <a:prstGeom prst="ellipse">
            <a:avLst/>
          </a:prstGeom>
          <a:solidFill>
            <a:srgbClr val="CCFF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de-DE" sz="1400"/>
          </a:p>
        </p:txBody>
      </p:sp>
      <p:sp>
        <p:nvSpPr>
          <p:cNvPr id="3126" name="Text Box 52"/>
          <p:cNvSpPr txBox="1">
            <a:spLocks noChangeArrowheads="1"/>
          </p:cNvSpPr>
          <p:nvPr/>
        </p:nvSpPr>
        <p:spPr bwMode="auto">
          <a:xfrm>
            <a:off x="7467600" y="2895600"/>
            <a:ext cx="990600" cy="274638"/>
          </a:xfrm>
          <a:prstGeom prst="rect">
            <a:avLst/>
          </a:prstGeom>
          <a:solidFill>
            <a:srgbClr val="BDDE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Strategien</a:t>
            </a:r>
          </a:p>
        </p:txBody>
      </p:sp>
      <p:sp>
        <p:nvSpPr>
          <p:cNvPr id="3127" name="Line 53"/>
          <p:cNvSpPr>
            <a:spLocks noChangeShapeType="1"/>
          </p:cNvSpPr>
          <p:nvPr/>
        </p:nvSpPr>
        <p:spPr bwMode="auto">
          <a:xfrm>
            <a:off x="7086600" y="2743200"/>
            <a:ext cx="457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28" name="Line 54"/>
          <p:cNvSpPr>
            <a:spLocks noChangeShapeType="1"/>
          </p:cNvSpPr>
          <p:nvPr/>
        </p:nvSpPr>
        <p:spPr bwMode="auto">
          <a:xfrm>
            <a:off x="7086600" y="3048000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29" name="Line 55"/>
          <p:cNvSpPr>
            <a:spLocks noChangeShapeType="1"/>
          </p:cNvSpPr>
          <p:nvPr/>
        </p:nvSpPr>
        <p:spPr bwMode="auto">
          <a:xfrm flipH="1">
            <a:off x="4876800" y="838200"/>
            <a:ext cx="23622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32" name="Line 58"/>
          <p:cNvSpPr>
            <a:spLocks noChangeShapeType="1"/>
          </p:cNvSpPr>
          <p:nvPr/>
        </p:nvSpPr>
        <p:spPr bwMode="auto">
          <a:xfrm flipH="1" flipV="1">
            <a:off x="7239000" y="838200"/>
            <a:ext cx="0" cy="13716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36" name="Line 62"/>
          <p:cNvSpPr>
            <a:spLocks noChangeShapeType="1"/>
          </p:cNvSpPr>
          <p:nvPr/>
        </p:nvSpPr>
        <p:spPr bwMode="auto">
          <a:xfrm flipH="1">
            <a:off x="4876800" y="1066800"/>
            <a:ext cx="6096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37" name="Line 63"/>
          <p:cNvSpPr>
            <a:spLocks noChangeShapeType="1"/>
          </p:cNvSpPr>
          <p:nvPr/>
        </p:nvSpPr>
        <p:spPr bwMode="auto">
          <a:xfrm flipH="1" flipV="1">
            <a:off x="5486400" y="1066800"/>
            <a:ext cx="0" cy="10668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38" name="Line 64"/>
          <p:cNvSpPr>
            <a:spLocks noChangeShapeType="1"/>
          </p:cNvSpPr>
          <p:nvPr/>
        </p:nvSpPr>
        <p:spPr bwMode="auto">
          <a:xfrm flipH="1">
            <a:off x="4800600" y="2133600"/>
            <a:ext cx="6858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39" name="Line 65"/>
          <p:cNvSpPr>
            <a:spLocks noChangeShapeType="1"/>
          </p:cNvSpPr>
          <p:nvPr/>
        </p:nvSpPr>
        <p:spPr bwMode="auto">
          <a:xfrm>
            <a:off x="3962400" y="12192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40" name="Line 66"/>
          <p:cNvSpPr>
            <a:spLocks noChangeShapeType="1"/>
          </p:cNvSpPr>
          <p:nvPr/>
        </p:nvSpPr>
        <p:spPr bwMode="auto">
          <a:xfrm>
            <a:off x="2438400" y="2133600"/>
            <a:ext cx="6858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41" name="Line 67"/>
          <p:cNvSpPr>
            <a:spLocks noChangeShapeType="1"/>
          </p:cNvSpPr>
          <p:nvPr/>
        </p:nvSpPr>
        <p:spPr bwMode="auto">
          <a:xfrm flipH="1" flipV="1">
            <a:off x="2438400" y="838200"/>
            <a:ext cx="0" cy="12954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42" name="Line 68"/>
          <p:cNvSpPr>
            <a:spLocks noChangeShapeType="1"/>
          </p:cNvSpPr>
          <p:nvPr/>
        </p:nvSpPr>
        <p:spPr bwMode="auto">
          <a:xfrm flipH="1" flipV="1">
            <a:off x="2438400" y="838200"/>
            <a:ext cx="8382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43" name="Line 69"/>
          <p:cNvSpPr>
            <a:spLocks noChangeShapeType="1"/>
          </p:cNvSpPr>
          <p:nvPr/>
        </p:nvSpPr>
        <p:spPr bwMode="auto">
          <a:xfrm flipH="1" flipV="1">
            <a:off x="5791200" y="2286000"/>
            <a:ext cx="0" cy="1828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44" name="Line 70"/>
          <p:cNvSpPr>
            <a:spLocks noChangeShapeType="1"/>
          </p:cNvSpPr>
          <p:nvPr/>
        </p:nvSpPr>
        <p:spPr bwMode="auto">
          <a:xfrm>
            <a:off x="5791200" y="2667000"/>
            <a:ext cx="609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45" name="Line 71"/>
          <p:cNvSpPr>
            <a:spLocks noChangeShapeType="1"/>
          </p:cNvSpPr>
          <p:nvPr/>
        </p:nvSpPr>
        <p:spPr bwMode="auto">
          <a:xfrm flipH="1" flipV="1">
            <a:off x="4800600" y="2286000"/>
            <a:ext cx="990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46" name="Line 72"/>
          <p:cNvSpPr>
            <a:spLocks noChangeShapeType="1"/>
          </p:cNvSpPr>
          <p:nvPr/>
        </p:nvSpPr>
        <p:spPr bwMode="auto">
          <a:xfrm flipV="1">
            <a:off x="3810000" y="2590800"/>
            <a:ext cx="0" cy="3048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47" name="Line 73"/>
          <p:cNvSpPr>
            <a:spLocks noChangeShapeType="1"/>
          </p:cNvSpPr>
          <p:nvPr/>
        </p:nvSpPr>
        <p:spPr bwMode="auto">
          <a:xfrm flipV="1">
            <a:off x="2743200" y="4191000"/>
            <a:ext cx="0" cy="3048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48" name="Line 74"/>
          <p:cNvSpPr>
            <a:spLocks noChangeShapeType="1"/>
          </p:cNvSpPr>
          <p:nvPr/>
        </p:nvSpPr>
        <p:spPr bwMode="auto">
          <a:xfrm>
            <a:off x="8229600" y="5181600"/>
            <a:ext cx="0" cy="152400"/>
          </a:xfrm>
          <a:prstGeom prst="line">
            <a:avLst/>
          </a:prstGeom>
          <a:noFill/>
          <a:ln w="222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49" name="Line 75"/>
          <p:cNvSpPr>
            <a:spLocks noChangeShapeType="1"/>
          </p:cNvSpPr>
          <p:nvPr/>
        </p:nvSpPr>
        <p:spPr bwMode="auto">
          <a:xfrm flipH="1">
            <a:off x="8229600" y="5334000"/>
            <a:ext cx="685800" cy="0"/>
          </a:xfrm>
          <a:prstGeom prst="line">
            <a:avLst/>
          </a:prstGeom>
          <a:noFill/>
          <a:ln w="222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54" name="Line 80"/>
          <p:cNvSpPr>
            <a:spLocks noChangeShapeType="1"/>
          </p:cNvSpPr>
          <p:nvPr/>
        </p:nvSpPr>
        <p:spPr bwMode="auto">
          <a:xfrm>
            <a:off x="1066800" y="2362200"/>
            <a:ext cx="20574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55" name="Line 81"/>
          <p:cNvSpPr>
            <a:spLocks noChangeShapeType="1"/>
          </p:cNvSpPr>
          <p:nvPr/>
        </p:nvSpPr>
        <p:spPr bwMode="auto">
          <a:xfrm flipH="1" flipV="1">
            <a:off x="1066800" y="609600"/>
            <a:ext cx="0" cy="38100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56" name="Line 82"/>
          <p:cNvSpPr>
            <a:spLocks noChangeShapeType="1"/>
          </p:cNvSpPr>
          <p:nvPr/>
        </p:nvSpPr>
        <p:spPr bwMode="auto">
          <a:xfrm>
            <a:off x="4267200" y="4114800"/>
            <a:ext cx="3048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57" name="Line 83"/>
          <p:cNvSpPr>
            <a:spLocks noChangeShapeType="1"/>
          </p:cNvSpPr>
          <p:nvPr/>
        </p:nvSpPr>
        <p:spPr bwMode="auto">
          <a:xfrm>
            <a:off x="2667000" y="4191000"/>
            <a:ext cx="266700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58" name="Line 84"/>
          <p:cNvSpPr>
            <a:spLocks noChangeShapeType="1"/>
          </p:cNvSpPr>
          <p:nvPr/>
        </p:nvSpPr>
        <p:spPr bwMode="auto">
          <a:xfrm flipV="1">
            <a:off x="3505200" y="4191000"/>
            <a:ext cx="0" cy="2286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59" name="Line 85"/>
          <p:cNvSpPr>
            <a:spLocks noChangeShapeType="1"/>
          </p:cNvSpPr>
          <p:nvPr/>
        </p:nvSpPr>
        <p:spPr bwMode="auto">
          <a:xfrm flipV="1">
            <a:off x="4495800" y="4191000"/>
            <a:ext cx="0" cy="2286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60" name="Line 86"/>
          <p:cNvSpPr>
            <a:spLocks noChangeShapeType="1"/>
          </p:cNvSpPr>
          <p:nvPr/>
        </p:nvSpPr>
        <p:spPr bwMode="auto">
          <a:xfrm flipV="1">
            <a:off x="5257800" y="4191000"/>
            <a:ext cx="0" cy="3048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61" name="Line 87"/>
          <p:cNvSpPr>
            <a:spLocks noChangeShapeType="1"/>
          </p:cNvSpPr>
          <p:nvPr/>
        </p:nvSpPr>
        <p:spPr bwMode="auto">
          <a:xfrm flipV="1">
            <a:off x="3048000" y="3810000"/>
            <a:ext cx="0" cy="3810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62" name="Line 88"/>
          <p:cNvSpPr>
            <a:spLocks noChangeShapeType="1"/>
          </p:cNvSpPr>
          <p:nvPr/>
        </p:nvSpPr>
        <p:spPr bwMode="auto">
          <a:xfrm flipV="1">
            <a:off x="3810000" y="3810000"/>
            <a:ext cx="0" cy="3810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63" name="Line 89"/>
          <p:cNvSpPr>
            <a:spLocks noChangeShapeType="1"/>
          </p:cNvSpPr>
          <p:nvPr/>
        </p:nvSpPr>
        <p:spPr bwMode="auto">
          <a:xfrm flipV="1">
            <a:off x="5105400" y="3810000"/>
            <a:ext cx="0" cy="3810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64" name="Line 90"/>
          <p:cNvSpPr>
            <a:spLocks noChangeShapeType="1"/>
          </p:cNvSpPr>
          <p:nvPr/>
        </p:nvSpPr>
        <p:spPr bwMode="auto">
          <a:xfrm>
            <a:off x="1066800" y="3124200"/>
            <a:ext cx="12954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66" name="Line 92"/>
          <p:cNvSpPr>
            <a:spLocks noChangeShapeType="1"/>
          </p:cNvSpPr>
          <p:nvPr/>
        </p:nvSpPr>
        <p:spPr bwMode="auto">
          <a:xfrm>
            <a:off x="7315200" y="4114800"/>
            <a:ext cx="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67" name="Line 93"/>
          <p:cNvSpPr>
            <a:spLocks noChangeShapeType="1"/>
          </p:cNvSpPr>
          <p:nvPr/>
        </p:nvSpPr>
        <p:spPr bwMode="auto">
          <a:xfrm>
            <a:off x="4267200" y="4114800"/>
            <a:ext cx="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68" name="Line 94"/>
          <p:cNvSpPr>
            <a:spLocks noChangeShapeType="1"/>
          </p:cNvSpPr>
          <p:nvPr/>
        </p:nvSpPr>
        <p:spPr bwMode="auto">
          <a:xfrm>
            <a:off x="1066800" y="609600"/>
            <a:ext cx="21336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69" name="Text Box 95"/>
          <p:cNvSpPr txBox="1">
            <a:spLocks noChangeArrowheads="1"/>
          </p:cNvSpPr>
          <p:nvPr/>
        </p:nvSpPr>
        <p:spPr bwMode="auto">
          <a:xfrm>
            <a:off x="6248400" y="228600"/>
            <a:ext cx="2209800" cy="473075"/>
          </a:xfrm>
          <a:prstGeom prst="rect">
            <a:avLst/>
          </a:prstGeom>
          <a:solidFill>
            <a:srgbClr val="CCFFCC"/>
          </a:solidFill>
          <a:ln w="15875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Vorschau- und Frühwarn-Informationen</a:t>
            </a:r>
          </a:p>
        </p:txBody>
      </p:sp>
      <p:sp>
        <p:nvSpPr>
          <p:cNvPr id="3170" name="Text Box 96"/>
          <p:cNvSpPr txBox="1">
            <a:spLocks noChangeArrowheads="1"/>
          </p:cNvSpPr>
          <p:nvPr/>
        </p:nvSpPr>
        <p:spPr bwMode="auto">
          <a:xfrm>
            <a:off x="152400" y="3810000"/>
            <a:ext cx="1981200" cy="466725"/>
          </a:xfrm>
          <a:prstGeom prst="rect">
            <a:avLst/>
          </a:prstGeom>
          <a:solidFill>
            <a:srgbClr val="E9E9E9"/>
          </a:solidFill>
          <a:ln w="9525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vergangenheits-bezogene Informationen</a:t>
            </a:r>
          </a:p>
        </p:txBody>
      </p:sp>
      <p:graphicFrame>
        <p:nvGraphicFramePr>
          <p:cNvPr id="3074" name="Object 97"/>
          <p:cNvGraphicFramePr>
            <a:graphicFrameLocks noChangeAspect="1"/>
          </p:cNvGraphicFramePr>
          <p:nvPr/>
        </p:nvGraphicFramePr>
        <p:xfrm>
          <a:off x="3276600" y="152400"/>
          <a:ext cx="1600200" cy="1035050"/>
        </p:xfrm>
        <a:graphic>
          <a:graphicData uri="http://schemas.openxmlformats.org/presentationml/2006/ole">
            <p:oleObj spid="_x0000_s3074" name="Paint Shop Pro Image" r:id="rId4" imgW="2175610" imgH="1405259" progId="PaintShopPro">
              <p:embed/>
            </p:oleObj>
          </a:graphicData>
        </a:graphic>
      </p:graphicFrame>
      <p:sp>
        <p:nvSpPr>
          <p:cNvPr id="3171" name="Line 98"/>
          <p:cNvSpPr>
            <a:spLocks noChangeShapeType="1"/>
          </p:cNvSpPr>
          <p:nvPr/>
        </p:nvSpPr>
        <p:spPr bwMode="auto">
          <a:xfrm>
            <a:off x="3962400" y="2514600"/>
            <a:ext cx="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5089" name="Text Box 99"/>
          <p:cNvSpPr txBox="1">
            <a:spLocks noChangeArrowheads="1"/>
          </p:cNvSpPr>
          <p:nvPr/>
        </p:nvSpPr>
        <p:spPr bwMode="auto">
          <a:xfrm>
            <a:off x="3124200" y="1981200"/>
            <a:ext cx="1676400" cy="6096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 anchorCtr="1"/>
          <a:lstStyle/>
          <a:p>
            <a:pPr>
              <a:defRPr/>
            </a:pPr>
            <a:r>
              <a:rPr lang="de-DE" sz="1600"/>
              <a:t>Strategisches Controlling</a:t>
            </a:r>
          </a:p>
        </p:txBody>
      </p:sp>
      <p:sp>
        <p:nvSpPr>
          <p:cNvPr id="3173" name="Line 100"/>
          <p:cNvSpPr>
            <a:spLocks noChangeShapeType="1"/>
          </p:cNvSpPr>
          <p:nvPr/>
        </p:nvSpPr>
        <p:spPr bwMode="auto">
          <a:xfrm>
            <a:off x="3962400" y="3505200"/>
            <a:ext cx="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74" name="Text Box 101"/>
          <p:cNvSpPr txBox="1">
            <a:spLocks noChangeArrowheads="1"/>
          </p:cNvSpPr>
          <p:nvPr/>
        </p:nvSpPr>
        <p:spPr bwMode="auto">
          <a:xfrm>
            <a:off x="2362200" y="3505200"/>
            <a:ext cx="3276600" cy="284163"/>
          </a:xfrm>
          <a:prstGeom prst="rect">
            <a:avLst/>
          </a:prstGeom>
          <a:solidFill>
            <a:srgbClr val="E7F3FF"/>
          </a:solidFill>
          <a:ln w="9525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gegenwartsbezogene Informationen</a:t>
            </a:r>
          </a:p>
        </p:txBody>
      </p:sp>
      <p:sp>
        <p:nvSpPr>
          <p:cNvPr id="85092" name="Text Box 102"/>
          <p:cNvSpPr txBox="1">
            <a:spLocks noChangeArrowheads="1"/>
          </p:cNvSpPr>
          <p:nvPr/>
        </p:nvSpPr>
        <p:spPr bwMode="auto">
          <a:xfrm>
            <a:off x="2362200" y="2895600"/>
            <a:ext cx="3276600" cy="595313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 anchorCtr="1"/>
          <a:lstStyle/>
          <a:p>
            <a:pPr>
              <a:defRPr/>
            </a:pPr>
            <a:r>
              <a:rPr lang="de-DE" sz="1600"/>
              <a:t>Operatives Controlling</a:t>
            </a:r>
          </a:p>
        </p:txBody>
      </p:sp>
      <p:sp>
        <p:nvSpPr>
          <p:cNvPr id="85096" name="Text Box 106"/>
          <p:cNvSpPr txBox="1">
            <a:spLocks noChangeArrowheads="1"/>
          </p:cNvSpPr>
          <p:nvPr/>
        </p:nvSpPr>
        <p:spPr bwMode="auto">
          <a:xfrm>
            <a:off x="1905000" y="1295400"/>
            <a:ext cx="1371600" cy="533400"/>
          </a:xfrm>
          <a:prstGeom prst="rect">
            <a:avLst/>
          </a:prstGeom>
          <a:solidFill>
            <a:srgbClr val="FFEDDB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l">
              <a:defRPr/>
            </a:pPr>
            <a:r>
              <a:rPr lang="de-DE" sz="1400"/>
              <a:t>Strategische Planung</a:t>
            </a:r>
          </a:p>
        </p:txBody>
      </p:sp>
      <p:sp>
        <p:nvSpPr>
          <p:cNvPr id="85097" name="Text Box 107"/>
          <p:cNvSpPr txBox="1">
            <a:spLocks noChangeArrowheads="1"/>
          </p:cNvSpPr>
          <p:nvPr/>
        </p:nvSpPr>
        <p:spPr bwMode="auto">
          <a:xfrm>
            <a:off x="4648200" y="1295400"/>
            <a:ext cx="1219200" cy="533400"/>
          </a:xfrm>
          <a:prstGeom prst="rect">
            <a:avLst/>
          </a:prstGeom>
          <a:solidFill>
            <a:srgbClr val="FFDBED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l">
              <a:defRPr/>
            </a:pPr>
            <a:r>
              <a:rPr lang="de-DE" sz="1400"/>
              <a:t>Frühwarn-systeme</a:t>
            </a:r>
          </a:p>
        </p:txBody>
      </p:sp>
      <p:sp>
        <p:nvSpPr>
          <p:cNvPr id="3178" name="Line 108"/>
          <p:cNvSpPr>
            <a:spLocks noChangeShapeType="1"/>
          </p:cNvSpPr>
          <p:nvPr/>
        </p:nvSpPr>
        <p:spPr bwMode="auto">
          <a:xfrm flipH="1">
            <a:off x="5867400" y="1447800"/>
            <a:ext cx="13716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609600" y="4419600"/>
          <a:ext cx="1066800" cy="723900"/>
        </p:xfrm>
        <a:graphic>
          <a:graphicData uri="http://schemas.openxmlformats.org/presentationml/2006/ole">
            <p:oleObj spid="_x0000_s3075" name="Paint Shop Pro Image" r:id="rId5" imgW="5209756" imgH="3570732" progId="PaintShopPro">
              <p:embed/>
            </p:oleObj>
          </a:graphicData>
        </a:graphic>
      </p:graphicFrame>
      <p:graphicFrame>
        <p:nvGraphicFramePr>
          <p:cNvPr id="3076" name="Object 3"/>
          <p:cNvGraphicFramePr>
            <a:graphicFrameLocks noChangeAspect="1"/>
          </p:cNvGraphicFramePr>
          <p:nvPr/>
        </p:nvGraphicFramePr>
        <p:xfrm>
          <a:off x="6858000" y="4419600"/>
          <a:ext cx="1066800" cy="723900"/>
        </p:xfrm>
        <a:graphic>
          <a:graphicData uri="http://schemas.openxmlformats.org/presentationml/2006/ole">
            <p:oleObj spid="_x0000_s3076" name="Paint Shop Pro Image" r:id="rId6" imgW="5209756" imgH="3570732" progId="PaintShopPro">
              <p:embed/>
            </p:oleObj>
          </a:graphicData>
        </a:graphic>
      </p:graphicFrame>
      <p:graphicFrame>
        <p:nvGraphicFramePr>
          <p:cNvPr id="3077" name="Object 3"/>
          <p:cNvGraphicFramePr>
            <a:graphicFrameLocks noChangeAspect="1"/>
          </p:cNvGraphicFramePr>
          <p:nvPr/>
        </p:nvGraphicFramePr>
        <p:xfrm>
          <a:off x="3200400" y="4419600"/>
          <a:ext cx="1752600" cy="990600"/>
        </p:xfrm>
        <a:graphic>
          <a:graphicData uri="http://schemas.openxmlformats.org/presentationml/2006/ole">
            <p:oleObj spid="_x0000_s3077" name="Paint Shop Pro Image" r:id="rId7" imgW="5209756" imgH="3570732" progId="PaintShopPro">
              <p:embed/>
            </p:oleObj>
          </a:graphicData>
        </a:graphic>
      </p:graphicFrame>
      <p:sp>
        <p:nvSpPr>
          <p:cNvPr id="3180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/>
          </a:p>
        </p:txBody>
      </p:sp>
      <p:sp>
        <p:nvSpPr>
          <p:cNvPr id="3181" name="Text Box 32"/>
          <p:cNvSpPr txBox="1">
            <a:spLocks noChangeArrowheads="1"/>
          </p:cNvSpPr>
          <p:nvPr/>
        </p:nvSpPr>
        <p:spPr bwMode="auto">
          <a:xfrm>
            <a:off x="0" y="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Strategisches Controlling (Einordnung)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5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5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5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5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85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3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3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3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3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500"/>
                            </p:stCondLst>
                            <p:childTnLst>
                              <p:par>
                                <p:cTn id="12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3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3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3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00"/>
                            </p:stCondLst>
                            <p:childTnLst>
                              <p:par>
                                <p:cTn id="1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3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"/>
                            </p:stCondLst>
                            <p:childTnLst>
                              <p:par>
                                <p:cTn id="1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3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500"/>
                            </p:stCondLst>
                            <p:childTnLst>
                              <p:par>
                                <p:cTn id="1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3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2000"/>
                            </p:stCondLst>
                            <p:childTnLst>
                              <p:par>
                                <p:cTn id="1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3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3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3000"/>
                            </p:stCondLst>
                            <p:childTnLst>
                              <p:par>
                                <p:cTn id="15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3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3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 autoUpdateAnimBg="0"/>
      <p:bldP spid="85014" grpId="0" animBg="1" autoUpdateAnimBg="0"/>
      <p:bldP spid="3129" grpId="0" animBg="1"/>
      <p:bldP spid="3132" grpId="0" animBg="1"/>
      <p:bldP spid="3136" grpId="0" animBg="1"/>
      <p:bldP spid="3137" grpId="0" animBg="1"/>
      <p:bldP spid="3138" grpId="0" animBg="1"/>
      <p:bldP spid="3139" grpId="0" animBg="1"/>
      <p:bldP spid="3140" grpId="0" animBg="1"/>
      <p:bldP spid="3141" grpId="0" animBg="1"/>
      <p:bldP spid="3142" grpId="0" animBg="1"/>
      <p:bldP spid="3143" grpId="0" animBg="1"/>
      <p:bldP spid="3144" grpId="0" animBg="1"/>
      <p:bldP spid="3145" grpId="0" animBg="1"/>
      <p:bldP spid="3146" grpId="0" animBg="1"/>
      <p:bldP spid="3154" grpId="0" animBg="1"/>
      <p:bldP spid="3155" grpId="0" animBg="1"/>
      <p:bldP spid="3156" grpId="0" animBg="1"/>
      <p:bldP spid="3161" grpId="0" animBg="1"/>
      <p:bldP spid="3162" grpId="0" animBg="1"/>
      <p:bldP spid="3163" grpId="0" animBg="1"/>
      <p:bldP spid="3164" grpId="0" animBg="1"/>
      <p:bldP spid="3166" grpId="0" animBg="1"/>
      <p:bldP spid="3167" grpId="0" animBg="1"/>
      <p:bldP spid="3168" grpId="0" animBg="1"/>
      <p:bldP spid="3169" grpId="0" animBg="1" autoUpdateAnimBg="0"/>
      <p:bldP spid="3170" grpId="0" animBg="1" autoUpdateAnimBg="0"/>
      <p:bldP spid="3171" grpId="0" animBg="1"/>
      <p:bldP spid="85089" grpId="0" animBg="1" autoUpdateAnimBg="0"/>
      <p:bldP spid="3173" grpId="0" animBg="1"/>
      <p:bldP spid="3174" grpId="0" animBg="1" autoUpdateAnimBg="0"/>
      <p:bldP spid="85092" grpId="0" animBg="1" autoUpdateAnimBg="0"/>
      <p:bldP spid="85096" grpId="0" animBg="1" autoUpdateAnimBg="0"/>
      <p:bldP spid="85097" grpId="0" animBg="1" autoUpdateAnimBg="0"/>
      <p:bldP spid="3178" grpId="0" animBg="1"/>
      <p:bldP spid="3180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16" name="Object 120"/>
          <p:cNvGraphicFramePr>
            <a:graphicFrameLocks noChangeAspect="1"/>
          </p:cNvGraphicFramePr>
          <p:nvPr/>
        </p:nvGraphicFramePr>
        <p:xfrm>
          <a:off x="1219200" y="0"/>
          <a:ext cx="7716838" cy="3771900"/>
        </p:xfrm>
        <a:graphic>
          <a:graphicData uri="http://schemas.openxmlformats.org/presentationml/2006/ole">
            <p:oleObj spid="_x0000_s4216" name="Bitmap" r:id="rId4" imgW="7714286" imgH="3772427" progId="Paint.Picture">
              <p:embed/>
            </p:oleObj>
          </a:graphicData>
        </a:graphic>
      </p:graphicFrame>
      <p:sp>
        <p:nvSpPr>
          <p:cNvPr id="4102" name="Oval 1026"/>
          <p:cNvSpPr>
            <a:spLocks noChangeArrowheads="1"/>
          </p:cNvSpPr>
          <p:nvPr/>
        </p:nvSpPr>
        <p:spPr bwMode="auto">
          <a:xfrm>
            <a:off x="1752600" y="2590800"/>
            <a:ext cx="4800600" cy="3352800"/>
          </a:xfrm>
          <a:prstGeom prst="ellipse">
            <a:avLst/>
          </a:prstGeom>
          <a:solidFill>
            <a:srgbClr val="F5FFD7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de-DE"/>
          </a:p>
        </p:txBody>
      </p:sp>
      <p:sp>
        <p:nvSpPr>
          <p:cNvPr id="4106" name="Line 1030"/>
          <p:cNvSpPr>
            <a:spLocks noChangeShapeType="1"/>
          </p:cNvSpPr>
          <p:nvPr/>
        </p:nvSpPr>
        <p:spPr bwMode="auto">
          <a:xfrm>
            <a:off x="0" y="5486400"/>
            <a:ext cx="8991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2167" name="Text Box 1031"/>
          <p:cNvSpPr txBox="1">
            <a:spLocks noChangeArrowheads="1"/>
          </p:cNvSpPr>
          <p:nvPr/>
        </p:nvSpPr>
        <p:spPr bwMode="auto">
          <a:xfrm>
            <a:off x="152400" y="5638800"/>
            <a:ext cx="1905000" cy="539750"/>
          </a:xfrm>
          <a:prstGeom prst="rect">
            <a:avLst/>
          </a:prstGeom>
          <a:solidFill>
            <a:srgbClr val="E9E9E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 anchorCtr="1"/>
          <a:lstStyle/>
          <a:p>
            <a:pPr eaLnBrk="0" hangingPunct="0">
              <a:defRPr/>
            </a:pPr>
            <a:r>
              <a:rPr lang="de-DE" sz="1400"/>
              <a:t>abgelaufenes Geschäftsjahr</a:t>
            </a:r>
          </a:p>
        </p:txBody>
      </p:sp>
      <p:sp>
        <p:nvSpPr>
          <p:cNvPr id="92168" name="Text Box 1032"/>
          <p:cNvSpPr txBox="1">
            <a:spLocks noChangeArrowheads="1"/>
          </p:cNvSpPr>
          <p:nvPr/>
        </p:nvSpPr>
        <p:spPr bwMode="auto">
          <a:xfrm>
            <a:off x="2362200" y="5638800"/>
            <a:ext cx="3352800" cy="539750"/>
          </a:xfrm>
          <a:prstGeom prst="rect">
            <a:avLst/>
          </a:prstGeom>
          <a:solidFill>
            <a:srgbClr val="FFEDDB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 anchorCtr="1"/>
          <a:lstStyle/>
          <a:p>
            <a:pPr eaLnBrk="0" hangingPunct="0">
              <a:defRPr/>
            </a:pPr>
            <a:r>
              <a:rPr lang="de-DE" sz="1400"/>
              <a:t>laufendes Geschäftsjahr</a:t>
            </a:r>
          </a:p>
        </p:txBody>
      </p:sp>
      <p:sp>
        <p:nvSpPr>
          <p:cNvPr id="4109" name="Line 1033"/>
          <p:cNvSpPr>
            <a:spLocks noChangeShapeType="1"/>
          </p:cNvSpPr>
          <p:nvPr/>
        </p:nvSpPr>
        <p:spPr bwMode="auto">
          <a:xfrm>
            <a:off x="1676400" y="4648200"/>
            <a:ext cx="381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10" name="Line 1034"/>
          <p:cNvSpPr>
            <a:spLocks noChangeShapeType="1"/>
          </p:cNvSpPr>
          <p:nvPr/>
        </p:nvSpPr>
        <p:spPr bwMode="auto">
          <a:xfrm>
            <a:off x="1981200" y="48006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11" name="Line 1035"/>
          <p:cNvSpPr>
            <a:spLocks noChangeShapeType="1"/>
          </p:cNvSpPr>
          <p:nvPr/>
        </p:nvSpPr>
        <p:spPr bwMode="auto">
          <a:xfrm flipV="1">
            <a:off x="228600" y="4648200"/>
            <a:ext cx="381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12" name="Line 1036"/>
          <p:cNvSpPr>
            <a:spLocks noChangeShapeType="1"/>
          </p:cNvSpPr>
          <p:nvPr/>
        </p:nvSpPr>
        <p:spPr bwMode="auto">
          <a:xfrm>
            <a:off x="1676400" y="48006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13" name="Line 1037"/>
          <p:cNvSpPr>
            <a:spLocks noChangeShapeType="1"/>
          </p:cNvSpPr>
          <p:nvPr/>
        </p:nvSpPr>
        <p:spPr bwMode="auto">
          <a:xfrm flipV="1">
            <a:off x="304800" y="48006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14" name="Line 1038"/>
          <p:cNvSpPr>
            <a:spLocks noChangeShapeType="1"/>
          </p:cNvSpPr>
          <p:nvPr/>
        </p:nvSpPr>
        <p:spPr bwMode="auto">
          <a:xfrm flipH="1" flipV="1">
            <a:off x="7162800" y="37338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16" name="Line 1040"/>
          <p:cNvSpPr>
            <a:spLocks noChangeShapeType="1"/>
          </p:cNvSpPr>
          <p:nvPr/>
        </p:nvSpPr>
        <p:spPr bwMode="auto">
          <a:xfrm>
            <a:off x="7467600" y="37338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17" name="Line 1041"/>
          <p:cNvSpPr>
            <a:spLocks noChangeShapeType="1"/>
          </p:cNvSpPr>
          <p:nvPr/>
        </p:nvSpPr>
        <p:spPr bwMode="auto">
          <a:xfrm flipH="1">
            <a:off x="6019800" y="1981200"/>
            <a:ext cx="0" cy="426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19" name="Line 1043"/>
          <p:cNvSpPr>
            <a:spLocks noChangeShapeType="1"/>
          </p:cNvSpPr>
          <p:nvPr/>
        </p:nvSpPr>
        <p:spPr bwMode="auto">
          <a:xfrm>
            <a:off x="2209800" y="1981200"/>
            <a:ext cx="0" cy="419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20" name="Line 1044"/>
          <p:cNvSpPr>
            <a:spLocks noChangeShapeType="1"/>
          </p:cNvSpPr>
          <p:nvPr/>
        </p:nvSpPr>
        <p:spPr bwMode="auto">
          <a:xfrm>
            <a:off x="7696200" y="6400800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21" name="Text Box 1045"/>
          <p:cNvSpPr txBox="1">
            <a:spLocks noChangeArrowheads="1"/>
          </p:cNvSpPr>
          <p:nvPr/>
        </p:nvSpPr>
        <p:spPr bwMode="auto">
          <a:xfrm>
            <a:off x="7010400" y="6248400"/>
            <a:ext cx="685800" cy="304800"/>
          </a:xfrm>
          <a:prstGeom prst="rect">
            <a:avLst/>
          </a:prstGeom>
          <a:solidFill>
            <a:srgbClr val="FFFFE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sz="1400"/>
              <a:t>Zeit</a:t>
            </a:r>
          </a:p>
        </p:txBody>
      </p:sp>
      <p:sp>
        <p:nvSpPr>
          <p:cNvPr id="92182" name="Text Box 1046"/>
          <p:cNvSpPr txBox="1">
            <a:spLocks noChangeArrowheads="1"/>
          </p:cNvSpPr>
          <p:nvPr/>
        </p:nvSpPr>
        <p:spPr bwMode="auto">
          <a:xfrm>
            <a:off x="6096000" y="5638800"/>
            <a:ext cx="2590800" cy="5397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 anchorCtr="1"/>
          <a:lstStyle/>
          <a:p>
            <a:pPr eaLnBrk="0" hangingPunct="0">
              <a:defRPr/>
            </a:pPr>
            <a:r>
              <a:rPr lang="de-DE" sz="1400"/>
              <a:t>kommende Geschäftsjahre</a:t>
            </a:r>
          </a:p>
        </p:txBody>
      </p:sp>
      <p:sp>
        <p:nvSpPr>
          <p:cNvPr id="4123" name="Rectangle 1047"/>
          <p:cNvSpPr>
            <a:spLocks noChangeArrowheads="1"/>
          </p:cNvSpPr>
          <p:nvPr/>
        </p:nvSpPr>
        <p:spPr bwMode="auto">
          <a:xfrm>
            <a:off x="1828800" y="5029200"/>
            <a:ext cx="304800" cy="152400"/>
          </a:xfrm>
          <a:prstGeom prst="rect">
            <a:avLst/>
          </a:prstGeom>
          <a:solidFill>
            <a:srgbClr val="BDDE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de-DE"/>
          </a:p>
        </p:txBody>
      </p:sp>
      <p:sp>
        <p:nvSpPr>
          <p:cNvPr id="4124" name="Rectangle 1048"/>
          <p:cNvSpPr>
            <a:spLocks noChangeArrowheads="1"/>
          </p:cNvSpPr>
          <p:nvPr/>
        </p:nvSpPr>
        <p:spPr bwMode="auto">
          <a:xfrm>
            <a:off x="152400" y="5029200"/>
            <a:ext cx="304800" cy="152400"/>
          </a:xfrm>
          <a:prstGeom prst="rect">
            <a:avLst/>
          </a:prstGeom>
          <a:solidFill>
            <a:srgbClr val="BDDE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de-DE"/>
          </a:p>
        </p:txBody>
      </p:sp>
      <p:sp>
        <p:nvSpPr>
          <p:cNvPr id="4125" name="Line 1049"/>
          <p:cNvSpPr>
            <a:spLocks noChangeShapeType="1"/>
          </p:cNvSpPr>
          <p:nvPr/>
        </p:nvSpPr>
        <p:spPr bwMode="auto">
          <a:xfrm>
            <a:off x="304800" y="48006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26" name="Line 1050"/>
          <p:cNvSpPr>
            <a:spLocks noChangeShapeType="1"/>
          </p:cNvSpPr>
          <p:nvPr/>
        </p:nvSpPr>
        <p:spPr bwMode="auto">
          <a:xfrm>
            <a:off x="4953000" y="4648200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27" name="Line 1051"/>
          <p:cNvSpPr>
            <a:spLocks noChangeShapeType="1"/>
          </p:cNvSpPr>
          <p:nvPr/>
        </p:nvSpPr>
        <p:spPr bwMode="auto">
          <a:xfrm>
            <a:off x="5410200" y="48006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28" name="Line 1052"/>
          <p:cNvSpPr>
            <a:spLocks noChangeShapeType="1"/>
          </p:cNvSpPr>
          <p:nvPr/>
        </p:nvSpPr>
        <p:spPr bwMode="auto">
          <a:xfrm flipV="1">
            <a:off x="2667000" y="4648200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29" name="Line 1053"/>
          <p:cNvSpPr>
            <a:spLocks noChangeShapeType="1"/>
          </p:cNvSpPr>
          <p:nvPr/>
        </p:nvSpPr>
        <p:spPr bwMode="auto">
          <a:xfrm>
            <a:off x="4876800" y="4800600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30" name="Line 1054"/>
          <p:cNvSpPr>
            <a:spLocks noChangeShapeType="1"/>
          </p:cNvSpPr>
          <p:nvPr/>
        </p:nvSpPr>
        <p:spPr bwMode="auto">
          <a:xfrm flipV="1">
            <a:off x="2895600" y="48006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31" name="Rectangle 1055"/>
          <p:cNvSpPr>
            <a:spLocks noChangeArrowheads="1"/>
          </p:cNvSpPr>
          <p:nvPr/>
        </p:nvSpPr>
        <p:spPr bwMode="auto">
          <a:xfrm>
            <a:off x="5257800" y="5029200"/>
            <a:ext cx="304800" cy="152400"/>
          </a:xfrm>
          <a:prstGeom prst="rect">
            <a:avLst/>
          </a:prstGeom>
          <a:solidFill>
            <a:srgbClr val="BDDE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de-DE"/>
          </a:p>
        </p:txBody>
      </p:sp>
      <p:sp>
        <p:nvSpPr>
          <p:cNvPr id="4132" name="Rectangle 1056"/>
          <p:cNvSpPr>
            <a:spLocks noChangeArrowheads="1"/>
          </p:cNvSpPr>
          <p:nvPr/>
        </p:nvSpPr>
        <p:spPr bwMode="auto">
          <a:xfrm>
            <a:off x="2743200" y="5029200"/>
            <a:ext cx="304800" cy="152400"/>
          </a:xfrm>
          <a:prstGeom prst="rect">
            <a:avLst/>
          </a:prstGeom>
          <a:solidFill>
            <a:srgbClr val="BDDE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de-DE"/>
          </a:p>
        </p:txBody>
      </p:sp>
      <p:sp>
        <p:nvSpPr>
          <p:cNvPr id="4133" name="Line 1057"/>
          <p:cNvSpPr>
            <a:spLocks noChangeShapeType="1"/>
          </p:cNvSpPr>
          <p:nvPr/>
        </p:nvSpPr>
        <p:spPr bwMode="auto">
          <a:xfrm>
            <a:off x="2895600" y="48006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34" name="Line 1058"/>
          <p:cNvSpPr>
            <a:spLocks noChangeShapeType="1"/>
          </p:cNvSpPr>
          <p:nvPr/>
        </p:nvSpPr>
        <p:spPr bwMode="auto">
          <a:xfrm>
            <a:off x="7924800" y="4648200"/>
            <a:ext cx="381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35" name="Line 1059"/>
          <p:cNvSpPr>
            <a:spLocks noChangeShapeType="1"/>
          </p:cNvSpPr>
          <p:nvPr/>
        </p:nvSpPr>
        <p:spPr bwMode="auto">
          <a:xfrm>
            <a:off x="8229600" y="48006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36" name="Line 1060"/>
          <p:cNvSpPr>
            <a:spLocks noChangeShapeType="1"/>
          </p:cNvSpPr>
          <p:nvPr/>
        </p:nvSpPr>
        <p:spPr bwMode="auto">
          <a:xfrm flipV="1">
            <a:off x="6477000" y="4648200"/>
            <a:ext cx="381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37" name="Line 1061"/>
          <p:cNvSpPr>
            <a:spLocks noChangeShapeType="1"/>
          </p:cNvSpPr>
          <p:nvPr/>
        </p:nvSpPr>
        <p:spPr bwMode="auto">
          <a:xfrm>
            <a:off x="7924800" y="48006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38" name="Line 1062"/>
          <p:cNvSpPr>
            <a:spLocks noChangeShapeType="1"/>
          </p:cNvSpPr>
          <p:nvPr/>
        </p:nvSpPr>
        <p:spPr bwMode="auto">
          <a:xfrm flipV="1">
            <a:off x="6553200" y="48006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39" name="Rectangle 1063"/>
          <p:cNvSpPr>
            <a:spLocks noChangeArrowheads="1"/>
          </p:cNvSpPr>
          <p:nvPr/>
        </p:nvSpPr>
        <p:spPr bwMode="auto">
          <a:xfrm>
            <a:off x="8077200" y="5029200"/>
            <a:ext cx="304800" cy="152400"/>
          </a:xfrm>
          <a:prstGeom prst="rect">
            <a:avLst/>
          </a:prstGeom>
          <a:solidFill>
            <a:srgbClr val="BDDE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de-DE"/>
          </a:p>
        </p:txBody>
      </p:sp>
      <p:sp>
        <p:nvSpPr>
          <p:cNvPr id="4140" name="Rectangle 1064"/>
          <p:cNvSpPr>
            <a:spLocks noChangeArrowheads="1"/>
          </p:cNvSpPr>
          <p:nvPr/>
        </p:nvSpPr>
        <p:spPr bwMode="auto">
          <a:xfrm>
            <a:off x="6400800" y="5029200"/>
            <a:ext cx="304800" cy="152400"/>
          </a:xfrm>
          <a:prstGeom prst="rect">
            <a:avLst/>
          </a:prstGeom>
          <a:solidFill>
            <a:srgbClr val="BDDE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de-DE"/>
          </a:p>
        </p:txBody>
      </p:sp>
      <p:sp>
        <p:nvSpPr>
          <p:cNvPr id="4141" name="Line 1065"/>
          <p:cNvSpPr>
            <a:spLocks noChangeShapeType="1"/>
          </p:cNvSpPr>
          <p:nvPr/>
        </p:nvSpPr>
        <p:spPr bwMode="auto">
          <a:xfrm>
            <a:off x="6553200" y="48006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42" name="Line 1066"/>
          <p:cNvSpPr>
            <a:spLocks noChangeShapeType="1"/>
          </p:cNvSpPr>
          <p:nvPr/>
        </p:nvSpPr>
        <p:spPr bwMode="auto">
          <a:xfrm>
            <a:off x="1981200" y="5181600"/>
            <a:ext cx="0" cy="152400"/>
          </a:xfrm>
          <a:prstGeom prst="line">
            <a:avLst/>
          </a:prstGeom>
          <a:noFill/>
          <a:ln w="222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43" name="Line 1067"/>
          <p:cNvSpPr>
            <a:spLocks noChangeShapeType="1"/>
          </p:cNvSpPr>
          <p:nvPr/>
        </p:nvSpPr>
        <p:spPr bwMode="auto">
          <a:xfrm>
            <a:off x="2895600" y="5181600"/>
            <a:ext cx="0" cy="152400"/>
          </a:xfrm>
          <a:prstGeom prst="line">
            <a:avLst/>
          </a:prstGeom>
          <a:noFill/>
          <a:ln w="222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44" name="Line 1068"/>
          <p:cNvSpPr>
            <a:spLocks noChangeShapeType="1"/>
          </p:cNvSpPr>
          <p:nvPr/>
        </p:nvSpPr>
        <p:spPr bwMode="auto">
          <a:xfrm flipH="1">
            <a:off x="1981200" y="5334000"/>
            <a:ext cx="914400" cy="0"/>
          </a:xfrm>
          <a:prstGeom prst="line">
            <a:avLst/>
          </a:prstGeom>
          <a:noFill/>
          <a:ln w="222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45" name="Line 1069"/>
          <p:cNvSpPr>
            <a:spLocks noChangeShapeType="1"/>
          </p:cNvSpPr>
          <p:nvPr/>
        </p:nvSpPr>
        <p:spPr bwMode="auto">
          <a:xfrm>
            <a:off x="5410200" y="5181600"/>
            <a:ext cx="0" cy="152400"/>
          </a:xfrm>
          <a:prstGeom prst="line">
            <a:avLst/>
          </a:prstGeom>
          <a:noFill/>
          <a:ln w="222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46" name="Line 1070"/>
          <p:cNvSpPr>
            <a:spLocks noChangeShapeType="1"/>
          </p:cNvSpPr>
          <p:nvPr/>
        </p:nvSpPr>
        <p:spPr bwMode="auto">
          <a:xfrm>
            <a:off x="6553200" y="5181600"/>
            <a:ext cx="0" cy="152400"/>
          </a:xfrm>
          <a:prstGeom prst="line">
            <a:avLst/>
          </a:prstGeom>
          <a:noFill/>
          <a:ln w="222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47" name="Line 1071"/>
          <p:cNvSpPr>
            <a:spLocks noChangeShapeType="1"/>
          </p:cNvSpPr>
          <p:nvPr/>
        </p:nvSpPr>
        <p:spPr bwMode="auto">
          <a:xfrm flipH="1">
            <a:off x="5410200" y="5334000"/>
            <a:ext cx="1143000" cy="0"/>
          </a:xfrm>
          <a:prstGeom prst="line">
            <a:avLst/>
          </a:prstGeom>
          <a:noFill/>
          <a:ln w="222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67" name="Line 1091"/>
          <p:cNvSpPr>
            <a:spLocks noChangeShapeType="1"/>
          </p:cNvSpPr>
          <p:nvPr/>
        </p:nvSpPr>
        <p:spPr bwMode="auto">
          <a:xfrm flipH="1" flipV="1">
            <a:off x="5791200" y="2286000"/>
            <a:ext cx="0" cy="182880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71" name="Line 1095"/>
          <p:cNvSpPr>
            <a:spLocks noChangeShapeType="1"/>
          </p:cNvSpPr>
          <p:nvPr/>
        </p:nvSpPr>
        <p:spPr bwMode="auto">
          <a:xfrm flipV="1">
            <a:off x="2743200" y="4191000"/>
            <a:ext cx="0" cy="3048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72" name="Line 1096"/>
          <p:cNvSpPr>
            <a:spLocks noChangeShapeType="1"/>
          </p:cNvSpPr>
          <p:nvPr/>
        </p:nvSpPr>
        <p:spPr bwMode="auto">
          <a:xfrm>
            <a:off x="8229600" y="5181600"/>
            <a:ext cx="0" cy="152400"/>
          </a:xfrm>
          <a:prstGeom prst="line">
            <a:avLst/>
          </a:prstGeom>
          <a:noFill/>
          <a:ln w="222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73" name="Line 1097"/>
          <p:cNvSpPr>
            <a:spLocks noChangeShapeType="1"/>
          </p:cNvSpPr>
          <p:nvPr/>
        </p:nvSpPr>
        <p:spPr bwMode="auto">
          <a:xfrm flipH="1">
            <a:off x="8229600" y="5334000"/>
            <a:ext cx="685800" cy="0"/>
          </a:xfrm>
          <a:prstGeom prst="line">
            <a:avLst/>
          </a:prstGeom>
          <a:noFill/>
          <a:ln w="222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76" name="Line 1100"/>
          <p:cNvSpPr>
            <a:spLocks noChangeShapeType="1"/>
          </p:cNvSpPr>
          <p:nvPr/>
        </p:nvSpPr>
        <p:spPr bwMode="auto">
          <a:xfrm>
            <a:off x="1828800" y="3429000"/>
            <a:ext cx="5334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77" name="Line 1101"/>
          <p:cNvSpPr>
            <a:spLocks noChangeShapeType="1"/>
          </p:cNvSpPr>
          <p:nvPr/>
        </p:nvSpPr>
        <p:spPr bwMode="auto">
          <a:xfrm flipH="1" flipV="1">
            <a:off x="1828800" y="3429000"/>
            <a:ext cx="0" cy="9906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79" name="Line 1103"/>
          <p:cNvSpPr>
            <a:spLocks noChangeShapeType="1"/>
          </p:cNvSpPr>
          <p:nvPr/>
        </p:nvSpPr>
        <p:spPr bwMode="auto">
          <a:xfrm flipH="1" flipV="1">
            <a:off x="1447800" y="457200"/>
            <a:ext cx="0" cy="39624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80" name="Line 1104"/>
          <p:cNvSpPr>
            <a:spLocks noChangeShapeType="1"/>
          </p:cNvSpPr>
          <p:nvPr/>
        </p:nvSpPr>
        <p:spPr bwMode="auto">
          <a:xfrm>
            <a:off x="4267200" y="4114800"/>
            <a:ext cx="3048000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81" name="Line 1105"/>
          <p:cNvSpPr>
            <a:spLocks noChangeShapeType="1"/>
          </p:cNvSpPr>
          <p:nvPr/>
        </p:nvSpPr>
        <p:spPr bwMode="auto">
          <a:xfrm>
            <a:off x="2667000" y="4191000"/>
            <a:ext cx="266700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82" name="Line 1106"/>
          <p:cNvSpPr>
            <a:spLocks noChangeShapeType="1"/>
          </p:cNvSpPr>
          <p:nvPr/>
        </p:nvSpPr>
        <p:spPr bwMode="auto">
          <a:xfrm flipV="1">
            <a:off x="3505200" y="4191000"/>
            <a:ext cx="0" cy="2286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83" name="Line 1107"/>
          <p:cNvSpPr>
            <a:spLocks noChangeShapeType="1"/>
          </p:cNvSpPr>
          <p:nvPr/>
        </p:nvSpPr>
        <p:spPr bwMode="auto">
          <a:xfrm flipV="1">
            <a:off x="4495800" y="4191000"/>
            <a:ext cx="0" cy="2286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84" name="Line 1108"/>
          <p:cNvSpPr>
            <a:spLocks noChangeShapeType="1"/>
          </p:cNvSpPr>
          <p:nvPr/>
        </p:nvSpPr>
        <p:spPr bwMode="auto">
          <a:xfrm flipV="1">
            <a:off x="5257800" y="4191000"/>
            <a:ext cx="0" cy="3048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85" name="Line 1109"/>
          <p:cNvSpPr>
            <a:spLocks noChangeShapeType="1"/>
          </p:cNvSpPr>
          <p:nvPr/>
        </p:nvSpPr>
        <p:spPr bwMode="auto">
          <a:xfrm flipV="1">
            <a:off x="3048000" y="3886200"/>
            <a:ext cx="0" cy="3048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86" name="Line 1110"/>
          <p:cNvSpPr>
            <a:spLocks noChangeShapeType="1"/>
          </p:cNvSpPr>
          <p:nvPr/>
        </p:nvSpPr>
        <p:spPr bwMode="auto">
          <a:xfrm flipV="1">
            <a:off x="3810000" y="3886200"/>
            <a:ext cx="0" cy="3048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87" name="Line 1111"/>
          <p:cNvSpPr>
            <a:spLocks noChangeShapeType="1"/>
          </p:cNvSpPr>
          <p:nvPr/>
        </p:nvSpPr>
        <p:spPr bwMode="auto">
          <a:xfrm flipV="1">
            <a:off x="5105400" y="3886200"/>
            <a:ext cx="0" cy="3048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88" name="Line 1112"/>
          <p:cNvSpPr>
            <a:spLocks noChangeShapeType="1"/>
          </p:cNvSpPr>
          <p:nvPr/>
        </p:nvSpPr>
        <p:spPr bwMode="auto">
          <a:xfrm>
            <a:off x="762000" y="3124200"/>
            <a:ext cx="16002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89" name="Line 1113"/>
          <p:cNvSpPr>
            <a:spLocks noChangeShapeType="1"/>
          </p:cNvSpPr>
          <p:nvPr/>
        </p:nvSpPr>
        <p:spPr bwMode="auto">
          <a:xfrm flipH="1" flipV="1">
            <a:off x="762000" y="3124200"/>
            <a:ext cx="0" cy="12954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90" name="Line 1114"/>
          <p:cNvSpPr>
            <a:spLocks noChangeShapeType="1"/>
          </p:cNvSpPr>
          <p:nvPr/>
        </p:nvSpPr>
        <p:spPr bwMode="auto">
          <a:xfrm>
            <a:off x="7315200" y="4114800"/>
            <a:ext cx="0" cy="30480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91" name="Line 1115"/>
          <p:cNvSpPr>
            <a:spLocks noChangeShapeType="1"/>
          </p:cNvSpPr>
          <p:nvPr/>
        </p:nvSpPr>
        <p:spPr bwMode="auto">
          <a:xfrm>
            <a:off x="4267200" y="4114800"/>
            <a:ext cx="0" cy="38100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94" name="Text Box 1118"/>
          <p:cNvSpPr txBox="1">
            <a:spLocks noChangeArrowheads="1"/>
          </p:cNvSpPr>
          <p:nvPr/>
        </p:nvSpPr>
        <p:spPr bwMode="auto">
          <a:xfrm>
            <a:off x="152400" y="3810000"/>
            <a:ext cx="1981200" cy="466725"/>
          </a:xfrm>
          <a:prstGeom prst="rect">
            <a:avLst/>
          </a:prstGeom>
          <a:solidFill>
            <a:srgbClr val="E9E9E9"/>
          </a:solidFill>
          <a:ln w="9525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/>
              <a:t>vergangenheits-bezogene Informationen</a:t>
            </a:r>
            <a:endParaRPr lang="de-DE" sz="1400"/>
          </a:p>
        </p:txBody>
      </p:sp>
      <p:sp>
        <p:nvSpPr>
          <p:cNvPr id="4197" name="Line 1122"/>
          <p:cNvSpPr>
            <a:spLocks noChangeShapeType="1"/>
          </p:cNvSpPr>
          <p:nvPr/>
        </p:nvSpPr>
        <p:spPr bwMode="auto">
          <a:xfrm>
            <a:off x="3962400" y="3505200"/>
            <a:ext cx="0" cy="990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2260" name="Text Box 1124"/>
          <p:cNvSpPr txBox="1">
            <a:spLocks noChangeArrowheads="1"/>
          </p:cNvSpPr>
          <p:nvPr/>
        </p:nvSpPr>
        <p:spPr bwMode="auto">
          <a:xfrm>
            <a:off x="2362200" y="2895600"/>
            <a:ext cx="3276600" cy="595313"/>
          </a:xfrm>
          <a:prstGeom prst="rect">
            <a:avLst/>
          </a:prstGeom>
          <a:solidFill>
            <a:srgbClr val="FFEDDB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 anchorCtr="1"/>
          <a:lstStyle/>
          <a:p>
            <a:pPr eaLnBrk="0" hangingPunct="0">
              <a:defRPr/>
            </a:pPr>
            <a:r>
              <a:rPr lang="de-DE" sz="1400"/>
              <a:t>Operatives Controlling</a:t>
            </a:r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609600" y="4419600"/>
          <a:ext cx="1066800" cy="723900"/>
        </p:xfrm>
        <a:graphic>
          <a:graphicData uri="http://schemas.openxmlformats.org/presentationml/2006/ole">
            <p:oleObj spid="_x0000_s4099" name="Paint Shop Pro Image" r:id="rId5" imgW="5209756" imgH="3570732" progId="PaintShopPro">
              <p:embed/>
            </p:oleObj>
          </a:graphicData>
        </a:graphic>
      </p:graphicFrame>
      <p:graphicFrame>
        <p:nvGraphicFramePr>
          <p:cNvPr id="4100" name="Object 3"/>
          <p:cNvGraphicFramePr>
            <a:graphicFrameLocks noChangeAspect="1"/>
          </p:cNvGraphicFramePr>
          <p:nvPr/>
        </p:nvGraphicFramePr>
        <p:xfrm>
          <a:off x="6858000" y="4419600"/>
          <a:ext cx="1066800" cy="723900"/>
        </p:xfrm>
        <a:graphic>
          <a:graphicData uri="http://schemas.openxmlformats.org/presentationml/2006/ole">
            <p:oleObj spid="_x0000_s4100" name="Paint Shop Pro Image" r:id="rId6" imgW="5209756" imgH="3570732" progId="PaintShopPro">
              <p:embed/>
            </p:oleObj>
          </a:graphicData>
        </a:graphic>
      </p:graphicFrame>
      <p:graphicFrame>
        <p:nvGraphicFramePr>
          <p:cNvPr id="4101" name="Object 3"/>
          <p:cNvGraphicFramePr>
            <a:graphicFrameLocks noChangeAspect="1"/>
          </p:cNvGraphicFramePr>
          <p:nvPr/>
        </p:nvGraphicFramePr>
        <p:xfrm>
          <a:off x="3200400" y="4495800"/>
          <a:ext cx="1752600" cy="914400"/>
        </p:xfrm>
        <a:graphic>
          <a:graphicData uri="http://schemas.openxmlformats.org/presentationml/2006/ole">
            <p:oleObj spid="_x0000_s4101" name="Paint Shop Pro Image" r:id="rId7" imgW="5209756" imgH="3570732" progId="PaintShopPro">
              <p:embed/>
            </p:oleObj>
          </a:graphicData>
        </a:graphic>
      </p:graphicFrame>
      <p:sp>
        <p:nvSpPr>
          <p:cNvPr id="4204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/>
          </a:p>
        </p:txBody>
      </p:sp>
      <p:sp>
        <p:nvSpPr>
          <p:cNvPr id="4205" name="Text Box 32"/>
          <p:cNvSpPr txBox="1">
            <a:spLocks noChangeArrowheads="1"/>
          </p:cNvSpPr>
          <p:nvPr/>
        </p:nvSpPr>
        <p:spPr bwMode="auto">
          <a:xfrm>
            <a:off x="0" y="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Operatives Controlling (Einordnung)</a:t>
            </a:r>
          </a:p>
        </p:txBody>
      </p:sp>
      <p:sp>
        <p:nvSpPr>
          <p:cNvPr id="4206" name="Line 1122"/>
          <p:cNvSpPr>
            <a:spLocks noChangeShapeType="1"/>
          </p:cNvSpPr>
          <p:nvPr/>
        </p:nvSpPr>
        <p:spPr bwMode="auto">
          <a:xfrm>
            <a:off x="3352800" y="3505200"/>
            <a:ext cx="0" cy="990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207" name="Line 1122"/>
          <p:cNvSpPr>
            <a:spLocks noChangeShapeType="1"/>
          </p:cNvSpPr>
          <p:nvPr/>
        </p:nvSpPr>
        <p:spPr bwMode="auto">
          <a:xfrm>
            <a:off x="4648200" y="3505200"/>
            <a:ext cx="0" cy="990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208" name="Text Box 1123"/>
          <p:cNvSpPr txBox="1">
            <a:spLocks noChangeArrowheads="1"/>
          </p:cNvSpPr>
          <p:nvPr/>
        </p:nvSpPr>
        <p:spPr bwMode="auto">
          <a:xfrm>
            <a:off x="2362200" y="3505200"/>
            <a:ext cx="3276600" cy="381000"/>
          </a:xfrm>
          <a:prstGeom prst="rect">
            <a:avLst/>
          </a:prstGeom>
          <a:solidFill>
            <a:srgbClr val="E7F3FF"/>
          </a:solidFill>
          <a:ln w="9525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de-DE"/>
              <a:t>gegenwartsbezogene Informationen</a:t>
            </a:r>
            <a:endParaRPr lang="de-DE" sz="1400"/>
          </a:p>
        </p:txBody>
      </p:sp>
      <p:sp>
        <p:nvSpPr>
          <p:cNvPr id="4212" name="Line 1092"/>
          <p:cNvSpPr>
            <a:spLocks noChangeShapeType="1"/>
          </p:cNvSpPr>
          <p:nvPr/>
        </p:nvSpPr>
        <p:spPr bwMode="auto">
          <a:xfrm>
            <a:off x="5791200" y="2743200"/>
            <a:ext cx="762000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213" name="Line 1093"/>
          <p:cNvSpPr>
            <a:spLocks noChangeShapeType="1"/>
          </p:cNvSpPr>
          <p:nvPr/>
        </p:nvSpPr>
        <p:spPr bwMode="auto">
          <a:xfrm flipH="1" flipV="1">
            <a:off x="5105400" y="2286000"/>
            <a:ext cx="685800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214" name="Line 1087"/>
          <p:cNvSpPr>
            <a:spLocks noChangeShapeType="1"/>
          </p:cNvSpPr>
          <p:nvPr/>
        </p:nvSpPr>
        <p:spPr bwMode="auto">
          <a:xfrm>
            <a:off x="4267200" y="2514600"/>
            <a:ext cx="0" cy="38100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217" name="Line 1087"/>
          <p:cNvSpPr>
            <a:spLocks noChangeShapeType="1"/>
          </p:cNvSpPr>
          <p:nvPr/>
        </p:nvSpPr>
        <p:spPr bwMode="auto">
          <a:xfrm>
            <a:off x="4267200" y="11430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2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2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0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4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00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4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500"/>
                            </p:stCondLst>
                            <p:childTnLst>
                              <p:par>
                                <p:cTn id="9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0"/>
                            </p:stCondLst>
                            <p:childTnLst>
                              <p:par>
                                <p:cTn id="10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4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500"/>
                            </p:stCondLst>
                            <p:childTnLst>
                              <p:par>
                                <p:cTn id="10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4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000"/>
                            </p:stCondLst>
                            <p:childTnLst>
                              <p:par>
                                <p:cTn id="1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4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4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4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7500"/>
                            </p:stCondLst>
                            <p:childTnLst>
                              <p:par>
                                <p:cTn id="1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4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8000"/>
                            </p:stCondLst>
                            <p:childTnLst>
                              <p:par>
                                <p:cTn id="126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animBg="1" autoUpdateAnimBg="0"/>
      <p:bldP spid="92168" grpId="0" animBg="1" autoUpdateAnimBg="0"/>
      <p:bldP spid="4167" grpId="0" animBg="1"/>
      <p:bldP spid="4171" grpId="0" animBg="1"/>
      <p:bldP spid="4176" grpId="0" animBg="1"/>
      <p:bldP spid="4177" grpId="0" animBg="1"/>
      <p:bldP spid="4180" grpId="0" animBg="1"/>
      <p:bldP spid="4181" grpId="0" animBg="1"/>
      <p:bldP spid="4182" grpId="0" animBg="1"/>
      <p:bldP spid="4183" grpId="0" animBg="1"/>
      <p:bldP spid="4184" grpId="0" animBg="1"/>
      <p:bldP spid="4185" grpId="0" animBg="1"/>
      <p:bldP spid="4186" grpId="0" animBg="1"/>
      <p:bldP spid="4187" grpId="0" animBg="1"/>
      <p:bldP spid="4188" grpId="0" animBg="1"/>
      <p:bldP spid="4189" grpId="0" animBg="1"/>
      <p:bldP spid="4190" grpId="0" animBg="1"/>
      <p:bldP spid="4191" grpId="0" animBg="1"/>
      <p:bldP spid="4194" grpId="0" animBg="1" autoUpdateAnimBg="0"/>
      <p:bldP spid="4197" grpId="0" animBg="1"/>
      <p:bldP spid="92260" grpId="0" animBg="1" autoUpdateAnimBg="0"/>
      <p:bldP spid="4204" grpId="0" animBg="1" autoUpdateAnimBg="0"/>
      <p:bldP spid="4206" grpId="0" animBg="1"/>
      <p:bldP spid="4207" grpId="0" animBg="1"/>
      <p:bldP spid="4208" grpId="0" animBg="1" autoUpdateAnimBg="0"/>
      <p:bldP spid="4212" grpId="0" animBg="1"/>
      <p:bldP spid="4213" grpId="0" animBg="1"/>
      <p:bldP spid="4214" grpId="0" animBg="1"/>
      <p:bldP spid="42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2"/>
          <p:cNvSpPr>
            <a:spLocks noChangeArrowheads="1"/>
          </p:cNvSpPr>
          <p:nvPr/>
        </p:nvSpPr>
        <p:spPr bwMode="auto">
          <a:xfrm>
            <a:off x="152400" y="152400"/>
            <a:ext cx="2667000" cy="3505200"/>
          </a:xfrm>
          <a:prstGeom prst="rect">
            <a:avLst/>
          </a:prstGeom>
          <a:solidFill>
            <a:srgbClr val="CFE7FF"/>
          </a:solidFill>
          <a:ln w="1905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anchor="ctr"/>
          <a:lstStyle/>
          <a:p>
            <a:pPr algn="l"/>
            <a:endParaRPr lang="de-DE" sz="1400"/>
          </a:p>
        </p:txBody>
      </p:sp>
      <p:graphicFrame>
        <p:nvGraphicFramePr>
          <p:cNvPr id="5122" name="Object 3"/>
          <p:cNvGraphicFramePr>
            <a:graphicFrameLocks noChangeAspect="1"/>
          </p:cNvGraphicFramePr>
          <p:nvPr/>
        </p:nvGraphicFramePr>
        <p:xfrm>
          <a:off x="3276600" y="3505200"/>
          <a:ext cx="2179638" cy="2057400"/>
        </p:xfrm>
        <a:graphic>
          <a:graphicData uri="http://schemas.openxmlformats.org/presentationml/2006/ole">
            <p:oleObj spid="_x0000_s5122" name="Paint Shop Pro Image" r:id="rId4" imgW="2985366" imgH="2604878" progId="PaintShopPro">
              <p:embed/>
            </p:oleObj>
          </a:graphicData>
        </a:graphic>
      </p:graphicFrame>
      <p:sp>
        <p:nvSpPr>
          <p:cNvPr id="5128" name="AutoShape 4"/>
          <p:cNvSpPr>
            <a:spLocks noChangeArrowheads="1"/>
          </p:cNvSpPr>
          <p:nvPr/>
        </p:nvSpPr>
        <p:spPr bwMode="auto">
          <a:xfrm>
            <a:off x="990600" y="4419600"/>
            <a:ext cx="1524000" cy="914400"/>
          </a:xfrm>
          <a:prstGeom prst="flowChartMultidocument">
            <a:avLst/>
          </a:prstGeom>
          <a:solidFill>
            <a:srgbClr val="FFFFC5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l"/>
            <a:endParaRPr lang="de-DE" sz="1400"/>
          </a:p>
        </p:txBody>
      </p:sp>
      <p:sp>
        <p:nvSpPr>
          <p:cNvPr id="5129" name="Line 5"/>
          <p:cNvSpPr>
            <a:spLocks noChangeShapeType="1"/>
          </p:cNvSpPr>
          <p:nvPr/>
        </p:nvSpPr>
        <p:spPr bwMode="auto">
          <a:xfrm>
            <a:off x="2514600" y="47244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30" name="Text Box 6"/>
          <p:cNvSpPr txBox="1">
            <a:spLocks noChangeArrowheads="1"/>
          </p:cNvSpPr>
          <p:nvPr/>
        </p:nvSpPr>
        <p:spPr bwMode="auto">
          <a:xfrm>
            <a:off x="1066800" y="4572000"/>
            <a:ext cx="1295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/>
              <a:t>Controlling-Aufgaben</a:t>
            </a:r>
          </a:p>
        </p:txBody>
      </p:sp>
      <p:sp>
        <p:nvSpPr>
          <p:cNvPr id="5131" name="Line 7"/>
          <p:cNvSpPr>
            <a:spLocks noChangeShapeType="1"/>
          </p:cNvSpPr>
          <p:nvPr/>
        </p:nvSpPr>
        <p:spPr bwMode="auto">
          <a:xfrm>
            <a:off x="6172200" y="5257800"/>
            <a:ext cx="2286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32" name="Line 8"/>
          <p:cNvSpPr>
            <a:spLocks noChangeShapeType="1"/>
          </p:cNvSpPr>
          <p:nvPr/>
        </p:nvSpPr>
        <p:spPr bwMode="auto">
          <a:xfrm>
            <a:off x="5486400" y="4724400"/>
            <a:ext cx="1219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5123" name="Object 9"/>
          <p:cNvGraphicFramePr>
            <a:graphicFrameLocks noChangeAspect="1"/>
          </p:cNvGraphicFramePr>
          <p:nvPr/>
        </p:nvGraphicFramePr>
        <p:xfrm>
          <a:off x="5638800" y="5486400"/>
          <a:ext cx="1066800" cy="746125"/>
        </p:xfrm>
        <a:graphic>
          <a:graphicData uri="http://schemas.openxmlformats.org/presentationml/2006/ole">
            <p:oleObj spid="_x0000_s5123" name="Paint Shop Pro Image" r:id="rId5" imgW="2839024" imgH="1980488" progId="PaintShopPro">
              <p:embed/>
            </p:oleObj>
          </a:graphicData>
        </a:graphic>
      </p:graphicFrame>
      <p:graphicFrame>
        <p:nvGraphicFramePr>
          <p:cNvPr id="5124" name="Object 10"/>
          <p:cNvGraphicFramePr>
            <a:graphicFrameLocks noChangeAspect="1"/>
          </p:cNvGraphicFramePr>
          <p:nvPr/>
        </p:nvGraphicFramePr>
        <p:xfrm>
          <a:off x="6781800" y="5486400"/>
          <a:ext cx="1143000" cy="758825"/>
        </p:xfrm>
        <a:graphic>
          <a:graphicData uri="http://schemas.openxmlformats.org/presentationml/2006/ole">
            <p:oleObj spid="_x0000_s5124" name="Paint Shop Pro Image" r:id="rId6" imgW="2439686" imgH="1619512" progId="PaintShopPro">
              <p:embed/>
            </p:oleObj>
          </a:graphicData>
        </a:graphic>
      </p:graphicFrame>
      <p:sp>
        <p:nvSpPr>
          <p:cNvPr id="5133" name="Text Box 11"/>
          <p:cNvSpPr txBox="1">
            <a:spLocks noChangeArrowheads="1"/>
          </p:cNvSpPr>
          <p:nvPr/>
        </p:nvSpPr>
        <p:spPr bwMode="auto">
          <a:xfrm>
            <a:off x="5562600" y="6248400"/>
            <a:ext cx="1219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/>
              <a:t>Diagramme</a:t>
            </a:r>
          </a:p>
        </p:txBody>
      </p:sp>
      <p:sp>
        <p:nvSpPr>
          <p:cNvPr id="5134" name="Text Box 12"/>
          <p:cNvSpPr txBox="1">
            <a:spLocks noChangeArrowheads="1"/>
          </p:cNvSpPr>
          <p:nvPr/>
        </p:nvSpPr>
        <p:spPr bwMode="auto">
          <a:xfrm>
            <a:off x="6858000" y="62484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/>
              <a:t>Tabellen</a:t>
            </a:r>
          </a:p>
        </p:txBody>
      </p:sp>
      <p:sp>
        <p:nvSpPr>
          <p:cNvPr id="5135" name="Line 13"/>
          <p:cNvSpPr>
            <a:spLocks noChangeShapeType="1"/>
          </p:cNvSpPr>
          <p:nvPr/>
        </p:nvSpPr>
        <p:spPr bwMode="auto">
          <a:xfrm>
            <a:off x="6172200" y="5257800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36" name="Line 14"/>
          <p:cNvSpPr>
            <a:spLocks noChangeShapeType="1"/>
          </p:cNvSpPr>
          <p:nvPr/>
        </p:nvSpPr>
        <p:spPr bwMode="auto">
          <a:xfrm>
            <a:off x="7391400" y="5029200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37" name="Line 15"/>
          <p:cNvSpPr>
            <a:spLocks noChangeShapeType="1"/>
          </p:cNvSpPr>
          <p:nvPr/>
        </p:nvSpPr>
        <p:spPr bwMode="auto">
          <a:xfrm>
            <a:off x="8458200" y="5257800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38" name="Rectangle 16"/>
          <p:cNvSpPr>
            <a:spLocks noChangeArrowheads="1"/>
          </p:cNvSpPr>
          <p:nvPr/>
        </p:nvSpPr>
        <p:spPr bwMode="auto">
          <a:xfrm>
            <a:off x="8001000" y="5410200"/>
            <a:ext cx="990600" cy="762000"/>
          </a:xfrm>
          <a:prstGeom prst="rect">
            <a:avLst/>
          </a:prstGeom>
          <a:solidFill>
            <a:srgbClr val="CFE7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de-DE" sz="1400"/>
          </a:p>
        </p:txBody>
      </p:sp>
      <p:sp>
        <p:nvSpPr>
          <p:cNvPr id="5139" name="Line 17"/>
          <p:cNvSpPr>
            <a:spLocks noChangeShapeType="1"/>
          </p:cNvSpPr>
          <p:nvPr/>
        </p:nvSpPr>
        <p:spPr bwMode="auto">
          <a:xfrm>
            <a:off x="8077200" y="6019800"/>
            <a:ext cx="838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40" name="Line 18"/>
          <p:cNvSpPr>
            <a:spLocks noChangeShapeType="1"/>
          </p:cNvSpPr>
          <p:nvPr/>
        </p:nvSpPr>
        <p:spPr bwMode="auto">
          <a:xfrm flipV="1">
            <a:off x="8153400" y="54864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41" name="Line 19"/>
          <p:cNvSpPr>
            <a:spLocks noChangeShapeType="1"/>
          </p:cNvSpPr>
          <p:nvPr/>
        </p:nvSpPr>
        <p:spPr bwMode="auto">
          <a:xfrm flipV="1">
            <a:off x="8153400" y="5562600"/>
            <a:ext cx="609600" cy="4572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42" name="Line 20"/>
          <p:cNvSpPr>
            <a:spLocks noChangeShapeType="1"/>
          </p:cNvSpPr>
          <p:nvPr/>
        </p:nvSpPr>
        <p:spPr bwMode="auto">
          <a:xfrm flipV="1">
            <a:off x="8153400" y="5638800"/>
            <a:ext cx="762000" cy="1524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43" name="Line 21"/>
          <p:cNvSpPr>
            <a:spLocks noChangeShapeType="1"/>
          </p:cNvSpPr>
          <p:nvPr/>
        </p:nvSpPr>
        <p:spPr bwMode="auto">
          <a:xfrm>
            <a:off x="8534400" y="571500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44" name="Text Box 22"/>
          <p:cNvSpPr txBox="1">
            <a:spLocks noChangeArrowheads="1"/>
          </p:cNvSpPr>
          <p:nvPr/>
        </p:nvSpPr>
        <p:spPr bwMode="auto">
          <a:xfrm>
            <a:off x="7924800" y="6172200"/>
            <a:ext cx="1219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/>
              <a:t>Entschei-dungshilfen</a:t>
            </a:r>
          </a:p>
        </p:txBody>
      </p:sp>
      <p:sp>
        <p:nvSpPr>
          <p:cNvPr id="87063" name="Text Box 23"/>
          <p:cNvSpPr txBox="1">
            <a:spLocks noChangeArrowheads="1"/>
          </p:cNvSpPr>
          <p:nvPr/>
        </p:nvSpPr>
        <p:spPr bwMode="auto">
          <a:xfrm>
            <a:off x="3505200" y="55626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defRPr/>
            </a:pPr>
            <a:r>
              <a:rPr lang="de-DE" sz="24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Controller</a:t>
            </a:r>
          </a:p>
        </p:txBody>
      </p:sp>
      <p:graphicFrame>
        <p:nvGraphicFramePr>
          <p:cNvPr id="5125" name="Object 24"/>
          <p:cNvGraphicFramePr>
            <a:graphicFrameLocks noChangeAspect="1"/>
          </p:cNvGraphicFramePr>
          <p:nvPr/>
        </p:nvGraphicFramePr>
        <p:xfrm>
          <a:off x="3505200" y="762000"/>
          <a:ext cx="1687513" cy="1798638"/>
        </p:xfrm>
        <a:graphic>
          <a:graphicData uri="http://schemas.openxmlformats.org/presentationml/2006/ole">
            <p:oleObj spid="_x0000_s5125" name="Paint Shop Pro Image" r:id="rId7" imgW="2517073" imgH="2682927" progId="PaintShopPro">
              <p:embed/>
            </p:oleObj>
          </a:graphicData>
        </a:graphic>
      </p:graphicFrame>
      <p:sp>
        <p:nvSpPr>
          <p:cNvPr id="5146" name="AutoShape 25"/>
          <p:cNvSpPr>
            <a:spLocks noChangeArrowheads="1"/>
          </p:cNvSpPr>
          <p:nvPr/>
        </p:nvSpPr>
        <p:spPr bwMode="auto">
          <a:xfrm>
            <a:off x="3581400" y="2362200"/>
            <a:ext cx="1447800" cy="990600"/>
          </a:xfrm>
          <a:prstGeom prst="flowChartMagneticDisk">
            <a:avLst/>
          </a:prstGeom>
          <a:solidFill>
            <a:srgbClr val="CCFF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l"/>
            <a:endParaRPr lang="de-DE" sz="1400"/>
          </a:p>
        </p:txBody>
      </p:sp>
      <p:sp>
        <p:nvSpPr>
          <p:cNvPr id="5147" name="Text Box 26"/>
          <p:cNvSpPr txBox="1">
            <a:spLocks noChangeArrowheads="1"/>
          </p:cNvSpPr>
          <p:nvPr/>
        </p:nvSpPr>
        <p:spPr bwMode="auto">
          <a:xfrm>
            <a:off x="3733800" y="2667000"/>
            <a:ext cx="15240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/>
              <a:t>Datenbank, Wissensbank, Methodenbank</a:t>
            </a:r>
            <a:endParaRPr lang="de-DE" sz="1400"/>
          </a:p>
        </p:txBody>
      </p:sp>
      <p:sp>
        <p:nvSpPr>
          <p:cNvPr id="5148" name="Line 27"/>
          <p:cNvSpPr>
            <a:spLocks noChangeShapeType="1"/>
          </p:cNvSpPr>
          <p:nvPr/>
        </p:nvSpPr>
        <p:spPr bwMode="auto">
          <a:xfrm flipH="1">
            <a:off x="5486400" y="3733800"/>
            <a:ext cx="304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49" name="Line 28"/>
          <p:cNvSpPr>
            <a:spLocks noChangeShapeType="1"/>
          </p:cNvSpPr>
          <p:nvPr/>
        </p:nvSpPr>
        <p:spPr bwMode="auto">
          <a:xfrm>
            <a:off x="2971800" y="1600200"/>
            <a:ext cx="5334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50" name="Line 29"/>
          <p:cNvSpPr>
            <a:spLocks noChangeShapeType="1"/>
          </p:cNvSpPr>
          <p:nvPr/>
        </p:nvSpPr>
        <p:spPr bwMode="auto">
          <a:xfrm>
            <a:off x="3124200" y="2819400"/>
            <a:ext cx="4572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51" name="Line 30"/>
          <p:cNvSpPr>
            <a:spLocks noChangeShapeType="1"/>
          </p:cNvSpPr>
          <p:nvPr/>
        </p:nvSpPr>
        <p:spPr bwMode="auto">
          <a:xfrm flipH="1">
            <a:off x="5486400" y="3962400"/>
            <a:ext cx="4572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52" name="Line 31"/>
          <p:cNvSpPr>
            <a:spLocks noChangeShapeType="1"/>
          </p:cNvSpPr>
          <p:nvPr/>
        </p:nvSpPr>
        <p:spPr bwMode="auto">
          <a:xfrm flipH="1">
            <a:off x="5791200" y="2819400"/>
            <a:ext cx="0" cy="914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53" name="Line 32"/>
          <p:cNvSpPr>
            <a:spLocks noChangeShapeType="1"/>
          </p:cNvSpPr>
          <p:nvPr/>
        </p:nvSpPr>
        <p:spPr bwMode="auto">
          <a:xfrm>
            <a:off x="5029200" y="2819400"/>
            <a:ext cx="7620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54" name="Line 33"/>
          <p:cNvSpPr>
            <a:spLocks noChangeShapeType="1"/>
          </p:cNvSpPr>
          <p:nvPr/>
        </p:nvSpPr>
        <p:spPr bwMode="auto">
          <a:xfrm>
            <a:off x="5181600" y="1600200"/>
            <a:ext cx="7620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55" name="Line 34"/>
          <p:cNvSpPr>
            <a:spLocks noChangeShapeType="1"/>
          </p:cNvSpPr>
          <p:nvPr/>
        </p:nvSpPr>
        <p:spPr bwMode="auto">
          <a:xfrm flipH="1">
            <a:off x="5943600" y="1600200"/>
            <a:ext cx="0" cy="236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56" name="Line 35"/>
          <p:cNvSpPr>
            <a:spLocks noChangeShapeType="1"/>
          </p:cNvSpPr>
          <p:nvPr/>
        </p:nvSpPr>
        <p:spPr bwMode="auto">
          <a:xfrm flipH="1">
            <a:off x="3124200" y="2819400"/>
            <a:ext cx="0" cy="914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57" name="Line 36"/>
          <p:cNvSpPr>
            <a:spLocks noChangeShapeType="1"/>
          </p:cNvSpPr>
          <p:nvPr/>
        </p:nvSpPr>
        <p:spPr bwMode="auto">
          <a:xfrm flipH="1">
            <a:off x="2971800" y="1600200"/>
            <a:ext cx="0" cy="236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58" name="Line 37"/>
          <p:cNvSpPr>
            <a:spLocks noChangeShapeType="1"/>
          </p:cNvSpPr>
          <p:nvPr/>
        </p:nvSpPr>
        <p:spPr bwMode="auto">
          <a:xfrm>
            <a:off x="3124200" y="3733800"/>
            <a:ext cx="1524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59" name="Line 38"/>
          <p:cNvSpPr>
            <a:spLocks noChangeShapeType="1"/>
          </p:cNvSpPr>
          <p:nvPr/>
        </p:nvSpPr>
        <p:spPr bwMode="auto">
          <a:xfrm flipV="1">
            <a:off x="2971800" y="3962400"/>
            <a:ext cx="304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60" name="Text Box 39"/>
          <p:cNvSpPr txBox="1">
            <a:spLocks noChangeArrowheads="1"/>
          </p:cNvSpPr>
          <p:nvPr/>
        </p:nvSpPr>
        <p:spPr bwMode="auto">
          <a:xfrm>
            <a:off x="3352800" y="35814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/>
              <a:t>Software</a:t>
            </a:r>
          </a:p>
        </p:txBody>
      </p:sp>
      <p:sp>
        <p:nvSpPr>
          <p:cNvPr id="5161" name="Text Box 41"/>
          <p:cNvSpPr txBox="1">
            <a:spLocks noChangeArrowheads="1"/>
          </p:cNvSpPr>
          <p:nvPr/>
        </p:nvSpPr>
        <p:spPr bwMode="auto">
          <a:xfrm>
            <a:off x="5105400" y="990600"/>
            <a:ext cx="914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/>
              <a:t>Intranet, Internet</a:t>
            </a:r>
          </a:p>
        </p:txBody>
      </p:sp>
      <p:sp>
        <p:nvSpPr>
          <p:cNvPr id="87082" name="Text Box 42"/>
          <p:cNvSpPr txBox="1">
            <a:spLocks noChangeArrowheads="1"/>
          </p:cNvSpPr>
          <p:nvPr/>
        </p:nvSpPr>
        <p:spPr bwMode="auto">
          <a:xfrm>
            <a:off x="228600" y="228600"/>
            <a:ext cx="2438400" cy="835025"/>
          </a:xfrm>
          <a:prstGeom prst="rect">
            <a:avLst/>
          </a:prstGeom>
          <a:solidFill>
            <a:srgbClr val="FFFFC5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de-DE" sz="1600"/>
              <a:t>Instrumente des strategischen Controllings</a:t>
            </a:r>
          </a:p>
        </p:txBody>
      </p:sp>
      <p:sp>
        <p:nvSpPr>
          <p:cNvPr id="5163" name="Text Box 44"/>
          <p:cNvSpPr txBox="1">
            <a:spLocks noChangeArrowheads="1"/>
          </p:cNvSpPr>
          <p:nvPr/>
        </p:nvSpPr>
        <p:spPr bwMode="auto">
          <a:xfrm>
            <a:off x="304800" y="1752600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/>
              <a:t>SWOT-Analyse</a:t>
            </a:r>
          </a:p>
        </p:txBody>
      </p:sp>
      <p:sp>
        <p:nvSpPr>
          <p:cNvPr id="5164" name="Text Box 45"/>
          <p:cNvSpPr txBox="1">
            <a:spLocks noChangeArrowheads="1"/>
          </p:cNvSpPr>
          <p:nvPr/>
        </p:nvSpPr>
        <p:spPr bwMode="auto">
          <a:xfrm>
            <a:off x="304800" y="2057400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/>
              <a:t>Szenariotechnik</a:t>
            </a:r>
          </a:p>
        </p:txBody>
      </p:sp>
      <p:sp>
        <p:nvSpPr>
          <p:cNvPr id="5165" name="Text Box 46"/>
          <p:cNvSpPr txBox="1">
            <a:spLocks noChangeArrowheads="1"/>
          </p:cNvSpPr>
          <p:nvPr/>
        </p:nvSpPr>
        <p:spPr bwMode="auto">
          <a:xfrm>
            <a:off x="304800" y="2362200"/>
            <a:ext cx="2209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/>
              <a:t>Return-on-Investment- Analyse</a:t>
            </a:r>
          </a:p>
        </p:txBody>
      </p:sp>
      <p:sp>
        <p:nvSpPr>
          <p:cNvPr id="5166" name="Text Box 47"/>
          <p:cNvSpPr txBox="1">
            <a:spLocks noChangeArrowheads="1"/>
          </p:cNvSpPr>
          <p:nvPr/>
        </p:nvSpPr>
        <p:spPr bwMode="auto">
          <a:xfrm>
            <a:off x="304800" y="2895600"/>
            <a:ext cx="2362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/>
              <a:t>Balanced Scorcard</a:t>
            </a:r>
          </a:p>
        </p:txBody>
      </p:sp>
      <p:sp>
        <p:nvSpPr>
          <p:cNvPr id="5167" name="Rectangle 48"/>
          <p:cNvSpPr>
            <a:spLocks noChangeArrowheads="1"/>
          </p:cNvSpPr>
          <p:nvPr/>
        </p:nvSpPr>
        <p:spPr bwMode="auto">
          <a:xfrm>
            <a:off x="6096000" y="152400"/>
            <a:ext cx="2667000" cy="3505200"/>
          </a:xfrm>
          <a:prstGeom prst="rect">
            <a:avLst/>
          </a:prstGeom>
          <a:solidFill>
            <a:srgbClr val="CFE7FF"/>
          </a:solidFill>
          <a:ln w="1905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anchor="ctr"/>
          <a:lstStyle/>
          <a:p>
            <a:pPr algn="l"/>
            <a:endParaRPr lang="de-DE" sz="1400"/>
          </a:p>
        </p:txBody>
      </p:sp>
      <p:sp>
        <p:nvSpPr>
          <p:cNvPr id="87089" name="Text Box 49"/>
          <p:cNvSpPr txBox="1">
            <a:spLocks noChangeArrowheads="1"/>
          </p:cNvSpPr>
          <p:nvPr/>
        </p:nvSpPr>
        <p:spPr bwMode="auto">
          <a:xfrm>
            <a:off x="6172200" y="228600"/>
            <a:ext cx="2438400" cy="835025"/>
          </a:xfrm>
          <a:prstGeom prst="rect">
            <a:avLst/>
          </a:prstGeom>
          <a:solidFill>
            <a:srgbClr val="FFFFC5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de-DE" sz="1600"/>
              <a:t>Instrumente des operativen Controllings</a:t>
            </a:r>
          </a:p>
        </p:txBody>
      </p:sp>
      <p:sp>
        <p:nvSpPr>
          <p:cNvPr id="5169" name="Text Box 50"/>
          <p:cNvSpPr txBox="1">
            <a:spLocks noChangeArrowheads="1"/>
          </p:cNvSpPr>
          <p:nvPr/>
        </p:nvSpPr>
        <p:spPr bwMode="auto">
          <a:xfrm>
            <a:off x="6400800" y="1143000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/>
              <a:t>ABC-/XYZ-Analyse</a:t>
            </a:r>
          </a:p>
        </p:txBody>
      </p:sp>
      <p:sp>
        <p:nvSpPr>
          <p:cNvPr id="5170" name="Text Box 51"/>
          <p:cNvSpPr txBox="1">
            <a:spLocks noChangeArrowheads="1"/>
          </p:cNvSpPr>
          <p:nvPr/>
        </p:nvSpPr>
        <p:spPr bwMode="auto">
          <a:xfrm>
            <a:off x="6400800" y="1447800"/>
            <a:ext cx="1981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/>
              <a:t>Deckungsbeitrags-rechnung</a:t>
            </a:r>
          </a:p>
        </p:txBody>
      </p:sp>
      <p:sp>
        <p:nvSpPr>
          <p:cNvPr id="5171" name="Text Box 52"/>
          <p:cNvSpPr txBox="1">
            <a:spLocks noChangeArrowheads="1"/>
          </p:cNvSpPr>
          <p:nvPr/>
        </p:nvSpPr>
        <p:spPr bwMode="auto">
          <a:xfrm>
            <a:off x="6400800" y="1981200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/>
              <a:t>Break-even-Analyse</a:t>
            </a:r>
          </a:p>
        </p:txBody>
      </p:sp>
      <p:sp>
        <p:nvSpPr>
          <p:cNvPr id="5172" name="Text Box 53"/>
          <p:cNvSpPr txBox="1">
            <a:spLocks noChangeArrowheads="1"/>
          </p:cNvSpPr>
          <p:nvPr/>
        </p:nvSpPr>
        <p:spPr bwMode="auto">
          <a:xfrm>
            <a:off x="6400800" y="2286000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/>
              <a:t>Engpass-Analysen</a:t>
            </a:r>
          </a:p>
        </p:txBody>
      </p:sp>
      <p:sp>
        <p:nvSpPr>
          <p:cNvPr id="5173" name="Text Box 54"/>
          <p:cNvSpPr txBox="1">
            <a:spLocks noChangeArrowheads="1"/>
          </p:cNvSpPr>
          <p:nvPr/>
        </p:nvSpPr>
        <p:spPr bwMode="auto">
          <a:xfrm>
            <a:off x="6400800" y="2590800"/>
            <a:ext cx="2362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/>
              <a:t>Cashflow-Analyse</a:t>
            </a:r>
          </a:p>
        </p:txBody>
      </p:sp>
      <p:sp>
        <p:nvSpPr>
          <p:cNvPr id="5174" name="Line 55"/>
          <p:cNvSpPr>
            <a:spLocks noChangeShapeType="1"/>
          </p:cNvSpPr>
          <p:nvPr/>
        </p:nvSpPr>
        <p:spPr bwMode="auto">
          <a:xfrm flipV="1">
            <a:off x="1524000" y="4114800"/>
            <a:ext cx="17526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75" name="Line 56"/>
          <p:cNvSpPr>
            <a:spLocks noChangeShapeType="1"/>
          </p:cNvSpPr>
          <p:nvPr/>
        </p:nvSpPr>
        <p:spPr bwMode="auto">
          <a:xfrm flipV="1">
            <a:off x="1524000" y="3581400"/>
            <a:ext cx="0" cy="533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76" name="Line 57"/>
          <p:cNvSpPr>
            <a:spLocks noChangeShapeType="1"/>
          </p:cNvSpPr>
          <p:nvPr/>
        </p:nvSpPr>
        <p:spPr bwMode="auto">
          <a:xfrm flipH="1" flipV="1">
            <a:off x="5486400" y="4191000"/>
            <a:ext cx="21336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77" name="Line 58"/>
          <p:cNvSpPr>
            <a:spLocks noChangeShapeType="1"/>
          </p:cNvSpPr>
          <p:nvPr/>
        </p:nvSpPr>
        <p:spPr bwMode="auto">
          <a:xfrm flipV="1">
            <a:off x="7620000" y="3505200"/>
            <a:ext cx="0" cy="685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78" name="Text Box 59"/>
          <p:cNvSpPr txBox="1">
            <a:spLocks noChangeArrowheads="1"/>
          </p:cNvSpPr>
          <p:nvPr/>
        </p:nvSpPr>
        <p:spPr bwMode="auto">
          <a:xfrm>
            <a:off x="304800" y="1447800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/>
              <a:t>Portfolio-Analyse</a:t>
            </a:r>
          </a:p>
        </p:txBody>
      </p:sp>
      <p:sp>
        <p:nvSpPr>
          <p:cNvPr id="5179" name="AutoShape 60"/>
          <p:cNvSpPr>
            <a:spLocks noChangeArrowheads="1"/>
          </p:cNvSpPr>
          <p:nvPr/>
        </p:nvSpPr>
        <p:spPr bwMode="auto">
          <a:xfrm>
            <a:off x="6705600" y="4343400"/>
            <a:ext cx="1524000" cy="762000"/>
          </a:xfrm>
          <a:prstGeom prst="flowChartMultidocument">
            <a:avLst/>
          </a:prstGeom>
          <a:solidFill>
            <a:srgbClr val="FFFFC5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l"/>
            <a:endParaRPr lang="de-DE" sz="1400"/>
          </a:p>
        </p:txBody>
      </p:sp>
      <p:sp>
        <p:nvSpPr>
          <p:cNvPr id="5180" name="Text Box 61"/>
          <p:cNvSpPr txBox="1">
            <a:spLocks noChangeArrowheads="1"/>
          </p:cNvSpPr>
          <p:nvPr/>
        </p:nvSpPr>
        <p:spPr bwMode="auto">
          <a:xfrm>
            <a:off x="6858000" y="45720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/>
              <a:t>Lösungen</a:t>
            </a:r>
          </a:p>
        </p:txBody>
      </p:sp>
      <p:sp>
        <p:nvSpPr>
          <p:cNvPr id="5181" name="Text Box 62"/>
          <p:cNvSpPr txBox="1">
            <a:spLocks noChangeArrowheads="1"/>
          </p:cNvSpPr>
          <p:nvPr/>
        </p:nvSpPr>
        <p:spPr bwMode="auto">
          <a:xfrm>
            <a:off x="6400800" y="2895600"/>
            <a:ext cx="2057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/>
              <a:t>Investitionsrechnung u. a.</a:t>
            </a:r>
          </a:p>
        </p:txBody>
      </p:sp>
      <p:sp>
        <p:nvSpPr>
          <p:cNvPr id="5182" name="Text Box 59"/>
          <p:cNvSpPr txBox="1">
            <a:spLocks noChangeArrowheads="1"/>
          </p:cNvSpPr>
          <p:nvPr/>
        </p:nvSpPr>
        <p:spPr bwMode="auto">
          <a:xfrm>
            <a:off x="304800" y="1143000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/>
              <a:t>Risiko-Analyse</a:t>
            </a:r>
          </a:p>
        </p:txBody>
      </p:sp>
      <p:sp>
        <p:nvSpPr>
          <p:cNvPr id="5183" name="Text Box 47"/>
          <p:cNvSpPr txBox="1">
            <a:spLocks noChangeArrowheads="1"/>
          </p:cNvSpPr>
          <p:nvPr/>
        </p:nvSpPr>
        <p:spPr bwMode="auto">
          <a:xfrm>
            <a:off x="304800" y="3200400"/>
            <a:ext cx="2362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/>
              <a:t>Target Costing u. a.</a:t>
            </a:r>
          </a:p>
        </p:txBody>
      </p:sp>
      <p:graphicFrame>
        <p:nvGraphicFramePr>
          <p:cNvPr id="5126" name="Object 1089"/>
          <p:cNvGraphicFramePr>
            <a:graphicFrameLocks noChangeAspect="1"/>
          </p:cNvGraphicFramePr>
          <p:nvPr/>
        </p:nvGraphicFramePr>
        <p:xfrm>
          <a:off x="3657600" y="4114800"/>
          <a:ext cx="366713" cy="314325"/>
        </p:xfrm>
        <a:graphic>
          <a:graphicData uri="http://schemas.openxmlformats.org/presentationml/2006/ole">
            <p:oleObj spid="_x0000_s5126" name="Bitmap" r:id="rId8" imgW="361809" imgH="390580" progId="Paint.Picture">
              <p:embed/>
            </p:oleObj>
          </a:graphicData>
        </a:graphic>
      </p:graphicFrame>
      <p:sp>
        <p:nvSpPr>
          <p:cNvPr id="5185" name="Rectangle 11"/>
          <p:cNvSpPr>
            <a:spLocks noChangeArrowheads="1"/>
          </p:cNvSpPr>
          <p:nvPr/>
        </p:nvSpPr>
        <p:spPr bwMode="auto">
          <a:xfrm>
            <a:off x="8610600" y="4692650"/>
            <a:ext cx="381000" cy="290513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/>
          </a:p>
        </p:txBody>
      </p:sp>
      <p:sp>
        <p:nvSpPr>
          <p:cNvPr id="5186" name="Text Box 32"/>
          <p:cNvSpPr txBox="1">
            <a:spLocks noChangeArrowheads="1"/>
          </p:cNvSpPr>
          <p:nvPr/>
        </p:nvSpPr>
        <p:spPr bwMode="auto">
          <a:xfrm>
            <a:off x="3276600" y="152400"/>
            <a:ext cx="2590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/>
              <a:t>Controlling-Instrumente (Übersicht)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7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5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5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500"/>
                            </p:stCondLst>
                            <p:childTnLst>
                              <p:par>
                                <p:cTn id="7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00"/>
                            </p:stCondLst>
                            <p:childTnLst>
                              <p:par>
                                <p:cTn id="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500"/>
                            </p:stCondLst>
                            <p:childTnLst>
                              <p:par>
                                <p:cTn id="8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5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500"/>
                            </p:stCondLst>
                            <p:childTnLst>
                              <p:par>
                                <p:cTn id="9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5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7000"/>
                            </p:stCondLst>
                            <p:childTnLst>
                              <p:par>
                                <p:cTn id="10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5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7500"/>
                            </p:stCondLst>
                            <p:childTnLst>
                              <p:par>
                                <p:cTn id="10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5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87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5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87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5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5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5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5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5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5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500"/>
                            </p:stCondLst>
                            <p:childTnLst>
                              <p:par>
                                <p:cTn id="1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6" dur="500"/>
                                        <p:tgtEl>
                                          <p:spTgt spid="5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1000"/>
                            </p:stCondLst>
                            <p:childTnLst>
                              <p:par>
                                <p:cTn id="1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500"/>
                                        <p:tgtEl>
                                          <p:spTgt spid="5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5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0" dur="500"/>
                                        <p:tgtEl>
                                          <p:spTgt spid="5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500"/>
                                        <p:tgtEl>
                                          <p:spTgt spid="5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" dur="500"/>
                                        <p:tgtEl>
                                          <p:spTgt spid="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5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0" dur="500"/>
                                        <p:tgtEl>
                                          <p:spTgt spid="5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500"/>
                            </p:stCondLst>
                            <p:childTnLst>
                              <p:par>
                                <p:cTn id="20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4" dur="500"/>
                                        <p:tgtEl>
                                          <p:spTgt spid="5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1000"/>
                            </p:stCondLst>
                            <p:childTnLst>
                              <p:par>
                                <p:cTn id="20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8" dur="500"/>
                                        <p:tgtEl>
                                          <p:spTgt spid="5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3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500"/>
                            </p:stCondLst>
                            <p:childTnLst>
                              <p:par>
                                <p:cTn id="2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2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6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0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5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500"/>
                            </p:stCondLst>
                            <p:childTnLst>
                              <p:par>
                                <p:cTn id="2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9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1000"/>
                            </p:stCondLst>
                            <p:childTnLst>
                              <p:par>
                                <p:cTn id="2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3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8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500"/>
                            </p:stCondLst>
                            <p:childTnLst>
                              <p:par>
                                <p:cTn id="2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2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1000"/>
                            </p:stCondLst>
                            <p:childTnLst>
                              <p:par>
                                <p:cTn id="2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6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1500"/>
                            </p:stCondLst>
                            <p:childTnLst>
                              <p:par>
                                <p:cTn id="2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0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2000"/>
                            </p:stCondLst>
                            <p:childTnLst>
                              <p:par>
                                <p:cTn id="2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4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8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3000"/>
                            </p:stCondLst>
                            <p:childTnLst>
                              <p:par>
                                <p:cTn id="2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2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>
                            <p:stCondLst>
                              <p:cond delay="3500"/>
                            </p:stCondLst>
                            <p:childTnLst>
                              <p:par>
                                <p:cTn id="274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500" fill="hold"/>
                                        <p:tgtEl>
                                          <p:spTgt spid="5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5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500" fill="hold"/>
                                        <p:tgtEl>
                                          <p:spTgt spid="5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500" fill="hold"/>
                                        <p:tgtEl>
                                          <p:spTgt spid="5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animBg="1" autoUpdateAnimBg="0"/>
      <p:bldP spid="5128" grpId="0" animBg="1" autoUpdateAnimBg="0"/>
      <p:bldP spid="5129" grpId="0" animBg="1"/>
      <p:bldP spid="5130" grpId="0" autoUpdateAnimBg="0"/>
      <p:bldP spid="5131" grpId="0" animBg="1"/>
      <p:bldP spid="5132" grpId="0" animBg="1"/>
      <p:bldP spid="5133" grpId="0" autoUpdateAnimBg="0"/>
      <p:bldP spid="5134" grpId="0" autoUpdateAnimBg="0"/>
      <p:bldP spid="5135" grpId="0" animBg="1"/>
      <p:bldP spid="5136" grpId="0" animBg="1"/>
      <p:bldP spid="5137" grpId="0" animBg="1"/>
      <p:bldP spid="5138" grpId="0" animBg="1" autoUpdateAnimBg="0"/>
      <p:bldP spid="5139" grpId="0" animBg="1"/>
      <p:bldP spid="5140" grpId="0" animBg="1"/>
      <p:bldP spid="5141" grpId="0" animBg="1"/>
      <p:bldP spid="5142" grpId="0" animBg="1"/>
      <p:bldP spid="5143" grpId="0" animBg="1"/>
      <p:bldP spid="5144" grpId="0" autoUpdateAnimBg="0"/>
      <p:bldP spid="87063" grpId="0" autoUpdateAnimBg="0"/>
      <p:bldP spid="5146" grpId="0" animBg="1" autoUpdateAnimBg="0"/>
      <p:bldP spid="5147" grpId="0" autoUpdateAnimBg="0"/>
      <p:bldP spid="5148" grpId="0" animBg="1"/>
      <p:bldP spid="5149" grpId="0" animBg="1"/>
      <p:bldP spid="5150" grpId="0" animBg="1"/>
      <p:bldP spid="5151" grpId="0" animBg="1"/>
      <p:bldP spid="5152" grpId="0" animBg="1"/>
      <p:bldP spid="5153" grpId="0" animBg="1"/>
      <p:bldP spid="5154" grpId="0" animBg="1"/>
      <p:bldP spid="5155" grpId="0" animBg="1"/>
      <p:bldP spid="5156" grpId="0" animBg="1"/>
      <p:bldP spid="5157" grpId="0" animBg="1"/>
      <p:bldP spid="5158" grpId="0" animBg="1"/>
      <p:bldP spid="5159" grpId="0" animBg="1"/>
      <p:bldP spid="5160" grpId="0" autoUpdateAnimBg="0"/>
      <p:bldP spid="5161" grpId="0" autoUpdateAnimBg="0"/>
      <p:bldP spid="87082" grpId="0" animBg="1" autoUpdateAnimBg="0"/>
      <p:bldP spid="5163" grpId="0" autoUpdateAnimBg="0"/>
      <p:bldP spid="5164" grpId="0" autoUpdateAnimBg="0"/>
      <p:bldP spid="5165" grpId="0" autoUpdateAnimBg="0"/>
      <p:bldP spid="5166" grpId="0" autoUpdateAnimBg="0"/>
      <p:bldP spid="5167" grpId="0" animBg="1" autoUpdateAnimBg="0"/>
      <p:bldP spid="87089" grpId="0" animBg="1" autoUpdateAnimBg="0"/>
      <p:bldP spid="5169" grpId="0" autoUpdateAnimBg="0"/>
      <p:bldP spid="5170" grpId="0" autoUpdateAnimBg="0"/>
      <p:bldP spid="5171" grpId="0" autoUpdateAnimBg="0"/>
      <p:bldP spid="5172" grpId="0" autoUpdateAnimBg="0"/>
      <p:bldP spid="5173" grpId="0" autoUpdateAnimBg="0"/>
      <p:bldP spid="5174" grpId="0" animBg="1"/>
      <p:bldP spid="5175" grpId="0" animBg="1"/>
      <p:bldP spid="5176" grpId="0" animBg="1"/>
      <p:bldP spid="5177" grpId="0" animBg="1"/>
      <p:bldP spid="5178" grpId="0" autoUpdateAnimBg="0"/>
      <p:bldP spid="5179" grpId="0" animBg="1" autoUpdateAnimBg="0"/>
      <p:bldP spid="5180" grpId="0" autoUpdateAnimBg="0"/>
      <p:bldP spid="5181" grpId="0" autoUpdateAnimBg="0"/>
      <p:bldP spid="5182" grpId="0" autoUpdateAnimBg="0"/>
      <p:bldP spid="5183" grpId="0" autoUpdateAnimBg="0"/>
      <p:bldP spid="5185" grpId="0" animBg="1" autoUpdateAnimBg="0"/>
    </p:bldLst>
  </p:timing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FF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FF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298</Words>
  <Application>Microsoft Office PowerPoint</Application>
  <PresentationFormat>Bildschirmpräsentation (4:3)</PresentationFormat>
  <Paragraphs>100</Paragraphs>
  <Slides>6</Slides>
  <Notes>5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12" baseType="lpstr">
      <vt:lpstr>Arial</vt:lpstr>
      <vt:lpstr>Times New Roman</vt:lpstr>
      <vt:lpstr>Calibri</vt:lpstr>
      <vt:lpstr>Standarddesign</vt:lpstr>
      <vt:lpstr>Bitmap</vt:lpstr>
      <vt:lpstr>Paint Shop Pro Image</vt:lpstr>
      <vt:lpstr>Folie 1</vt:lpstr>
      <vt:lpstr>Folie 2</vt:lpstr>
      <vt:lpstr>Folie 3</vt:lpstr>
      <vt:lpstr>Folie 4</vt:lpstr>
      <vt:lpstr>Folie 5</vt:lpstr>
      <vt:lpstr>Folie 6</vt:lpstr>
    </vt:vector>
  </TitlesOfParts>
  <Company>IWK-Prof. Dr. Siegfried von Känel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von Känel</dc:creator>
  <cp:lastModifiedBy>IWK-Siegfried von Känel</cp:lastModifiedBy>
  <cp:revision>251</cp:revision>
  <dcterms:created xsi:type="dcterms:W3CDTF">2012-05-20T08:57:24Z</dcterms:created>
  <dcterms:modified xsi:type="dcterms:W3CDTF">2017-09-20T15:46:34Z</dcterms:modified>
</cp:coreProperties>
</file>