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54" r:id="rId2"/>
    <p:sldId id="328" r:id="rId3"/>
    <p:sldId id="353" r:id="rId4"/>
    <p:sldId id="297" r:id="rId5"/>
    <p:sldId id="307" r:id="rId6"/>
    <p:sldId id="308" r:id="rId7"/>
    <p:sldId id="309" r:id="rId8"/>
    <p:sldId id="330" r:id="rId9"/>
    <p:sldId id="331" r:id="rId10"/>
    <p:sldId id="352" r:id="rId11"/>
    <p:sldId id="310" r:id="rId12"/>
    <p:sldId id="317" r:id="rId13"/>
    <p:sldId id="335" r:id="rId14"/>
    <p:sldId id="339" r:id="rId15"/>
    <p:sldId id="345" r:id="rId16"/>
    <p:sldId id="349" r:id="rId17"/>
    <p:sldId id="321" r:id="rId18"/>
    <p:sldId id="351" r:id="rId19"/>
  </p:sldIdLst>
  <p:sldSz cx="9144000" cy="6858000" type="screen4x3"/>
  <p:notesSz cx="6858000" cy="9144000"/>
  <p:defaultTextStyle>
    <a:defPPr>
      <a:defRPr lang="de-DE"/>
    </a:defPPr>
    <a:lvl1pPr algn="ctr" rtl="0" fontAlgn="base">
      <a:spcBef>
        <a:spcPct val="50000"/>
      </a:spcBef>
      <a:spcAft>
        <a:spcPct val="0"/>
      </a:spcAft>
      <a:defRPr sz="1400" b="1" kern="1200">
        <a:solidFill>
          <a:schemeClr val="tx1"/>
        </a:solidFill>
        <a:latin typeface="Arial" charset="0"/>
        <a:ea typeface="+mn-ea"/>
        <a:cs typeface="+mn-cs"/>
      </a:defRPr>
    </a:lvl1pPr>
    <a:lvl2pPr marL="457200" algn="ctr" rtl="0" fontAlgn="base">
      <a:spcBef>
        <a:spcPct val="50000"/>
      </a:spcBef>
      <a:spcAft>
        <a:spcPct val="0"/>
      </a:spcAft>
      <a:defRPr sz="1400" b="1" kern="1200">
        <a:solidFill>
          <a:schemeClr val="tx1"/>
        </a:solidFill>
        <a:latin typeface="Arial" charset="0"/>
        <a:ea typeface="+mn-ea"/>
        <a:cs typeface="+mn-cs"/>
      </a:defRPr>
    </a:lvl2pPr>
    <a:lvl3pPr marL="914400" algn="ctr" rtl="0" fontAlgn="base">
      <a:spcBef>
        <a:spcPct val="50000"/>
      </a:spcBef>
      <a:spcAft>
        <a:spcPct val="0"/>
      </a:spcAft>
      <a:defRPr sz="1400" b="1" kern="1200">
        <a:solidFill>
          <a:schemeClr val="tx1"/>
        </a:solidFill>
        <a:latin typeface="Arial" charset="0"/>
        <a:ea typeface="+mn-ea"/>
        <a:cs typeface="+mn-cs"/>
      </a:defRPr>
    </a:lvl3pPr>
    <a:lvl4pPr marL="1371600" algn="ctr" rtl="0" fontAlgn="base">
      <a:spcBef>
        <a:spcPct val="50000"/>
      </a:spcBef>
      <a:spcAft>
        <a:spcPct val="0"/>
      </a:spcAft>
      <a:defRPr sz="1400" b="1" kern="1200">
        <a:solidFill>
          <a:schemeClr val="tx1"/>
        </a:solidFill>
        <a:latin typeface="Arial" charset="0"/>
        <a:ea typeface="+mn-ea"/>
        <a:cs typeface="+mn-cs"/>
      </a:defRPr>
    </a:lvl4pPr>
    <a:lvl5pPr marL="1828800" algn="ctr" rtl="0" fontAlgn="base">
      <a:spcBef>
        <a:spcPct val="5000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FCB"/>
    <a:srgbClr val="E7F3FF"/>
    <a:srgbClr val="FFFFD3"/>
    <a:srgbClr val="EAFFAD"/>
    <a:srgbClr val="E0E0E0"/>
    <a:srgbClr val="FFEBD7"/>
    <a:srgbClr val="0000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5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7" d="100"/>
          <a:sy n="97" d="100"/>
        </p:scale>
        <p:origin x="-361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8.png"/><Relationship Id="rId1" Type="http://schemas.openxmlformats.org/officeDocument/2006/relationships/image" Target="../media/image28.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8.png"/><Relationship Id="rId1" Type="http://schemas.openxmlformats.org/officeDocument/2006/relationships/image" Target="../media/image28.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8.png"/><Relationship Id="rId1" Type="http://schemas.openxmlformats.org/officeDocument/2006/relationships/image" Target="../media/image28.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7.png"/></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8.png"/><Relationship Id="rId1" Type="http://schemas.openxmlformats.org/officeDocument/2006/relationships/image" Target="../media/image18.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7.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9.png"/><Relationship Id="rId1" Type="http://schemas.openxmlformats.org/officeDocument/2006/relationships/image" Target="../media/image38.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1.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18.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18.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 Id="rId4" Type="http://schemas.openxmlformats.org/officeDocument/2006/relationships/image" Target="../media/image3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1026"/>
          <p:cNvSpPr>
            <a:spLocks noGrp="1" noChangeArrowheads="1"/>
          </p:cNvSpPr>
          <p:nvPr>
            <p:ph type="hdr" sz="quarter"/>
          </p:nvPr>
        </p:nvSpPr>
        <p:spPr bwMode="auto">
          <a:xfrm>
            <a:off x="0" y="0"/>
            <a:ext cx="2971800" cy="2746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a:spcBef>
                <a:spcPct val="0"/>
              </a:spcBef>
              <a:defRPr sz="1200">
                <a:latin typeface="Times New Roman" pitchFamily="18" charset="0"/>
              </a:defRPr>
            </a:lvl1pPr>
          </a:lstStyle>
          <a:p>
            <a:pPr>
              <a:defRPr/>
            </a:pPr>
            <a:endParaRPr lang="de-DE"/>
          </a:p>
        </p:txBody>
      </p:sp>
      <p:sp>
        <p:nvSpPr>
          <p:cNvPr id="30723" name="Rectangle 1027"/>
          <p:cNvSpPr>
            <a:spLocks noGrp="1" noChangeArrowheads="1"/>
          </p:cNvSpPr>
          <p:nvPr>
            <p:ph type="dt" idx="1"/>
          </p:nvPr>
        </p:nvSpPr>
        <p:spPr bwMode="auto">
          <a:xfrm>
            <a:off x="3886200" y="0"/>
            <a:ext cx="2971800" cy="2746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r">
              <a:spcBef>
                <a:spcPct val="0"/>
              </a:spcBef>
              <a:defRPr sz="1200">
                <a:latin typeface="Times New Roman" pitchFamily="18" charset="0"/>
              </a:defRPr>
            </a:lvl1pPr>
          </a:lstStyle>
          <a:p>
            <a:pPr>
              <a:defRPr/>
            </a:pPr>
            <a:fld id="{61397081-74F5-4D4E-AD72-B5ADE3C36DFE}" type="datetimeFigureOut">
              <a:rPr lang="de-DE"/>
              <a:pPr>
                <a:defRPr/>
              </a:pPr>
              <a:t>20.09.2017</a:t>
            </a:fld>
            <a:endParaRPr lang="de-DE"/>
          </a:p>
        </p:txBody>
      </p:sp>
      <p:sp>
        <p:nvSpPr>
          <p:cNvPr id="20484"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25" name="Rectangle 1029"/>
          <p:cNvSpPr>
            <a:spLocks noGrp="1" noChangeArrowheads="1"/>
          </p:cNvSpPr>
          <p:nvPr>
            <p:ph type="body" sz="quarter" idx="3"/>
          </p:nvPr>
        </p:nvSpPr>
        <p:spPr bwMode="auto">
          <a:xfrm>
            <a:off x="914400" y="4343400"/>
            <a:ext cx="5029200" cy="1227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de-DE" noProof="0" smtClean="0"/>
              <a:t>Klicken Sie, um die Textformatierung des Masters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26" name="Rectangle 1030"/>
          <p:cNvSpPr>
            <a:spLocks noGrp="1" noChangeArrowheads="1"/>
          </p:cNvSpPr>
          <p:nvPr>
            <p:ph type="ftr" sz="quarter" idx="4"/>
          </p:nvPr>
        </p:nvSpPr>
        <p:spPr bwMode="auto">
          <a:xfrm>
            <a:off x="0" y="8869363"/>
            <a:ext cx="2971800" cy="2746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l">
              <a:spcBef>
                <a:spcPct val="0"/>
              </a:spcBef>
              <a:defRPr sz="1200">
                <a:latin typeface="Times New Roman" pitchFamily="18" charset="0"/>
              </a:defRPr>
            </a:lvl1pPr>
          </a:lstStyle>
          <a:p>
            <a:pPr>
              <a:defRPr/>
            </a:pPr>
            <a:endParaRPr lang="de-DE"/>
          </a:p>
        </p:txBody>
      </p:sp>
      <p:sp>
        <p:nvSpPr>
          <p:cNvPr id="30727" name="Rectangle 1031"/>
          <p:cNvSpPr>
            <a:spLocks noGrp="1" noChangeArrowheads="1"/>
          </p:cNvSpPr>
          <p:nvPr>
            <p:ph type="sldNum" sz="quarter" idx="5"/>
          </p:nvPr>
        </p:nvSpPr>
        <p:spPr bwMode="auto">
          <a:xfrm>
            <a:off x="3886200" y="8869363"/>
            <a:ext cx="2971800" cy="2746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r">
              <a:spcBef>
                <a:spcPct val="0"/>
              </a:spcBef>
              <a:defRPr sz="1200">
                <a:latin typeface="Times New Roman" pitchFamily="18" charset="0"/>
              </a:defRPr>
            </a:lvl1pPr>
          </a:lstStyle>
          <a:p>
            <a:pPr>
              <a:defRPr/>
            </a:pPr>
            <a:fld id="{6E375150-4D16-4728-8F2B-A445248616A9}"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bildplatzhalter 1"/>
          <p:cNvSpPr>
            <a:spLocks noGrp="1" noRot="1" noChangeAspect="1" noTextEdit="1"/>
          </p:cNvSpPr>
          <p:nvPr>
            <p:ph type="sldImg"/>
          </p:nvPr>
        </p:nvSpPr>
        <p:spPr>
          <a:ln/>
        </p:spPr>
      </p:sp>
      <p:sp>
        <p:nvSpPr>
          <p:cNvPr id="21507" name="Notizenplatzhalter 2"/>
          <p:cNvSpPr>
            <a:spLocks noGrp="1"/>
          </p:cNvSpPr>
          <p:nvPr>
            <p:ph type="body" idx="1"/>
          </p:nvPr>
        </p:nvSpPr>
        <p:spPr>
          <a:noFill/>
          <a:ln/>
        </p:spPr>
        <p:txBody>
          <a:bodyPr/>
          <a:lstStyle/>
          <a:p>
            <a:pPr eaLnBrk="1" hangingPunct="1"/>
            <a:endParaRPr lang="de-DE" smtClean="0"/>
          </a:p>
        </p:txBody>
      </p:sp>
      <p:sp>
        <p:nvSpPr>
          <p:cNvPr id="21508" name="Foliennummernplatzhalter 3"/>
          <p:cNvSpPr>
            <a:spLocks noGrp="1"/>
          </p:cNvSpPr>
          <p:nvPr>
            <p:ph type="sldNum" sz="quarter" idx="5"/>
          </p:nvPr>
        </p:nvSpPr>
        <p:spPr>
          <a:noFill/>
        </p:spPr>
        <p:txBody>
          <a:bodyPr/>
          <a:lstStyle/>
          <a:p>
            <a:fld id="{B35E5E0C-445B-437F-981E-F1490F2A0B1A}" type="slidenum">
              <a:rPr lang="de-DE" smtClean="0"/>
              <a:pPr/>
              <a:t>1</a:t>
            </a:fld>
            <a:endParaRPr 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a:xfrm>
            <a:off x="914400" y="4343400"/>
            <a:ext cx="5029200" cy="2859088"/>
          </a:xfrm>
          <a:noFill/>
          <a:ln/>
        </p:spPr>
        <p:txBody>
          <a:bodyPr/>
          <a:lstStyle/>
          <a:p>
            <a:pPr eaLnBrk="1" hangingPunct="1"/>
            <a:r>
              <a:rPr lang="de-DE" sz="1800" b="1" smtClean="0">
                <a:latin typeface="Arial" charset="0"/>
              </a:rPr>
              <a:t>Abb. 2.09: Zum „Abstimmungsproblem“</a:t>
            </a:r>
          </a:p>
          <a:p>
            <a:pPr eaLnBrk="1" hangingPunct="1"/>
            <a:endParaRPr lang="de-DE" sz="1600" b="1" smtClean="0">
              <a:latin typeface="Arial" charset="0"/>
            </a:endParaRPr>
          </a:p>
          <a:p>
            <a:pPr eaLnBrk="1" hangingPunct="1"/>
            <a:r>
              <a:rPr lang="de-DE" sz="1600" b="1" smtClean="0">
                <a:latin typeface="Arial" charset="0"/>
              </a:rPr>
              <a:t>Der ermittelte Kapitalbedarf muss Finanzierungs-seitig abgesichert werden. Das klappt i. d. R. nicht auf Anhieb.</a:t>
            </a:r>
          </a:p>
          <a:p>
            <a:pPr eaLnBrk="1" hangingPunct="1"/>
            <a:r>
              <a:rPr lang="de-DE" sz="1600" b="1" smtClean="0">
                <a:latin typeface="Arial" charset="0"/>
              </a:rPr>
              <a:t>Variante 1: Geben die Finanzierungsquellen noch mehr her oder gibt es hier keine Chance?</a:t>
            </a:r>
          </a:p>
          <a:p>
            <a:pPr eaLnBrk="1" hangingPunct="1"/>
            <a:r>
              <a:rPr lang="de-DE" sz="1600" b="1" smtClean="0">
                <a:latin typeface="Arial" charset="0"/>
              </a:rPr>
              <a:t>Variante 2: Wo und in welcher Höhe müssen Abstriche am Kapitalbedarf gemacht werden? Hilft zum Beispiel Leasing weiter?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a:xfrm>
            <a:off x="914400" y="4343400"/>
            <a:ext cx="5715000" cy="2849563"/>
          </a:xfrm>
          <a:noFill/>
          <a:ln/>
        </p:spPr>
        <p:txBody>
          <a:bodyPr/>
          <a:lstStyle/>
          <a:p>
            <a:pPr eaLnBrk="1" hangingPunct="1"/>
            <a:r>
              <a:rPr lang="de-DE" sz="1800" b="1" smtClean="0">
                <a:latin typeface="Arial" charset="0"/>
              </a:rPr>
              <a:t>Abb. 2.10: Kreislaufmodell des Umsatzprozesses (Phase 1)</a:t>
            </a:r>
          </a:p>
          <a:p>
            <a:pPr eaLnBrk="1" hangingPunct="1"/>
            <a:r>
              <a:rPr lang="de-DE" sz="1600" b="1" smtClean="0">
                <a:latin typeface="Arial" charset="0"/>
              </a:rPr>
              <a:t>In der Phase 1 geht es um die eigentliche Kapitalbeschaffung gemäß Businessplan, Teil Investitionsplan und Teil Finanzierungsplan).</a:t>
            </a:r>
          </a:p>
          <a:p>
            <a:pPr eaLnBrk="1" hangingPunct="1"/>
            <a:r>
              <a:rPr lang="de-DE" sz="1600" b="1" smtClean="0">
                <a:latin typeface="Arial" charset="0"/>
              </a:rPr>
              <a:t>Der Plan ist das Eine, die Realität der Kapitalbeschaffung ist das Andere. Überraschungen sind nie ausgeschlossen.</a:t>
            </a:r>
          </a:p>
          <a:p>
            <a:pPr eaLnBrk="1" hangingPunct="1"/>
            <a:endParaRPr lang="de-DE" sz="1800" b="1" smtClean="0">
              <a:latin typeface="Arial" charset="0"/>
            </a:endParaRPr>
          </a:p>
          <a:p>
            <a:pPr eaLnBrk="1" hangingPunct="1"/>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a:xfrm>
            <a:off x="914400" y="4343400"/>
            <a:ext cx="5029200" cy="3549650"/>
          </a:xfrm>
          <a:noFill/>
          <a:ln/>
        </p:spPr>
        <p:txBody>
          <a:bodyPr/>
          <a:lstStyle/>
          <a:p>
            <a:pPr eaLnBrk="1" hangingPunct="1"/>
            <a:r>
              <a:rPr lang="de-DE" sz="1800" b="1" smtClean="0">
                <a:latin typeface="Arial" charset="0"/>
              </a:rPr>
              <a:t>Abb. 2.11: Kreislaufmodell des Umsatzprozesses (Phase 2)</a:t>
            </a:r>
          </a:p>
          <a:p>
            <a:pPr eaLnBrk="1" hangingPunct="1"/>
            <a:r>
              <a:rPr lang="de-DE" sz="1600" b="1" smtClean="0">
                <a:latin typeface="Arial" charset="0"/>
              </a:rPr>
              <a:t>Sind die finanziellen Mittel beschafft und real verfügbar, kann die Phase 2 beginnen (Phase der Kapitalverwendung). Inhaltlich geht es hier um die Vorbereitung und Realisierung von Investitionen zur Errichtung der Güter des Anlagevermögens und zur Beschaffung von Gütern des Umlaufvermögens.</a:t>
            </a:r>
          </a:p>
          <a:p>
            <a:pPr eaLnBrk="1" hangingPunct="1"/>
            <a:r>
              <a:rPr lang="de-DE" sz="1600" b="1" smtClean="0">
                <a:latin typeface="Arial" charset="0"/>
              </a:rPr>
              <a:t>Dies erfodert den Abschluss entsprechender Kauf- und Dienstleistungsverträge.</a:t>
            </a:r>
          </a:p>
          <a:p>
            <a:pPr eaLnBrk="1" hangingPunct="1"/>
            <a:r>
              <a:rPr lang="de-DE" sz="1600" b="1" smtClean="0">
                <a:latin typeface="Arial" charset="0"/>
              </a:rPr>
              <a:t>Vom Gründer wird hier professionelles Projekt-management abgefordert!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a:xfrm>
            <a:off x="914400" y="4343400"/>
            <a:ext cx="5715000" cy="2914650"/>
          </a:xfrm>
          <a:noFill/>
          <a:ln/>
        </p:spPr>
        <p:txBody>
          <a:bodyPr/>
          <a:lstStyle/>
          <a:p>
            <a:pPr eaLnBrk="1" hangingPunct="1"/>
            <a:r>
              <a:rPr lang="de-DE" sz="1800" b="1" smtClean="0">
                <a:latin typeface="Arial" charset="0"/>
              </a:rPr>
              <a:t>Abb. 2.11: Kreislaufmodell des Umsatzprozesses (Phase 3)</a:t>
            </a:r>
          </a:p>
          <a:p>
            <a:pPr eaLnBrk="1" hangingPunct="1"/>
            <a:r>
              <a:rPr lang="de-DE" sz="1600" b="1" smtClean="0">
                <a:latin typeface="Arial" charset="0"/>
              </a:rPr>
              <a:t>Sind alle sachlichen Voraussetzungen für die Aufnahme der eigentlichen Leistungserstellung laut Unternehmenszweck gegeben, kann die Phase 3 beginnen. Dies ist die Phase des Kapital- und Personaleinsatzes. Inhaltlich geht es hier um die Umsetzung des definierten Unternehmens-zwecks über díe Erstellung von Produkten (Erzeugnise bzw. Leistungen) zwecks Fremdbe-darfsdeckung über die nachfolgende Leistungsverwertung (Absatzprozess).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a:xfrm>
            <a:off x="914400" y="4343400"/>
            <a:ext cx="5791200" cy="4381500"/>
          </a:xfrm>
          <a:noFill/>
          <a:ln/>
        </p:spPr>
        <p:txBody>
          <a:bodyPr/>
          <a:lstStyle/>
          <a:p>
            <a:pPr eaLnBrk="1" hangingPunct="1"/>
            <a:r>
              <a:rPr lang="de-DE" sz="1800" b="1" smtClean="0">
                <a:latin typeface="Arial" charset="0"/>
              </a:rPr>
              <a:t>Abb. 2.13: Kreislaufmodell des Umsatzprozesses (Phase 4)</a:t>
            </a:r>
          </a:p>
          <a:p>
            <a:pPr eaLnBrk="1" hangingPunct="1"/>
            <a:r>
              <a:rPr lang="de-DE" sz="1600" b="1" smtClean="0"/>
              <a:t>Eine Leistungserstellung ist kein Selbstzweck. Unternehmen erstellen Produkte zur Fremdbedarfsdeckung. Dies bedeutet, dass der Unternehmer auf Absatzmärkten Kunden finden muss, die Interesse an den erstellten Produkten haben und die zugleich gewillt sind, die angebotenen Produkte gegen Entgelt zu erwerben. Inhaltlich findet in dieser Phase, der Phase der Kapitalwandlung, eine erneute Transformation statt: Das im erstellten Produkt gebundene Kapital (im Ausdruck „Selbstkosten“) wird in „Erlöse aus Umsatz“ gewandelt, entweder gleich in „Cash“ (Barverkauf) oder - bei Gewährung eines Zahlungsziels - in „Forderungen aus Lieferungen und Leistungen“. Findet der Unternehmer für seine Produkte keine Kunden, dann wird’s sehr kritisch: Es droht ein möglicher „Flop“ der Unternehmensgründung. Daher wird die Phase 4 auch als „Schicksalsphase“ im Unternehmensprozess bezeichnet.</a:t>
            </a:r>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a:xfrm>
            <a:off x="914400" y="4343400"/>
            <a:ext cx="5638800" cy="4111625"/>
          </a:xfrm>
          <a:noFill/>
          <a:ln/>
        </p:spPr>
        <p:txBody>
          <a:bodyPr/>
          <a:lstStyle/>
          <a:p>
            <a:pPr eaLnBrk="1" hangingPunct="1"/>
            <a:r>
              <a:rPr lang="de-DE" sz="1800" b="1" smtClean="0">
                <a:latin typeface="Arial" charset="0"/>
              </a:rPr>
              <a:t>Abb. 2.14: Kreislaufmodell des Umsatzprozesses (Phase 5)</a:t>
            </a:r>
          </a:p>
          <a:p>
            <a:pPr eaLnBrk="1" hangingPunct="1"/>
            <a:r>
              <a:rPr lang="de-DE" sz="1600" b="1" smtClean="0">
                <a:latin typeface="Arial" charset="0"/>
              </a:rPr>
              <a:t>Im Falle des Verkaufs der erstellten Produkte mit einem Zahlungsziel, gewinnt das „inkasso“ in Bezug auf das Begleichen der „Forderungen aus Lieferungen und Leistungen“ immense Bedeutung:</a:t>
            </a:r>
          </a:p>
          <a:p>
            <a:pPr eaLnBrk="1" hangingPunct="1"/>
            <a:r>
              <a:rPr lang="de-DE" sz="1600" b="1" smtClean="0">
                <a:latin typeface="Arial" charset="0"/>
              </a:rPr>
              <a:t>Was ist, wenn Kunden die Rechnung nicht bezahlen können oder dies erst verspätet, ggf. erst nach Mahn-bescheiden bezahlen?</a:t>
            </a:r>
          </a:p>
          <a:p>
            <a:pPr eaLnBrk="1" hangingPunct="1"/>
            <a:r>
              <a:rPr lang="de-DE" sz="1600" b="1" smtClean="0">
                <a:latin typeface="Arial" charset="0"/>
              </a:rPr>
              <a:t>Dann bekommt der Unternehmensgründer Liquiditäts-probleme, die ggf. existenzbedrohend sein können.</a:t>
            </a:r>
          </a:p>
          <a:p>
            <a:pPr eaLnBrk="1" hangingPunct="1"/>
            <a:r>
              <a:rPr lang="de-DE" sz="1600" b="1" smtClean="0">
                <a:latin typeface="Arial" charset="0"/>
              </a:rPr>
              <a:t>In dieser Phase 5, der Phase des Kapitalrückflusses, kann auch die Nutzung des sog. Factorings von Bedeutung sein (Verkauf der Forderungen an einen Factor, um schneller wieder an Geld zu kommen).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a:xfrm>
            <a:off x="609600" y="4267200"/>
            <a:ext cx="6096000" cy="4257675"/>
          </a:xfrm>
          <a:noFill/>
          <a:ln/>
        </p:spPr>
        <p:txBody>
          <a:bodyPr/>
          <a:lstStyle/>
          <a:p>
            <a:pPr eaLnBrk="1" hangingPunct="1"/>
            <a:r>
              <a:rPr lang="de-DE" sz="1800" b="1" smtClean="0">
                <a:latin typeface="Arial" charset="0"/>
              </a:rPr>
              <a:t>Abb. 2.15: Kreislaufmodell des Umsatzprozesses (Phase 6)</a:t>
            </a:r>
          </a:p>
          <a:p>
            <a:pPr eaLnBrk="1" hangingPunct="1"/>
            <a:r>
              <a:rPr lang="de-DE" sz="1600" b="1" smtClean="0">
                <a:latin typeface="Arial" charset="0"/>
              </a:rPr>
              <a:t>Der Kreislauf des Umsatzprozesses schließt sich erstmals. Zur Verwendung der erzielten „Erlösen aus Umsatz“ (in Cashform!) gilt es Entscheidungen zu treffen:</a:t>
            </a:r>
          </a:p>
          <a:p>
            <a:pPr eaLnBrk="1" hangingPunct="1"/>
            <a:r>
              <a:rPr lang="de-DE" sz="1600" b="1" smtClean="0">
                <a:latin typeface="Arial" charset="0"/>
              </a:rPr>
              <a:t>6.1: Mittel für Kostenersatz (Material, Löhne, sonstige Aufwendungen),</a:t>
            </a:r>
          </a:p>
          <a:p>
            <a:pPr eaLnBrk="1" hangingPunct="1"/>
            <a:r>
              <a:rPr lang="de-DE" sz="1600" b="1" smtClean="0">
                <a:latin typeface="Arial" charset="0"/>
              </a:rPr>
              <a:t>6.2: Kapitaldienst (Tilgung von Krediten, Zinszahlunegn),</a:t>
            </a:r>
          </a:p>
          <a:p>
            <a:pPr eaLnBrk="1" hangingPunct="1"/>
            <a:r>
              <a:rPr lang="de-DE" sz="1600" b="1" smtClean="0">
                <a:latin typeface="Arial" charset="0"/>
              </a:rPr>
              <a:t>6.3: Abgaben (darunter Steuern),</a:t>
            </a:r>
          </a:p>
          <a:p>
            <a:pPr eaLnBrk="1" hangingPunct="1"/>
            <a:r>
              <a:rPr lang="de-DE" sz="1600" b="1" smtClean="0">
                <a:latin typeface="Arial" charset="0"/>
              </a:rPr>
              <a:t>6.4: Entnahmen, Gewinnausschüttungen</a:t>
            </a:r>
          </a:p>
          <a:p>
            <a:pPr eaLnBrk="1" hangingPunct="1"/>
            <a:r>
              <a:rPr lang="de-DE" sz="1600" b="1" smtClean="0">
                <a:latin typeface="Arial" charset="0"/>
              </a:rPr>
              <a:t>6.5: Einstellung von Gewinnen (nach Steuern) in Gewinnrücklagen (Innenfinanzierung). Hinzu kommen die Abschreibungsgegenwerte in Bezug auf die in die Preise einkalkulierten Abschreibungen auf Güter des Anlagevermögens).</a:t>
            </a:r>
            <a:endParaRPr lang="de-DE" sz="1800" b="1"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a:xfrm>
            <a:off x="533400" y="4267200"/>
            <a:ext cx="6096000" cy="4356100"/>
          </a:xfrm>
          <a:noFill/>
          <a:ln/>
        </p:spPr>
        <p:txBody>
          <a:bodyPr/>
          <a:lstStyle/>
          <a:p>
            <a:pPr eaLnBrk="1" hangingPunct="1"/>
            <a:r>
              <a:rPr lang="de-DE" sz="1800" b="1" smtClean="0">
                <a:latin typeface="Arial" charset="0"/>
              </a:rPr>
              <a:t>Abb. 2.16: Kreislaufmodell des Umsatzprozesses (Außenfinanzierung - Innenfinanzierung)</a:t>
            </a:r>
          </a:p>
          <a:p>
            <a:pPr eaLnBrk="1" hangingPunct="1"/>
            <a:r>
              <a:rPr lang="de-DE" sz="1600" b="1" smtClean="0">
                <a:latin typeface="Arial" charset="0"/>
              </a:rPr>
              <a:t>Wenn der Geschäftsbetrieb eines Unternehmens nur durch Außenfinanzierung in Gang gehalten werden kann, hängt es - medizinische gesehen - „am Tropf“. </a:t>
            </a:r>
          </a:p>
          <a:p>
            <a:pPr eaLnBrk="1" hangingPunct="1"/>
            <a:r>
              <a:rPr lang="de-DE" sz="1600" b="1" smtClean="0">
                <a:latin typeface="Arial" charset="0"/>
              </a:rPr>
              <a:t>Unternehmen müssen anstreben, einen sich selbst tragen-den Kreislauf des Umsatzprozesses zu erreichen und aufrechtzuerhalten und dies geht nur über eine ausreichende Innenfinanzierung, und zwar mit den Positionen</a:t>
            </a:r>
            <a:endParaRPr lang="de-DE" sz="1800" b="1" smtClean="0">
              <a:latin typeface="Arial" charset="0"/>
            </a:endParaRPr>
          </a:p>
          <a:p>
            <a:pPr eaLnBrk="1" hangingPunct="1"/>
            <a:r>
              <a:rPr lang="de-DE" sz="1600" b="1" smtClean="0">
                <a:latin typeface="Arial" charset="0"/>
              </a:rPr>
              <a:t>6.1: Mittel für Kostenersatz (Material, Löhne, sonstige Aufwendungen) und</a:t>
            </a:r>
          </a:p>
          <a:p>
            <a:pPr eaLnBrk="1" hangingPunct="1"/>
            <a:r>
              <a:rPr lang="de-DE" sz="1600" b="1" smtClean="0">
                <a:latin typeface="Arial" charset="0"/>
              </a:rPr>
              <a:t>6.5: Einstellung von Gewinnen (nach Steuern) in Gewinnrücklagen. Hinzu kommen die Abschreibungsgegen-werte in Bezug auf die in die Preise einkalkulierten Abschreibungen auf Güter des Anlagevermögens), also über Innenfinanzierung!</a:t>
            </a:r>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a:xfrm>
            <a:off x="533400" y="4343400"/>
            <a:ext cx="6172200" cy="4511675"/>
          </a:xfrm>
          <a:noFill/>
          <a:ln/>
        </p:spPr>
        <p:txBody>
          <a:bodyPr/>
          <a:lstStyle/>
          <a:p>
            <a:pPr eaLnBrk="1" hangingPunct="1"/>
            <a:r>
              <a:rPr lang="de-DE" sz="1800" b="1" smtClean="0">
                <a:latin typeface="Arial" charset="0"/>
              </a:rPr>
              <a:t>Abb. 2.17: Unternehmen - Öffentliche Hand</a:t>
            </a:r>
          </a:p>
          <a:p>
            <a:pPr eaLnBrk="1" hangingPunct="1"/>
            <a:r>
              <a:rPr lang="de-DE" sz="1600" b="1" smtClean="0">
                <a:latin typeface="Arial" charset="0"/>
              </a:rPr>
              <a:t>Bei der Ausgestaltung und Absicherung eines funktionierenden Kreislauf des Umsatzprozesses speiel die Beziehungen zwischen Unternehmen und öffentlicher Hand (Bund, Länder, Kommunen) eine überaus wichtige Rolle:</a:t>
            </a:r>
          </a:p>
          <a:p>
            <a:pPr eaLnBrk="1" hangingPunct="1"/>
            <a:r>
              <a:rPr lang="de-DE" sz="1600" b="1" smtClean="0">
                <a:latin typeface="Arial" charset="0"/>
              </a:rPr>
              <a:t>1: Unternehmen müssen Abgaben leisten (Steuern, Beiträge, Gebühren),</a:t>
            </a:r>
          </a:p>
          <a:p>
            <a:pPr eaLnBrk="1" hangingPunct="1"/>
            <a:r>
              <a:rPr lang="de-DE" sz="1600" b="1" smtClean="0">
                <a:latin typeface="Arial" charset="0"/>
              </a:rPr>
              <a:t>2: Unternehmen können finanzielle Zuschüsse erhalten (Fördermittel, steuerliche Vergünstigungen), was in die Außenfinanzierung eingeht),</a:t>
            </a:r>
          </a:p>
          <a:p>
            <a:pPr eaLnBrk="1" hangingPunct="1"/>
            <a:r>
              <a:rPr lang="de-DE" sz="1600" b="1" smtClean="0">
                <a:latin typeface="Arial" charset="0"/>
              </a:rPr>
              <a:t>3: Unternehmen streben an, öffentliche Aufträge zu erhalten, auch mit nicht immer „lupenreinen Mitteln“, dies erspart das „Marktrisiko“.</a:t>
            </a:r>
          </a:p>
          <a:p>
            <a:pPr eaLnBrk="1" hangingPunct="1"/>
            <a:r>
              <a:rPr lang="de-DE" sz="1600" b="1" smtClean="0">
                <a:latin typeface="Arial" charset="0"/>
              </a:rPr>
              <a:t>4: Aus derartigen Aufträgen fließen i. d. R. sichere Erlöse aus Umsatz, ggf. über Abschlagszahlungen.</a:t>
            </a:r>
          </a:p>
          <a:p>
            <a:pPr eaLnBrk="1" hangingPunct="1"/>
            <a:endParaRPr lang="de-DE" sz="1800" b="1"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a:xfrm>
            <a:off x="914400" y="4343400"/>
            <a:ext cx="5257800" cy="1212850"/>
          </a:xfrm>
          <a:noFill/>
          <a:ln/>
        </p:spPr>
        <p:txBody>
          <a:bodyPr/>
          <a:lstStyle/>
          <a:p>
            <a:pPr eaLnBrk="1" hangingPunct="1"/>
            <a:r>
              <a:rPr lang="de-DE" sz="1800" b="1" smtClean="0">
                <a:latin typeface="Arial" charset="0"/>
              </a:rPr>
              <a:t>Abb. 2.01: Unternehmensgründung</a:t>
            </a:r>
          </a:p>
          <a:p>
            <a:pPr eaLnBrk="1" hangingPunct="1"/>
            <a:endParaRPr lang="de-DE" sz="1800" b="1" smtClean="0">
              <a:latin typeface="Arial" charset="0"/>
            </a:endParaRPr>
          </a:p>
          <a:p>
            <a:pPr eaLnBrk="1" hangingPunct="1"/>
            <a:r>
              <a:rPr lang="de-DE" sz="1400" b="1" smtClean="0">
                <a:latin typeface="Arial" charset="0"/>
              </a:rPr>
              <a:t>Möglichkeiten und Motive für den „Sprung in die Selbst-ständigkeit</a:t>
            </a:r>
            <a:endParaRPr lang="de-DE" sz="14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a:xfrm>
            <a:off x="914400" y="4338638"/>
            <a:ext cx="5029200" cy="855662"/>
          </a:xfrm>
          <a:noFill/>
          <a:ln/>
        </p:spPr>
        <p:txBody>
          <a:bodyPr/>
          <a:lstStyle/>
          <a:p>
            <a:pPr eaLnBrk="1" hangingPunct="1"/>
            <a:r>
              <a:rPr lang="de-DE" sz="1800" b="1" smtClean="0">
                <a:latin typeface="Arial" charset="0"/>
              </a:rPr>
              <a:t>Abb. 2.02: Gründungsphasen </a:t>
            </a:r>
          </a:p>
          <a:p>
            <a:pPr eaLnBrk="1" hangingPunct="1"/>
            <a:r>
              <a:rPr lang="de-DE" sz="1400" b="1" smtClean="0">
                <a:latin typeface="Arial" charset="0"/>
              </a:rPr>
              <a:t>Schrittweise Überprüfen. Der Übergang zum „Point of no Return“ beachten!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1344613"/>
          </a:xfrm>
          <a:noFill/>
          <a:ln/>
        </p:spPr>
        <p:txBody>
          <a:bodyPr/>
          <a:lstStyle/>
          <a:p>
            <a:pPr eaLnBrk="1" hangingPunct="1"/>
            <a:r>
              <a:rPr lang="de-DE" sz="1800" b="1" smtClean="0">
                <a:latin typeface="Arial" charset="0"/>
              </a:rPr>
              <a:t>Abb. 2.03: Gründungsidee </a:t>
            </a:r>
          </a:p>
          <a:p>
            <a:pPr eaLnBrk="1" hangingPunct="1"/>
            <a:r>
              <a:rPr lang="de-DE" sz="1400" b="1" smtClean="0">
                <a:latin typeface="Arial" charset="0"/>
              </a:rPr>
              <a:t>Welche Möglichkeiten gibt es? Über was sollte der Gründungswillige Informationen einholen bzw. was ist zur Geschäftsidee alles zu klären?</a:t>
            </a:r>
          </a:p>
          <a:p>
            <a:pPr eaLnBrk="1" hangingPunct="1"/>
            <a:r>
              <a:rPr lang="de-DE" sz="1400" b="1" smtClean="0">
                <a:latin typeface="Arial" charset="0"/>
              </a:rPr>
              <a:t>Treffen einer Entscheidung!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noTextEdit="1"/>
          </p:cNvSpPr>
          <p:nvPr>
            <p:ph type="sldImg"/>
          </p:nvPr>
        </p:nvSpPr>
        <p:spPr>
          <a:ln/>
        </p:spPr>
      </p:sp>
      <p:sp>
        <p:nvSpPr>
          <p:cNvPr id="25603" name="Rectangle 3"/>
          <p:cNvSpPr>
            <a:spLocks noGrp="1" noChangeArrowheads="1"/>
          </p:cNvSpPr>
          <p:nvPr>
            <p:ph type="body" idx="1"/>
          </p:nvPr>
        </p:nvSpPr>
        <p:spPr>
          <a:xfrm>
            <a:off x="914400" y="4343400"/>
            <a:ext cx="5029200" cy="366713"/>
          </a:xfrm>
          <a:noFill/>
          <a:ln/>
        </p:spPr>
        <p:txBody>
          <a:bodyPr/>
          <a:lstStyle/>
          <a:p>
            <a:pPr eaLnBrk="1" hangingPunct="1"/>
            <a:r>
              <a:rPr lang="de-DE" sz="1800" b="1" smtClean="0">
                <a:latin typeface="Arial" charset="0"/>
              </a:rPr>
              <a:t>Abb. 2_04_Businessplan1</a:t>
            </a:r>
            <a:endParaRPr 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a:xfrm>
            <a:off x="914400" y="4343400"/>
            <a:ext cx="5029200" cy="1081088"/>
          </a:xfrm>
          <a:noFill/>
          <a:ln/>
        </p:spPr>
        <p:txBody>
          <a:bodyPr/>
          <a:lstStyle/>
          <a:p>
            <a:pPr eaLnBrk="1" hangingPunct="1"/>
            <a:r>
              <a:rPr lang="de-DE" sz="1800" b="1" smtClean="0">
                <a:latin typeface="Arial" charset="0"/>
              </a:rPr>
              <a:t>Abb. 2.05: Businessplan -2</a:t>
            </a:r>
          </a:p>
          <a:p>
            <a:pPr eaLnBrk="1" hangingPunct="1"/>
            <a:endParaRPr lang="de-DE" sz="1800" b="1" smtClean="0">
              <a:latin typeface="Arial" charset="0"/>
            </a:endParaRPr>
          </a:p>
          <a:p>
            <a:pPr eaLnBrk="1" hangingPunct="1"/>
            <a:r>
              <a:rPr lang="de-DE" sz="1800" b="1" smtClean="0">
                <a:latin typeface="Arial" charset="0"/>
              </a:rPr>
              <a:t>Aufbau und Inhalt eines Businessplanes</a:t>
            </a:r>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a:xfrm>
            <a:off x="914400" y="4343400"/>
            <a:ext cx="5029200" cy="3827463"/>
          </a:xfrm>
          <a:noFill/>
          <a:ln/>
        </p:spPr>
        <p:txBody>
          <a:bodyPr/>
          <a:lstStyle/>
          <a:p>
            <a:pPr eaLnBrk="1" hangingPunct="1"/>
            <a:r>
              <a:rPr lang="de-DE" sz="1800" b="1" smtClean="0">
                <a:latin typeface="Arial" charset="0"/>
              </a:rPr>
              <a:t>Abb. 2.06: Kapitalbedarf</a:t>
            </a:r>
          </a:p>
          <a:p>
            <a:pPr eaLnBrk="1" hangingPunct="1"/>
            <a:r>
              <a:rPr lang="de-DE" sz="1800" smtClean="0">
                <a:latin typeface="Arial" charset="0"/>
              </a:rPr>
              <a:t>Ein Kapitalbedarf begründet</a:t>
            </a:r>
            <a:r>
              <a:rPr lang="de-DE" sz="1800" b="1" smtClean="0">
                <a:latin typeface="Arial" charset="0"/>
              </a:rPr>
              <a:t> </a:t>
            </a:r>
            <a:r>
              <a:rPr lang="de-DE" sz="1800" smtClean="0">
                <a:latin typeface="Arial" charset="0"/>
              </a:rPr>
              <a:t>sich zunächst aus dem Fakt, dass erst „Auszahlungen“ getätigt werden müssen, um den Geschäftsbetrieb des Unternehmens erst einmal in Gang zu setzen, ehe dann später - bei ersten erfolgreichen Umstzgeschäften - „Einzahlungen realisiert werden.</a:t>
            </a:r>
          </a:p>
          <a:p>
            <a:pPr eaLnBrk="1" hangingPunct="1"/>
            <a:r>
              <a:rPr lang="de-DE" sz="1800" smtClean="0">
                <a:latin typeface="Arial" charset="0"/>
              </a:rPr>
              <a:t>Die Zeitspanne zwischen Auszahlungen und Einzahlungen ist um so größer, je länger es dauert, den Geschäftsbetrieb in Gang zu setzten, Produkte zu erstellen und erfolgreich zu verkaufen.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a:xfrm>
            <a:off x="914400" y="4343400"/>
            <a:ext cx="5791200" cy="4313238"/>
          </a:xfrm>
          <a:noFill/>
          <a:ln/>
        </p:spPr>
        <p:txBody>
          <a:bodyPr/>
          <a:lstStyle/>
          <a:p>
            <a:pPr eaLnBrk="1" hangingPunct="1"/>
            <a:r>
              <a:rPr lang="de-DE" sz="1800" b="1" smtClean="0">
                <a:latin typeface="Arial" charset="0"/>
              </a:rPr>
              <a:t>Abb. 2.07: Kapitalbedarf im Bereich „Umlaufvermögen“</a:t>
            </a:r>
          </a:p>
          <a:p>
            <a:pPr eaLnBrk="1" hangingPunct="1"/>
            <a:r>
              <a:rPr lang="de-DE" sz="1800" smtClean="0">
                <a:latin typeface="Arial" charset="0"/>
              </a:rPr>
              <a:t>Zu unterscheiden sind die Phasen „Kapitalbedarf vor Produktionsbeginn“ und „Kapitalbedarf beim laufendem Geschäftsbetrieb“.</a:t>
            </a:r>
          </a:p>
          <a:p>
            <a:pPr eaLnBrk="1" hangingPunct="1"/>
            <a:r>
              <a:rPr lang="de-DE" sz="1800" smtClean="0">
                <a:latin typeface="Arial" charset="0"/>
              </a:rPr>
              <a:t>Dabei sind i. d. R. drei Ausgaben-Blöcke zu beachten:</a:t>
            </a:r>
          </a:p>
          <a:p>
            <a:pPr eaLnBrk="1" hangingPunct="1"/>
            <a:r>
              <a:rPr lang="de-DE" sz="1800" smtClean="0">
                <a:latin typeface="Arial" charset="0"/>
              </a:rPr>
              <a:t>Kapitalbindung im „Materialbereich“ (RHB), Kapitalbindungim Bereich „Fertigungslöhne“ und Kapitalbindung im Bereich „Sonstige Ausgaben“.</a:t>
            </a:r>
          </a:p>
          <a:p>
            <a:pPr eaLnBrk="1" hangingPunct="1"/>
            <a:r>
              <a:rPr lang="de-DE" sz="1800" smtClean="0">
                <a:latin typeface="Arial" charset="0"/>
              </a:rPr>
              <a:t>Ja länger die einzelnen Phasen im Prozess der Leistungserstellung und -verwertung sind, dest größer ist die Kapitalbindung!</a:t>
            </a:r>
          </a:p>
          <a:p>
            <a:pPr eaLnBrk="1" hangingPunct="1"/>
            <a:endParaRPr lang="de-DE" sz="1800" smtClean="0">
              <a:latin typeface="Arial" charset="0"/>
            </a:endParaRPr>
          </a:p>
          <a:p>
            <a:pPr eaLnBrk="1" hangingPunct="1"/>
            <a:endParaRPr 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a:xfrm>
            <a:off x="914400" y="4343400"/>
            <a:ext cx="5029200" cy="2571750"/>
          </a:xfrm>
          <a:noFill/>
          <a:ln/>
        </p:spPr>
        <p:txBody>
          <a:bodyPr/>
          <a:lstStyle/>
          <a:p>
            <a:pPr eaLnBrk="1" hangingPunct="1"/>
            <a:r>
              <a:rPr lang="de-DE" sz="1800" b="1" smtClean="0">
                <a:latin typeface="Arial" charset="0"/>
              </a:rPr>
              <a:t>Abb. 2.08: Unternehmensgründung (Kapitalbedarf und Finanzierung)</a:t>
            </a:r>
          </a:p>
          <a:p>
            <a:pPr eaLnBrk="1" hangingPunct="1"/>
            <a:r>
              <a:rPr lang="de-DE" sz="1600" b="1" smtClean="0">
                <a:latin typeface="Arial" charset="0"/>
              </a:rPr>
              <a:t>Die Daten hierzu sind dem Businessplan zu entnehmen bzw, sind in diesem Plan anzugeben und zu begründen.</a:t>
            </a:r>
          </a:p>
          <a:p>
            <a:pPr eaLnBrk="1" hangingPunct="1"/>
            <a:r>
              <a:rPr lang="de-DE" sz="1600" b="1" smtClean="0">
                <a:latin typeface="Arial" charset="0"/>
              </a:rPr>
              <a:t>Ein Problem bleibt noch offen: Kann mit den geplanten Finanzmitteln der Kapitalbedarf gedeckt werden??</a:t>
            </a:r>
          </a:p>
          <a:p>
            <a:pPr eaLnBrk="1" hangingPunct="1"/>
            <a:r>
              <a:rPr lang="de-DE" sz="1600" b="1" smtClean="0">
                <a:latin typeface="Arial" charset="0"/>
              </a:rPr>
              <a:t>(Siehe Folge-Folie)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F05751F-1F18-401E-AA69-8FDC62F7F288}"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A16947E-0A54-4D41-99B5-7321E30C9F88}"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A3C5CC1-5DE6-4D49-A8DD-61AF2DA0CCC1}"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379310F7-7875-4C05-BBB4-B5C841973725}"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E2B9B581-6C93-422A-A149-B6586AD9E662}"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CB169459-A13D-4AC7-82ED-A141B03F822C}"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4AA6D87D-D35D-4479-951A-F3BBA4623B5A}"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C7C7572C-0EFF-4998-AC1C-7EFAF3A99FCA}"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67308B77-503E-4394-A235-67BE9B787DA3}"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61EF26F8-F0C6-4390-841A-0381CD8FE6B5}"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CC6AF760-0876-4CF8-9D80-E2A7889EDF70}"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Klicken Sie, um das Titelformat zu bearbeiten</a:t>
            </a:r>
          </a:p>
        </p:txBody>
      </p:sp>
      <p:sp>
        <p:nvSpPr>
          <p:cNvPr id="1638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b="0">
                <a:latin typeface="+mn-lt"/>
              </a:defRPr>
            </a:lvl1pPr>
          </a:lstStyle>
          <a:p>
            <a:pPr>
              <a:defRPr/>
            </a:pPr>
            <a:endParaRPr lang="de-D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b="0">
                <a:latin typeface="+mn-lt"/>
              </a:defRPr>
            </a:lvl1pPr>
          </a:lstStyle>
          <a:p>
            <a:pPr>
              <a:defRPr/>
            </a:pPr>
            <a:endParaRPr lang="de-DE"/>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b="0">
                <a:latin typeface="+mn-lt"/>
              </a:defRPr>
            </a:lvl1pPr>
          </a:lstStyle>
          <a:p>
            <a:pPr>
              <a:defRPr/>
            </a:pPr>
            <a:fld id="{DD9C4856-9008-4B3F-B6D9-D1AC41D9DB7F}"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notesSlide" Target="../notesSlides/notesSlide10.xml"/><Relationship Id="rId7"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4.bin"/><Relationship Id="rId11"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oleObject" Target="../embeddings/oleObject28.bin"/><Relationship Id="rId4" Type="http://schemas.openxmlformats.org/officeDocument/2006/relationships/oleObject" Target="../embeddings/oleObject23.bin"/><Relationship Id="rId9" Type="http://schemas.openxmlformats.org/officeDocument/2006/relationships/oleObject" Target="../embeddings/oleObject27.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29.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13.xml"/><Relationship Id="rId7"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6.bin"/><Relationship Id="rId11" Type="http://schemas.openxmlformats.org/officeDocument/2006/relationships/oleObject" Target="../embeddings/oleObject41.bin"/><Relationship Id="rId5" Type="http://schemas.openxmlformats.org/officeDocument/2006/relationships/oleObject" Target="../embeddings/oleObject35.bin"/><Relationship Id="rId10" Type="http://schemas.openxmlformats.org/officeDocument/2006/relationships/oleObject" Target="../embeddings/oleObject40.bin"/><Relationship Id="rId4" Type="http://schemas.openxmlformats.org/officeDocument/2006/relationships/oleObject" Target="../embeddings/oleObject34.bin"/><Relationship Id="rId9" Type="http://schemas.openxmlformats.org/officeDocument/2006/relationships/oleObject" Target="../embeddings/oleObject39.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14.xml"/><Relationship Id="rId7" Type="http://schemas.openxmlformats.org/officeDocument/2006/relationships/oleObject" Target="../embeddings/oleObject45.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44.bin"/><Relationship Id="rId11" Type="http://schemas.openxmlformats.org/officeDocument/2006/relationships/oleObject" Target="../embeddings/oleObject49.bin"/><Relationship Id="rId5" Type="http://schemas.openxmlformats.org/officeDocument/2006/relationships/oleObject" Target="../embeddings/oleObject43.bin"/><Relationship Id="rId10" Type="http://schemas.openxmlformats.org/officeDocument/2006/relationships/oleObject" Target="../embeddings/oleObject48.bin"/><Relationship Id="rId4" Type="http://schemas.openxmlformats.org/officeDocument/2006/relationships/oleObject" Target="../embeddings/oleObject42.bin"/><Relationship Id="rId9" Type="http://schemas.openxmlformats.org/officeDocument/2006/relationships/oleObject" Target="../embeddings/oleObject47.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15.xml"/><Relationship Id="rId7" Type="http://schemas.openxmlformats.org/officeDocument/2006/relationships/oleObject" Target="../embeddings/oleObject53.bin"/><Relationship Id="rId12" Type="http://schemas.openxmlformats.org/officeDocument/2006/relationships/oleObject" Target="../embeddings/oleObject58.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52.bin"/><Relationship Id="rId11" Type="http://schemas.openxmlformats.org/officeDocument/2006/relationships/oleObject" Target="../embeddings/oleObject57.bin"/><Relationship Id="rId5" Type="http://schemas.openxmlformats.org/officeDocument/2006/relationships/oleObject" Target="../embeddings/oleObject51.bin"/><Relationship Id="rId10" Type="http://schemas.openxmlformats.org/officeDocument/2006/relationships/oleObject" Target="../embeddings/oleObject56.bin"/><Relationship Id="rId4" Type="http://schemas.openxmlformats.org/officeDocument/2006/relationships/oleObject" Target="../embeddings/oleObject50.bin"/><Relationship Id="rId9" Type="http://schemas.openxmlformats.org/officeDocument/2006/relationships/oleObject" Target="../embeddings/oleObject55.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16.xml"/><Relationship Id="rId7" Type="http://schemas.openxmlformats.org/officeDocument/2006/relationships/oleObject" Target="../embeddings/oleObject62.bin"/><Relationship Id="rId12" Type="http://schemas.openxmlformats.org/officeDocument/2006/relationships/oleObject" Target="../embeddings/oleObject67.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61.bin"/><Relationship Id="rId11" Type="http://schemas.openxmlformats.org/officeDocument/2006/relationships/oleObject" Target="../embeddings/oleObject66.bin"/><Relationship Id="rId5" Type="http://schemas.openxmlformats.org/officeDocument/2006/relationships/oleObject" Target="../embeddings/oleObject60.bin"/><Relationship Id="rId10" Type="http://schemas.openxmlformats.org/officeDocument/2006/relationships/oleObject" Target="../embeddings/oleObject65.bin"/><Relationship Id="rId4" Type="http://schemas.openxmlformats.org/officeDocument/2006/relationships/oleObject" Target="../embeddings/oleObject59.bin"/><Relationship Id="rId9" Type="http://schemas.openxmlformats.org/officeDocument/2006/relationships/oleObject" Target="../embeddings/oleObject6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68.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notesSlide" Target="../notesSlides/notesSlide18.xml"/><Relationship Id="rId7" Type="http://schemas.openxmlformats.org/officeDocument/2006/relationships/oleObject" Target="../embeddings/oleObject72.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71.bin"/><Relationship Id="rId5" Type="http://schemas.openxmlformats.org/officeDocument/2006/relationships/oleObject" Target="../embeddings/oleObject70.bin"/><Relationship Id="rId4" Type="http://schemas.openxmlformats.org/officeDocument/2006/relationships/oleObject" Target="../embeddings/oleObject69.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5.xml"/><Relationship Id="rId7"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10" Type="http://schemas.openxmlformats.org/officeDocument/2006/relationships/oleObject" Target="../embeddings/oleObject12.bin"/><Relationship Id="rId4" Type="http://schemas.openxmlformats.org/officeDocument/2006/relationships/oleObject" Target="../embeddings/oleObject7.bin"/><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4.bin"/><Relationship Id="rId5" Type="http://schemas.openxmlformats.org/officeDocument/2006/relationships/image" Target="../media/image16.png"/><Relationship Id="rId4"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image" Target="../media/image19.png"/><Relationship Id="rId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9.xml"/><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8.bin"/><Relationship Id="rId11"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oleObject" Target="../embeddings/oleObject22.bin"/><Relationship Id="rId4" Type="http://schemas.openxmlformats.org/officeDocument/2006/relationships/oleObject" Target="../embeddings/oleObject17.bin"/><Relationship Id="rId9" Type="http://schemas.openxmlformats.org/officeDocument/2006/relationships/oleObject" Target="../embeddings/oleObject2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ChangeArrowheads="1"/>
          </p:cNvSpPr>
          <p:nvPr/>
        </p:nvSpPr>
        <p:spPr bwMode="auto">
          <a:xfrm>
            <a:off x="179388" y="260350"/>
            <a:ext cx="8763000" cy="3097213"/>
          </a:xfrm>
          <a:prstGeom prst="rect">
            <a:avLst/>
          </a:prstGeom>
          <a:solidFill>
            <a:srgbClr val="F1FFCB"/>
          </a:solidFill>
          <a:ln w="25400">
            <a:solidFill>
              <a:schemeClr val="tx1"/>
            </a:solidFill>
            <a:miter lim="800000"/>
            <a:headEnd/>
            <a:tailEnd/>
          </a:ln>
        </p:spPr>
        <p:txBody>
          <a:bodyPr wrap="none" anchor="ctr"/>
          <a:lstStyle/>
          <a:p>
            <a:pPr algn="l"/>
            <a:endParaRPr lang="de-DE"/>
          </a:p>
        </p:txBody>
      </p:sp>
      <p:sp>
        <p:nvSpPr>
          <p:cNvPr id="17411" name="Text Box 2"/>
          <p:cNvSpPr txBox="1">
            <a:spLocks noChangeArrowheads="1"/>
          </p:cNvSpPr>
          <p:nvPr/>
        </p:nvSpPr>
        <p:spPr bwMode="auto">
          <a:xfrm>
            <a:off x="971550" y="1412875"/>
            <a:ext cx="7391400" cy="914400"/>
          </a:xfrm>
          <a:prstGeom prst="rect">
            <a:avLst/>
          </a:prstGeom>
          <a:noFill/>
          <a:ln w="25400">
            <a:noFill/>
            <a:miter lim="800000"/>
            <a:headEnd/>
            <a:tailEnd/>
          </a:ln>
        </p:spPr>
        <p:txBody>
          <a:bodyPr anchor="ctr">
            <a:spAutoFit/>
          </a:bodyPr>
          <a:lstStyle/>
          <a:p>
            <a:pPr algn="l"/>
            <a:r>
              <a:rPr lang="de-DE" sz="5400">
                <a:solidFill>
                  <a:srgbClr val="0000FF"/>
                </a:solidFill>
                <a:latin typeface="Times New Roman" pitchFamily="18" charset="0"/>
              </a:rPr>
              <a:t>Betriebswirtschaftslehre</a:t>
            </a:r>
            <a:endParaRPr lang="de-DE" sz="4000">
              <a:latin typeface="Times New Roman" pitchFamily="18" charset="0"/>
            </a:endParaRPr>
          </a:p>
        </p:txBody>
      </p:sp>
      <p:sp>
        <p:nvSpPr>
          <p:cNvPr id="17412" name="Text Box 3"/>
          <p:cNvSpPr txBox="1">
            <a:spLocks noChangeArrowheads="1"/>
          </p:cNvSpPr>
          <p:nvPr/>
        </p:nvSpPr>
        <p:spPr bwMode="auto">
          <a:xfrm>
            <a:off x="1835150" y="2276475"/>
            <a:ext cx="5029200" cy="579438"/>
          </a:xfrm>
          <a:prstGeom prst="rect">
            <a:avLst/>
          </a:prstGeom>
          <a:noFill/>
          <a:ln w="25400">
            <a:noFill/>
            <a:miter lim="800000"/>
            <a:headEnd/>
            <a:tailEnd/>
          </a:ln>
        </p:spPr>
        <p:txBody>
          <a:bodyPr anchor="ctr">
            <a:spAutoFit/>
          </a:bodyPr>
          <a:lstStyle/>
          <a:p>
            <a:pPr algn="l"/>
            <a:r>
              <a:rPr lang="de-DE" sz="3200">
                <a:latin typeface="Times New Roman" pitchFamily="18" charset="0"/>
              </a:rPr>
              <a:t>Eine Einf</a:t>
            </a:r>
            <a:r>
              <a:rPr lang="de-DE" sz="3200"/>
              <a:t>ü</a:t>
            </a:r>
            <a:r>
              <a:rPr lang="de-DE" sz="3200">
                <a:latin typeface="Times New Roman" pitchFamily="18" charset="0"/>
              </a:rPr>
              <a:t>hrung</a:t>
            </a:r>
          </a:p>
        </p:txBody>
      </p:sp>
      <p:sp>
        <p:nvSpPr>
          <p:cNvPr id="17413" name="Text Box 5"/>
          <p:cNvSpPr txBox="1">
            <a:spLocks noChangeArrowheads="1"/>
          </p:cNvSpPr>
          <p:nvPr/>
        </p:nvSpPr>
        <p:spPr bwMode="auto">
          <a:xfrm>
            <a:off x="457200" y="685800"/>
            <a:ext cx="5029200" cy="579438"/>
          </a:xfrm>
          <a:prstGeom prst="rect">
            <a:avLst/>
          </a:prstGeom>
          <a:noFill/>
          <a:ln w="25400">
            <a:noFill/>
            <a:miter lim="800000"/>
            <a:headEnd/>
            <a:tailEnd/>
          </a:ln>
        </p:spPr>
        <p:txBody>
          <a:bodyPr anchor="ctr">
            <a:spAutoFit/>
          </a:bodyPr>
          <a:lstStyle/>
          <a:p>
            <a:pPr algn="l"/>
            <a:r>
              <a:rPr lang="de-DE" sz="3200" i="1">
                <a:latin typeface="Times New Roman" pitchFamily="18" charset="0"/>
              </a:rPr>
              <a:t>Siegfried von Känel</a:t>
            </a:r>
          </a:p>
        </p:txBody>
      </p:sp>
      <p:sp>
        <p:nvSpPr>
          <p:cNvPr id="51206" name="Text Box 6"/>
          <p:cNvSpPr txBox="1">
            <a:spLocks noChangeArrowheads="1"/>
          </p:cNvSpPr>
          <p:nvPr/>
        </p:nvSpPr>
        <p:spPr bwMode="auto">
          <a:xfrm>
            <a:off x="755650" y="3505200"/>
            <a:ext cx="7772400" cy="944563"/>
          </a:xfrm>
          <a:prstGeom prst="rect">
            <a:avLst/>
          </a:prstGeom>
          <a:noFill/>
          <a:ln w="25400">
            <a:noFill/>
            <a:miter lim="800000"/>
            <a:headEnd/>
            <a:tailEnd/>
          </a:ln>
        </p:spPr>
        <p:txBody>
          <a:bodyPr anchor="ctr">
            <a:spAutoFit/>
          </a:bodyPr>
          <a:lstStyle/>
          <a:p>
            <a:pPr algn="l"/>
            <a:r>
              <a:rPr lang="de-DE" sz="2000">
                <a:cs typeface="Arial" charset="0"/>
              </a:rPr>
              <a:t>Animierte und kommentierte PowerPoint-Folien</a:t>
            </a:r>
          </a:p>
          <a:p>
            <a:pPr algn="l"/>
            <a:r>
              <a:rPr lang="de-DE" sz="2000">
                <a:cs typeface="Arial" charset="0"/>
              </a:rPr>
              <a:t> zu allen Grafiken im Buch</a:t>
            </a:r>
            <a:r>
              <a:rPr lang="de-DE" sz="2400">
                <a:cs typeface="Arial" charset="0"/>
              </a:rPr>
              <a:t> [Kapitel </a:t>
            </a:r>
            <a:r>
              <a:rPr lang="de-DE" sz="2400">
                <a:solidFill>
                  <a:srgbClr val="FF3300"/>
                </a:solidFill>
                <a:cs typeface="Arial" charset="0"/>
              </a:rPr>
              <a:t>2</a:t>
            </a:r>
            <a:r>
              <a:rPr lang="de-DE" sz="2400">
                <a:cs typeface="Arial" charset="0"/>
              </a:rPr>
              <a:t>]</a:t>
            </a:r>
          </a:p>
        </p:txBody>
      </p:sp>
      <p:sp>
        <p:nvSpPr>
          <p:cNvPr id="51207" name="Text Box 9"/>
          <p:cNvSpPr txBox="1">
            <a:spLocks noChangeArrowheads="1"/>
          </p:cNvSpPr>
          <p:nvPr/>
        </p:nvSpPr>
        <p:spPr bwMode="auto">
          <a:xfrm>
            <a:off x="395288" y="4508500"/>
            <a:ext cx="8382000" cy="400050"/>
          </a:xfrm>
          <a:prstGeom prst="rect">
            <a:avLst/>
          </a:prstGeom>
          <a:noFill/>
          <a:ln w="25400">
            <a:noFill/>
            <a:miter lim="800000"/>
            <a:headEnd/>
            <a:tailEnd/>
          </a:ln>
        </p:spPr>
        <p:txBody>
          <a:bodyPr anchor="ctr">
            <a:spAutoFit/>
          </a:bodyPr>
          <a:lstStyle/>
          <a:p>
            <a:pPr algn="l"/>
            <a:r>
              <a:rPr lang="de-DE" sz="2000">
                <a:solidFill>
                  <a:srgbClr val="FF3300"/>
                </a:solidFill>
              </a:rPr>
              <a:t>Hinweise:</a:t>
            </a:r>
            <a:endParaRPr lang="de-DE" sz="2400">
              <a:latin typeface="Times New Roman" pitchFamily="18" charset="0"/>
            </a:endParaRPr>
          </a:p>
        </p:txBody>
      </p:sp>
      <p:sp>
        <p:nvSpPr>
          <p:cNvPr id="51208" name="Rectangle 11"/>
          <p:cNvSpPr>
            <a:spLocks noChangeArrowheads="1"/>
          </p:cNvSpPr>
          <p:nvPr/>
        </p:nvSpPr>
        <p:spPr bwMode="auto">
          <a:xfrm>
            <a:off x="8610600" y="6324600"/>
            <a:ext cx="381000" cy="381000"/>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17417" name="Textfeld 9"/>
          <p:cNvSpPr txBox="1">
            <a:spLocks noChangeArrowheads="1"/>
          </p:cNvSpPr>
          <p:nvPr/>
        </p:nvSpPr>
        <p:spPr bwMode="auto">
          <a:xfrm>
            <a:off x="468313" y="4868863"/>
            <a:ext cx="8207375" cy="1584325"/>
          </a:xfrm>
          <a:prstGeom prst="rect">
            <a:avLst/>
          </a:prstGeom>
          <a:noFill/>
          <a:ln w="9525">
            <a:solidFill>
              <a:srgbClr val="0000FF"/>
            </a:solidFill>
            <a:miter lim="800000"/>
            <a:headEnd/>
            <a:tailEnd/>
          </a:ln>
        </p:spPr>
        <p:txBody>
          <a:bodyPr/>
          <a:lstStyle/>
          <a:p>
            <a:pPr algn="l"/>
            <a:r>
              <a:rPr lang="de-DE"/>
              <a:t>Start der Präsentation:  Funktionstaste </a:t>
            </a:r>
            <a:r>
              <a:rPr lang="de-DE" sz="2000">
                <a:solidFill>
                  <a:srgbClr val="0000FF"/>
                </a:solidFill>
              </a:rPr>
              <a:t>[F5] </a:t>
            </a:r>
            <a:r>
              <a:rPr lang="de-DE"/>
              <a:t>drücken oder über Menü „Bildschirmpräsentation“.</a:t>
            </a:r>
          </a:p>
          <a:p>
            <a:pPr algn="l"/>
            <a:r>
              <a:rPr lang="de-DE"/>
              <a:t>Kommentare zu den Folien: </a:t>
            </a:r>
            <a:r>
              <a:rPr lang="de-DE">
                <a:solidFill>
                  <a:srgbClr val="0000FF"/>
                </a:solidFill>
              </a:rPr>
              <a:t>Notizseitenansicht!</a:t>
            </a:r>
            <a:endParaRPr lang="de-DE"/>
          </a:p>
          <a:p>
            <a:pPr algn="l"/>
            <a:r>
              <a:rPr lang="de-DE"/>
              <a:t>Im Weiteren immer mit dem </a:t>
            </a:r>
            <a:r>
              <a:rPr lang="de-DE">
                <a:solidFill>
                  <a:srgbClr val="0000FF"/>
                </a:solidFill>
              </a:rPr>
              <a:t>Mauszeiger </a:t>
            </a:r>
            <a:r>
              <a:rPr lang="de-DE"/>
              <a:t>solange auf die Folienfläche klicken,</a:t>
            </a:r>
          </a:p>
          <a:p>
            <a:pPr algn="l"/>
            <a:r>
              <a:rPr lang="de-DE"/>
              <a:t>bis das das kleine </a:t>
            </a:r>
            <a:r>
              <a:rPr lang="de-DE">
                <a:solidFill>
                  <a:srgbClr val="0000FF"/>
                </a:solidFill>
              </a:rPr>
              <a:t>rote Viereck</a:t>
            </a:r>
            <a:r>
              <a:rPr lang="de-DE"/>
              <a:t> erscheint.  </a:t>
            </a:r>
          </a:p>
          <a:p>
            <a:pPr algn="l"/>
            <a:endParaRPr lang="de-DE"/>
          </a:p>
          <a:p>
            <a:pPr algn="l"/>
            <a:endParaRPr lang="de-DE"/>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206"/>
                                        </p:tgtEl>
                                        <p:attrNameLst>
                                          <p:attrName>style.visibility</p:attrName>
                                        </p:attrNameLst>
                                      </p:cBhvr>
                                      <p:to>
                                        <p:strVal val="visible"/>
                                      </p:to>
                                    </p:set>
                                    <p:animEffect transition="in" filter="wipe(left)">
                                      <p:cBhvr>
                                        <p:cTn id="7" dur="500"/>
                                        <p:tgtEl>
                                          <p:spTgt spid="51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207"/>
                                        </p:tgtEl>
                                        <p:attrNameLst>
                                          <p:attrName>style.visibility</p:attrName>
                                        </p:attrNameLst>
                                      </p:cBhvr>
                                      <p:to>
                                        <p:strVal val="visible"/>
                                      </p:to>
                                    </p:set>
                                    <p:animEffect transition="in" filter="wipe(left)">
                                      <p:cBhvr>
                                        <p:cTn id="11" dur="500"/>
                                        <p:tgtEl>
                                          <p:spTgt spid="51207"/>
                                        </p:tgtEl>
                                      </p:cBhvr>
                                    </p:animEffect>
                                  </p:childTnLst>
                                </p:cTn>
                              </p:par>
                            </p:childTnLst>
                          </p:cTn>
                        </p:par>
                        <p:par>
                          <p:cTn id="12" fill="hold">
                            <p:stCondLst>
                              <p:cond delay="1000"/>
                            </p:stCondLst>
                            <p:childTnLst>
                              <p:par>
                                <p:cTn id="13" presetID="23" presetClass="entr" presetSubtype="528" fill="hold" grpId="0" nodeType="afterEffect">
                                  <p:stCondLst>
                                    <p:cond delay="0"/>
                                  </p:stCondLst>
                                  <p:childTnLst>
                                    <p:set>
                                      <p:cBhvr>
                                        <p:cTn id="14" dur="1" fill="hold">
                                          <p:stCondLst>
                                            <p:cond delay="0"/>
                                          </p:stCondLst>
                                        </p:cTn>
                                        <p:tgtEl>
                                          <p:spTgt spid="51208"/>
                                        </p:tgtEl>
                                        <p:attrNameLst>
                                          <p:attrName>style.visibility</p:attrName>
                                        </p:attrNameLst>
                                      </p:cBhvr>
                                      <p:to>
                                        <p:strVal val="visible"/>
                                      </p:to>
                                    </p:set>
                                    <p:anim calcmode="lin" valueType="num">
                                      <p:cBhvr>
                                        <p:cTn id="15" dur="500" fill="hold"/>
                                        <p:tgtEl>
                                          <p:spTgt spid="51208"/>
                                        </p:tgtEl>
                                        <p:attrNameLst>
                                          <p:attrName>ppt_w</p:attrName>
                                        </p:attrNameLst>
                                      </p:cBhvr>
                                      <p:tavLst>
                                        <p:tav tm="0">
                                          <p:val>
                                            <p:fltVal val="0"/>
                                          </p:val>
                                        </p:tav>
                                        <p:tav tm="100000">
                                          <p:val>
                                            <p:strVal val="#ppt_w"/>
                                          </p:val>
                                        </p:tav>
                                      </p:tavLst>
                                    </p:anim>
                                    <p:anim calcmode="lin" valueType="num">
                                      <p:cBhvr>
                                        <p:cTn id="16" dur="500" fill="hold"/>
                                        <p:tgtEl>
                                          <p:spTgt spid="51208"/>
                                        </p:tgtEl>
                                        <p:attrNameLst>
                                          <p:attrName>ppt_h</p:attrName>
                                        </p:attrNameLst>
                                      </p:cBhvr>
                                      <p:tavLst>
                                        <p:tav tm="0">
                                          <p:val>
                                            <p:fltVal val="0"/>
                                          </p:val>
                                        </p:tav>
                                        <p:tav tm="100000">
                                          <p:val>
                                            <p:strVal val="#ppt_h"/>
                                          </p:val>
                                        </p:tav>
                                      </p:tavLst>
                                    </p:anim>
                                    <p:anim calcmode="lin" valueType="num">
                                      <p:cBhvr>
                                        <p:cTn id="17" dur="500" fill="hold"/>
                                        <p:tgtEl>
                                          <p:spTgt spid="51208"/>
                                        </p:tgtEl>
                                        <p:attrNameLst>
                                          <p:attrName>ppt_x</p:attrName>
                                        </p:attrNameLst>
                                      </p:cBhvr>
                                      <p:tavLst>
                                        <p:tav tm="0">
                                          <p:val>
                                            <p:fltVal val="0.5"/>
                                          </p:val>
                                        </p:tav>
                                        <p:tav tm="100000">
                                          <p:val>
                                            <p:strVal val="#ppt_x"/>
                                          </p:val>
                                        </p:tav>
                                      </p:tavLst>
                                    </p:anim>
                                    <p:anim calcmode="lin" valueType="num">
                                      <p:cBhvr>
                                        <p:cTn id="18" dur="500" fill="hold"/>
                                        <p:tgtEl>
                                          <p:spTgt spid="5120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autoUpdateAnimBg="0"/>
      <p:bldP spid="51207" grpId="0" autoUpdateAnimBg="0"/>
      <p:bldP spid="51208"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2" name="Line 42"/>
          <p:cNvSpPr>
            <a:spLocks noChangeShapeType="1"/>
          </p:cNvSpPr>
          <p:nvPr/>
        </p:nvSpPr>
        <p:spPr bwMode="auto">
          <a:xfrm flipV="1">
            <a:off x="6096000" y="1295400"/>
            <a:ext cx="0" cy="1524000"/>
          </a:xfrm>
          <a:prstGeom prst="line">
            <a:avLst/>
          </a:prstGeom>
          <a:noFill/>
          <a:ln w="38100">
            <a:solidFill>
              <a:srgbClr val="FF0000"/>
            </a:solidFill>
            <a:round/>
            <a:headEnd type="triangle" w="med" len="med"/>
            <a:tailEnd type="triangle" w="med" len="med"/>
          </a:ln>
        </p:spPr>
        <p:txBody>
          <a:bodyPr>
            <a:spAutoFit/>
          </a:bodyPr>
          <a:lstStyle/>
          <a:p>
            <a:endParaRPr lang="de-DE"/>
          </a:p>
        </p:txBody>
      </p:sp>
      <p:sp>
        <p:nvSpPr>
          <p:cNvPr id="7177" name="Rectangle 2"/>
          <p:cNvSpPr>
            <a:spLocks noChangeArrowheads="1"/>
          </p:cNvSpPr>
          <p:nvPr/>
        </p:nvSpPr>
        <p:spPr bwMode="auto">
          <a:xfrm>
            <a:off x="228600" y="3429000"/>
            <a:ext cx="3810000" cy="2133600"/>
          </a:xfrm>
          <a:prstGeom prst="rect">
            <a:avLst/>
          </a:prstGeom>
          <a:solidFill>
            <a:srgbClr val="FFFFE7"/>
          </a:solidFill>
          <a:ln w="19050">
            <a:solidFill>
              <a:schemeClr val="tx1"/>
            </a:solidFill>
            <a:miter lim="800000"/>
            <a:headEnd/>
            <a:tailEnd/>
          </a:ln>
        </p:spPr>
        <p:txBody>
          <a:bodyPr anchor="ctr">
            <a:spAutoFit/>
          </a:bodyPr>
          <a:lstStyle/>
          <a:p>
            <a:pPr algn="l"/>
            <a:endParaRPr lang="de-DE"/>
          </a:p>
        </p:txBody>
      </p:sp>
      <p:sp>
        <p:nvSpPr>
          <p:cNvPr id="7178" name="Line 3"/>
          <p:cNvSpPr>
            <a:spLocks noChangeShapeType="1"/>
          </p:cNvSpPr>
          <p:nvPr/>
        </p:nvSpPr>
        <p:spPr bwMode="auto">
          <a:xfrm flipH="1" flipV="1">
            <a:off x="48768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7179" name="Line 4"/>
          <p:cNvSpPr>
            <a:spLocks noChangeShapeType="1"/>
          </p:cNvSpPr>
          <p:nvPr/>
        </p:nvSpPr>
        <p:spPr bwMode="auto">
          <a:xfrm>
            <a:off x="6019800" y="4343400"/>
            <a:ext cx="0" cy="762000"/>
          </a:xfrm>
          <a:prstGeom prst="line">
            <a:avLst/>
          </a:prstGeom>
          <a:noFill/>
          <a:ln w="34925">
            <a:solidFill>
              <a:schemeClr val="tx1"/>
            </a:solidFill>
            <a:prstDash val="dash"/>
            <a:round/>
            <a:headEnd/>
            <a:tailEnd type="triangle" w="med" len="med"/>
          </a:ln>
        </p:spPr>
        <p:txBody>
          <a:bodyPr>
            <a:spAutoFit/>
          </a:bodyPr>
          <a:lstStyle/>
          <a:p>
            <a:endParaRPr lang="de-DE"/>
          </a:p>
        </p:txBody>
      </p:sp>
      <p:sp>
        <p:nvSpPr>
          <p:cNvPr id="7180" name="Text Box 5"/>
          <p:cNvSpPr txBox="1">
            <a:spLocks noChangeArrowheads="1"/>
          </p:cNvSpPr>
          <p:nvPr/>
        </p:nvSpPr>
        <p:spPr bwMode="auto">
          <a:xfrm>
            <a:off x="228600" y="2133600"/>
            <a:ext cx="1752600" cy="581025"/>
          </a:xfrm>
          <a:prstGeom prst="rect">
            <a:avLst/>
          </a:prstGeom>
          <a:noFill/>
          <a:ln w="9525">
            <a:noFill/>
            <a:miter lim="800000"/>
            <a:headEnd/>
            <a:tailEnd/>
          </a:ln>
        </p:spPr>
        <p:txBody>
          <a:bodyPr anchor="ctr" anchorCtr="1">
            <a:spAutoFit/>
          </a:bodyPr>
          <a:lstStyle/>
          <a:p>
            <a:pPr algn="l"/>
            <a:r>
              <a:rPr lang="de-DE" sz="1600"/>
              <a:t>Unternehmens-gründer</a:t>
            </a:r>
            <a:endParaRPr lang="de-DE" sz="1600" i="1"/>
          </a:p>
        </p:txBody>
      </p:sp>
      <p:sp>
        <p:nvSpPr>
          <p:cNvPr id="7181" name="Line 6"/>
          <p:cNvSpPr>
            <a:spLocks noChangeShapeType="1"/>
          </p:cNvSpPr>
          <p:nvPr/>
        </p:nvSpPr>
        <p:spPr bwMode="auto">
          <a:xfrm flipH="1" flipV="1">
            <a:off x="53340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7182" name="Line 7"/>
          <p:cNvSpPr>
            <a:spLocks noChangeShapeType="1"/>
          </p:cNvSpPr>
          <p:nvPr/>
        </p:nvSpPr>
        <p:spPr bwMode="auto">
          <a:xfrm flipH="1" flipV="1">
            <a:off x="7543800" y="3352800"/>
            <a:ext cx="0" cy="457200"/>
          </a:xfrm>
          <a:prstGeom prst="line">
            <a:avLst/>
          </a:prstGeom>
          <a:noFill/>
          <a:ln w="38100">
            <a:solidFill>
              <a:schemeClr val="tx1"/>
            </a:solidFill>
            <a:round/>
            <a:headEnd/>
            <a:tailEnd type="triangle" w="med" len="med"/>
          </a:ln>
        </p:spPr>
        <p:txBody>
          <a:bodyPr>
            <a:spAutoFit/>
          </a:bodyPr>
          <a:lstStyle/>
          <a:p>
            <a:endParaRPr lang="de-DE"/>
          </a:p>
        </p:txBody>
      </p:sp>
      <p:sp>
        <p:nvSpPr>
          <p:cNvPr id="7183" name="Line 8"/>
          <p:cNvSpPr>
            <a:spLocks noChangeShapeType="1"/>
          </p:cNvSpPr>
          <p:nvPr/>
        </p:nvSpPr>
        <p:spPr bwMode="auto">
          <a:xfrm>
            <a:off x="3124200" y="2590800"/>
            <a:ext cx="0" cy="838200"/>
          </a:xfrm>
          <a:prstGeom prst="line">
            <a:avLst/>
          </a:prstGeom>
          <a:noFill/>
          <a:ln w="38100">
            <a:solidFill>
              <a:srgbClr val="0000FF"/>
            </a:solidFill>
            <a:round/>
            <a:headEnd/>
            <a:tailEnd type="triangle" w="med" len="med"/>
          </a:ln>
        </p:spPr>
        <p:txBody>
          <a:bodyPr>
            <a:spAutoFit/>
          </a:bodyPr>
          <a:lstStyle/>
          <a:p>
            <a:endParaRPr lang="de-DE"/>
          </a:p>
        </p:txBody>
      </p:sp>
      <p:sp>
        <p:nvSpPr>
          <p:cNvPr id="7184" name="Text Box 9"/>
          <p:cNvSpPr txBox="1">
            <a:spLocks noChangeArrowheads="1"/>
          </p:cNvSpPr>
          <p:nvPr/>
        </p:nvSpPr>
        <p:spPr bwMode="auto">
          <a:xfrm>
            <a:off x="5943600" y="2971800"/>
            <a:ext cx="762000" cy="701675"/>
          </a:xfrm>
          <a:prstGeom prst="rect">
            <a:avLst/>
          </a:prstGeom>
          <a:noFill/>
          <a:ln w="9525">
            <a:noFill/>
            <a:miter lim="800000"/>
            <a:headEnd/>
            <a:tailEnd/>
          </a:ln>
        </p:spPr>
        <p:txBody>
          <a:bodyPr>
            <a:spAutoFit/>
          </a:bodyPr>
          <a:lstStyle/>
          <a:p>
            <a:pPr algn="l"/>
            <a:r>
              <a:rPr lang="de-DE" sz="4000"/>
              <a:t>...</a:t>
            </a:r>
          </a:p>
        </p:txBody>
      </p:sp>
      <p:sp>
        <p:nvSpPr>
          <p:cNvPr id="7185" name="Line 10"/>
          <p:cNvSpPr>
            <a:spLocks noChangeShapeType="1"/>
          </p:cNvSpPr>
          <p:nvPr/>
        </p:nvSpPr>
        <p:spPr bwMode="auto">
          <a:xfrm>
            <a:off x="4876800" y="304800"/>
            <a:ext cx="0" cy="609600"/>
          </a:xfrm>
          <a:prstGeom prst="line">
            <a:avLst/>
          </a:prstGeom>
          <a:noFill/>
          <a:ln w="34925">
            <a:solidFill>
              <a:srgbClr val="008000"/>
            </a:solidFill>
            <a:round/>
            <a:headEnd/>
            <a:tailEnd type="triangle" w="med" len="med"/>
          </a:ln>
        </p:spPr>
        <p:txBody>
          <a:bodyPr>
            <a:spAutoFit/>
          </a:bodyPr>
          <a:lstStyle/>
          <a:p>
            <a:endParaRPr lang="de-DE"/>
          </a:p>
        </p:txBody>
      </p:sp>
      <p:sp>
        <p:nvSpPr>
          <p:cNvPr id="7186" name="Line 11"/>
          <p:cNvSpPr>
            <a:spLocks noChangeShapeType="1"/>
          </p:cNvSpPr>
          <p:nvPr/>
        </p:nvSpPr>
        <p:spPr bwMode="auto">
          <a:xfrm>
            <a:off x="2438400" y="5943600"/>
            <a:ext cx="2514600" cy="0"/>
          </a:xfrm>
          <a:prstGeom prst="line">
            <a:avLst/>
          </a:prstGeom>
          <a:noFill/>
          <a:ln w="107950">
            <a:solidFill>
              <a:srgbClr val="008000"/>
            </a:solidFill>
            <a:round/>
            <a:headEnd/>
            <a:tailEnd type="triangle" w="med" len="med"/>
          </a:ln>
        </p:spPr>
        <p:txBody>
          <a:bodyPr>
            <a:spAutoFit/>
          </a:bodyPr>
          <a:lstStyle/>
          <a:p>
            <a:endParaRPr lang="de-DE"/>
          </a:p>
        </p:txBody>
      </p:sp>
      <p:sp>
        <p:nvSpPr>
          <p:cNvPr id="7187" name="AutoShape 12"/>
          <p:cNvSpPr>
            <a:spLocks noChangeArrowheads="1"/>
          </p:cNvSpPr>
          <p:nvPr/>
        </p:nvSpPr>
        <p:spPr bwMode="auto">
          <a:xfrm>
            <a:off x="2362200" y="1295400"/>
            <a:ext cx="1828800" cy="1600200"/>
          </a:xfrm>
          <a:prstGeom prst="flowChartMultidocument">
            <a:avLst/>
          </a:prstGeom>
          <a:solidFill>
            <a:srgbClr val="CCFFFF"/>
          </a:solidFill>
          <a:ln w="19050">
            <a:solidFill>
              <a:schemeClr val="tx1"/>
            </a:solidFill>
            <a:miter lim="800000"/>
            <a:headEnd/>
            <a:tailEnd/>
          </a:ln>
        </p:spPr>
        <p:txBody>
          <a:bodyPr anchor="ctr"/>
          <a:lstStyle/>
          <a:p>
            <a:pPr algn="l"/>
            <a:endParaRPr lang="de-DE"/>
          </a:p>
        </p:txBody>
      </p:sp>
      <p:sp>
        <p:nvSpPr>
          <p:cNvPr id="7188" name="Text Box 13"/>
          <p:cNvSpPr txBox="1">
            <a:spLocks noChangeArrowheads="1"/>
          </p:cNvSpPr>
          <p:nvPr/>
        </p:nvSpPr>
        <p:spPr bwMode="auto">
          <a:xfrm>
            <a:off x="2514600" y="1600200"/>
            <a:ext cx="1447800" cy="581025"/>
          </a:xfrm>
          <a:prstGeom prst="rect">
            <a:avLst/>
          </a:prstGeom>
          <a:noFill/>
          <a:ln w="9525">
            <a:noFill/>
            <a:miter lim="800000"/>
            <a:headEnd/>
            <a:tailEnd/>
          </a:ln>
        </p:spPr>
        <p:txBody>
          <a:bodyPr anchor="ctr" anchorCtr="1">
            <a:spAutoFit/>
          </a:bodyPr>
          <a:lstStyle/>
          <a:p>
            <a:pPr algn="l"/>
            <a:r>
              <a:rPr lang="de-DE" sz="1600"/>
              <a:t>Business-plan</a:t>
            </a:r>
          </a:p>
        </p:txBody>
      </p:sp>
      <p:graphicFrame>
        <p:nvGraphicFramePr>
          <p:cNvPr id="7170" name="Object 15"/>
          <p:cNvGraphicFramePr>
            <a:graphicFrameLocks noChangeAspect="1"/>
          </p:cNvGraphicFramePr>
          <p:nvPr/>
        </p:nvGraphicFramePr>
        <p:xfrm>
          <a:off x="5029200" y="5105400"/>
          <a:ext cx="2667000" cy="1441450"/>
        </p:xfrm>
        <a:graphic>
          <a:graphicData uri="http://schemas.openxmlformats.org/presentationml/2006/ole">
            <p:oleObj spid="_x0000_s7170" name="Bitmap" r:id="rId4" imgW="2486372" imgH="1343212" progId="Paint.Picture">
              <p:embed/>
            </p:oleObj>
          </a:graphicData>
        </a:graphic>
      </p:graphicFrame>
      <p:sp>
        <p:nvSpPr>
          <p:cNvPr id="7189" name="Line 16"/>
          <p:cNvSpPr>
            <a:spLocks noChangeShapeType="1"/>
          </p:cNvSpPr>
          <p:nvPr/>
        </p:nvSpPr>
        <p:spPr bwMode="auto">
          <a:xfrm>
            <a:off x="1981200" y="1752600"/>
            <a:ext cx="685800" cy="0"/>
          </a:xfrm>
          <a:prstGeom prst="line">
            <a:avLst/>
          </a:prstGeom>
          <a:noFill/>
          <a:ln w="38100">
            <a:solidFill>
              <a:srgbClr val="0000FF"/>
            </a:solidFill>
            <a:round/>
            <a:headEnd/>
            <a:tailEnd type="triangle" w="med" len="med"/>
          </a:ln>
        </p:spPr>
        <p:txBody>
          <a:bodyPr>
            <a:spAutoFit/>
          </a:bodyPr>
          <a:lstStyle/>
          <a:p>
            <a:endParaRPr lang="de-DE"/>
          </a:p>
        </p:txBody>
      </p:sp>
      <p:sp>
        <p:nvSpPr>
          <p:cNvPr id="7190" name="Line 17"/>
          <p:cNvSpPr>
            <a:spLocks noChangeShapeType="1"/>
          </p:cNvSpPr>
          <p:nvPr/>
        </p:nvSpPr>
        <p:spPr bwMode="auto">
          <a:xfrm>
            <a:off x="7696200" y="5867400"/>
            <a:ext cx="1066800" cy="0"/>
          </a:xfrm>
          <a:prstGeom prst="line">
            <a:avLst/>
          </a:prstGeom>
          <a:noFill/>
          <a:ln w="107950">
            <a:solidFill>
              <a:srgbClr val="008000"/>
            </a:solidFill>
            <a:prstDash val="sysDot"/>
            <a:round/>
            <a:headEnd/>
            <a:tailEnd type="triangle" w="med" len="med"/>
          </a:ln>
        </p:spPr>
        <p:txBody>
          <a:bodyPr>
            <a:spAutoFit/>
          </a:bodyPr>
          <a:lstStyle/>
          <a:p>
            <a:endParaRPr lang="de-DE"/>
          </a:p>
        </p:txBody>
      </p:sp>
      <p:pic>
        <p:nvPicPr>
          <p:cNvPr id="7191" name="Picture 18" descr="C:\Business_Studio\Archiv\Images\Images_neu\MASCH.GIF"/>
          <p:cNvPicPr>
            <a:picLocks noChangeAspect="1" noChangeArrowheads="1"/>
          </p:cNvPicPr>
          <p:nvPr/>
        </p:nvPicPr>
        <p:blipFill>
          <a:blip r:embed="rId5" cstate="print"/>
          <a:srcRect/>
          <a:stretch>
            <a:fillRect/>
          </a:stretch>
        </p:blipFill>
        <p:spPr bwMode="auto">
          <a:xfrm>
            <a:off x="304800" y="3581400"/>
            <a:ext cx="990600" cy="844550"/>
          </a:xfrm>
          <a:prstGeom prst="rect">
            <a:avLst/>
          </a:prstGeom>
          <a:noFill/>
          <a:ln w="9525">
            <a:noFill/>
            <a:miter lim="800000"/>
            <a:headEnd/>
            <a:tailEnd/>
          </a:ln>
        </p:spPr>
      </p:pic>
      <p:graphicFrame>
        <p:nvGraphicFramePr>
          <p:cNvPr id="7171" name="Object 19"/>
          <p:cNvGraphicFramePr>
            <a:graphicFrameLocks noChangeAspect="1"/>
          </p:cNvGraphicFramePr>
          <p:nvPr/>
        </p:nvGraphicFramePr>
        <p:xfrm>
          <a:off x="1371600" y="3581400"/>
          <a:ext cx="1219200" cy="812800"/>
        </p:xfrm>
        <a:graphic>
          <a:graphicData uri="http://schemas.openxmlformats.org/presentationml/2006/ole">
            <p:oleObj spid="_x0000_s7171" name="Paint Shop Pro Image" r:id="rId6" imgW="1288154" imgH="858537" progId="PaintShopPro">
              <p:embed/>
            </p:oleObj>
          </a:graphicData>
        </a:graphic>
      </p:graphicFrame>
      <p:graphicFrame>
        <p:nvGraphicFramePr>
          <p:cNvPr id="7172" name="Object 20"/>
          <p:cNvGraphicFramePr>
            <a:graphicFrameLocks noChangeAspect="1"/>
          </p:cNvGraphicFramePr>
          <p:nvPr/>
        </p:nvGraphicFramePr>
        <p:xfrm>
          <a:off x="381000" y="4572000"/>
          <a:ext cx="990600" cy="825500"/>
        </p:xfrm>
        <a:graphic>
          <a:graphicData uri="http://schemas.openxmlformats.org/presentationml/2006/ole">
            <p:oleObj spid="_x0000_s7172" name="Paint Shop Pro Image" r:id="rId7" imgW="878287" imgH="731906" progId="PaintShopPro">
              <p:embed/>
            </p:oleObj>
          </a:graphicData>
        </a:graphic>
      </p:graphicFrame>
      <p:graphicFrame>
        <p:nvGraphicFramePr>
          <p:cNvPr id="7173" name="Object 21"/>
          <p:cNvGraphicFramePr>
            <a:graphicFrameLocks noChangeAspect="1"/>
          </p:cNvGraphicFramePr>
          <p:nvPr/>
        </p:nvGraphicFramePr>
        <p:xfrm>
          <a:off x="1447800" y="4572000"/>
          <a:ext cx="1600200" cy="779463"/>
        </p:xfrm>
        <a:graphic>
          <a:graphicData uri="http://schemas.openxmlformats.org/presentationml/2006/ole">
            <p:oleObj spid="_x0000_s7173" name="Bitmap" r:id="rId8" imgW="2429214" imgH="1181265" progId="Paint.Picture">
              <p:embed/>
            </p:oleObj>
          </a:graphicData>
        </a:graphic>
      </p:graphicFrame>
      <p:sp>
        <p:nvSpPr>
          <p:cNvPr id="7192" name="Text Box 22"/>
          <p:cNvSpPr txBox="1">
            <a:spLocks noChangeArrowheads="1"/>
          </p:cNvSpPr>
          <p:nvPr/>
        </p:nvSpPr>
        <p:spPr bwMode="auto">
          <a:xfrm>
            <a:off x="304800" y="3124200"/>
            <a:ext cx="2438400" cy="336550"/>
          </a:xfrm>
          <a:prstGeom prst="rect">
            <a:avLst/>
          </a:prstGeom>
          <a:noFill/>
          <a:ln w="9525">
            <a:noFill/>
            <a:miter lim="800000"/>
            <a:headEnd/>
            <a:tailEnd/>
          </a:ln>
        </p:spPr>
        <p:txBody>
          <a:bodyPr>
            <a:spAutoFit/>
          </a:bodyPr>
          <a:lstStyle/>
          <a:p>
            <a:pPr algn="l"/>
            <a:r>
              <a:rPr lang="de-DE" sz="1600"/>
              <a:t>Benötigte Güter</a:t>
            </a:r>
          </a:p>
        </p:txBody>
      </p:sp>
      <p:sp>
        <p:nvSpPr>
          <p:cNvPr id="7193" name="Line 23"/>
          <p:cNvSpPr>
            <a:spLocks noChangeShapeType="1"/>
          </p:cNvSpPr>
          <p:nvPr/>
        </p:nvSpPr>
        <p:spPr bwMode="auto">
          <a:xfrm>
            <a:off x="4038600" y="4343400"/>
            <a:ext cx="1981200" cy="0"/>
          </a:xfrm>
          <a:prstGeom prst="line">
            <a:avLst/>
          </a:prstGeom>
          <a:noFill/>
          <a:ln w="34925">
            <a:solidFill>
              <a:schemeClr val="tx1"/>
            </a:solidFill>
            <a:prstDash val="dash"/>
            <a:round/>
            <a:headEnd/>
            <a:tailEnd/>
          </a:ln>
        </p:spPr>
        <p:txBody>
          <a:bodyPr>
            <a:spAutoFit/>
          </a:bodyPr>
          <a:lstStyle/>
          <a:p>
            <a:endParaRPr lang="de-DE"/>
          </a:p>
        </p:txBody>
      </p:sp>
      <p:sp>
        <p:nvSpPr>
          <p:cNvPr id="7194" name="Line 24"/>
          <p:cNvSpPr>
            <a:spLocks noChangeShapeType="1"/>
          </p:cNvSpPr>
          <p:nvPr/>
        </p:nvSpPr>
        <p:spPr bwMode="auto">
          <a:xfrm flipV="1">
            <a:off x="4038600" y="3810000"/>
            <a:ext cx="3505200" cy="0"/>
          </a:xfrm>
          <a:prstGeom prst="line">
            <a:avLst/>
          </a:prstGeom>
          <a:noFill/>
          <a:ln w="38100">
            <a:solidFill>
              <a:schemeClr val="tx1"/>
            </a:solidFill>
            <a:round/>
            <a:headEnd type="triangle" w="med" len="med"/>
            <a:tailEnd/>
          </a:ln>
        </p:spPr>
        <p:txBody>
          <a:bodyPr>
            <a:spAutoFit/>
          </a:bodyPr>
          <a:lstStyle/>
          <a:p>
            <a:endParaRPr lang="de-DE"/>
          </a:p>
        </p:txBody>
      </p:sp>
      <p:sp>
        <p:nvSpPr>
          <p:cNvPr id="7195" name="Text Box 25"/>
          <p:cNvSpPr txBox="1">
            <a:spLocks noChangeArrowheads="1"/>
          </p:cNvSpPr>
          <p:nvPr/>
        </p:nvSpPr>
        <p:spPr bwMode="auto">
          <a:xfrm>
            <a:off x="2514600" y="2133600"/>
            <a:ext cx="1371600" cy="517525"/>
          </a:xfrm>
          <a:prstGeom prst="rect">
            <a:avLst/>
          </a:prstGeom>
          <a:noFill/>
          <a:ln w="9525">
            <a:noFill/>
            <a:miter lim="800000"/>
            <a:headEnd/>
            <a:tailEnd/>
          </a:ln>
        </p:spPr>
        <p:txBody>
          <a:bodyPr>
            <a:spAutoFit/>
          </a:bodyPr>
          <a:lstStyle/>
          <a:p>
            <a:pPr algn="l"/>
            <a:r>
              <a:rPr lang="de-DE"/>
              <a:t>Investitionen, Finanzierung</a:t>
            </a:r>
          </a:p>
        </p:txBody>
      </p:sp>
      <p:sp>
        <p:nvSpPr>
          <p:cNvPr id="7196" name="Line 26"/>
          <p:cNvSpPr>
            <a:spLocks noChangeShapeType="1"/>
          </p:cNvSpPr>
          <p:nvPr/>
        </p:nvSpPr>
        <p:spPr bwMode="auto">
          <a:xfrm>
            <a:off x="4267200" y="4419600"/>
            <a:ext cx="0" cy="1447800"/>
          </a:xfrm>
          <a:prstGeom prst="line">
            <a:avLst/>
          </a:prstGeom>
          <a:noFill/>
          <a:ln w="34925">
            <a:solidFill>
              <a:schemeClr val="tx1"/>
            </a:solidFill>
            <a:prstDash val="dash"/>
            <a:round/>
            <a:headEnd/>
            <a:tailEnd type="triangle" w="med" len="med"/>
          </a:ln>
        </p:spPr>
        <p:txBody>
          <a:bodyPr>
            <a:spAutoFit/>
          </a:bodyPr>
          <a:lstStyle/>
          <a:p>
            <a:endParaRPr lang="de-DE"/>
          </a:p>
        </p:txBody>
      </p:sp>
      <p:graphicFrame>
        <p:nvGraphicFramePr>
          <p:cNvPr id="7174" name="Object 27"/>
          <p:cNvGraphicFramePr>
            <a:graphicFrameLocks noChangeAspect="1"/>
          </p:cNvGraphicFramePr>
          <p:nvPr/>
        </p:nvGraphicFramePr>
        <p:xfrm>
          <a:off x="3124200" y="4495800"/>
          <a:ext cx="773113" cy="914400"/>
        </p:xfrm>
        <a:graphic>
          <a:graphicData uri="http://schemas.openxmlformats.org/presentationml/2006/ole">
            <p:oleObj spid="_x0000_s7174" name="Bitmap" r:id="rId9" imgW="1047619" imgH="1238423" progId="Paint.Picture">
              <p:embed/>
            </p:oleObj>
          </a:graphicData>
        </a:graphic>
      </p:graphicFrame>
      <p:graphicFrame>
        <p:nvGraphicFramePr>
          <p:cNvPr id="7175" name="Object 28"/>
          <p:cNvGraphicFramePr>
            <a:graphicFrameLocks noChangeAspect="1"/>
          </p:cNvGraphicFramePr>
          <p:nvPr/>
        </p:nvGraphicFramePr>
        <p:xfrm>
          <a:off x="2819400" y="3886200"/>
          <a:ext cx="752475" cy="514350"/>
        </p:xfrm>
        <a:graphic>
          <a:graphicData uri="http://schemas.openxmlformats.org/presentationml/2006/ole">
            <p:oleObj spid="_x0000_s7175" name="Bitmap" r:id="rId10" imgW="752381" imgH="514422" progId="Paint.Picture">
              <p:embed/>
            </p:oleObj>
          </a:graphicData>
        </a:graphic>
      </p:graphicFrame>
      <p:sp>
        <p:nvSpPr>
          <p:cNvPr id="7197" name="Rectangle 29"/>
          <p:cNvSpPr>
            <a:spLocks noChangeArrowheads="1"/>
          </p:cNvSpPr>
          <p:nvPr/>
        </p:nvSpPr>
        <p:spPr bwMode="auto">
          <a:xfrm>
            <a:off x="2743200" y="36576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7198" name="Rectangle 30"/>
          <p:cNvSpPr>
            <a:spLocks noChangeArrowheads="1"/>
          </p:cNvSpPr>
          <p:nvPr/>
        </p:nvSpPr>
        <p:spPr bwMode="auto">
          <a:xfrm>
            <a:off x="2819400" y="37338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7199" name="Rectangle 31"/>
          <p:cNvSpPr>
            <a:spLocks noChangeArrowheads="1"/>
          </p:cNvSpPr>
          <p:nvPr/>
        </p:nvSpPr>
        <p:spPr bwMode="auto">
          <a:xfrm>
            <a:off x="2667000" y="35814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7200" name="Line 32"/>
          <p:cNvSpPr>
            <a:spLocks noChangeShapeType="1"/>
          </p:cNvSpPr>
          <p:nvPr/>
        </p:nvSpPr>
        <p:spPr bwMode="auto">
          <a:xfrm>
            <a:off x="5334000" y="304800"/>
            <a:ext cx="0" cy="609600"/>
          </a:xfrm>
          <a:prstGeom prst="line">
            <a:avLst/>
          </a:prstGeom>
          <a:noFill/>
          <a:ln w="34925">
            <a:solidFill>
              <a:srgbClr val="008000"/>
            </a:solidFill>
            <a:round/>
            <a:headEnd/>
            <a:tailEnd type="triangle" w="med" len="med"/>
          </a:ln>
        </p:spPr>
        <p:txBody>
          <a:bodyPr>
            <a:spAutoFit/>
          </a:bodyPr>
          <a:lstStyle/>
          <a:p>
            <a:endParaRPr lang="de-DE"/>
          </a:p>
        </p:txBody>
      </p:sp>
      <p:sp>
        <p:nvSpPr>
          <p:cNvPr id="7201" name="Line 33"/>
          <p:cNvSpPr>
            <a:spLocks noChangeShapeType="1"/>
          </p:cNvSpPr>
          <p:nvPr/>
        </p:nvSpPr>
        <p:spPr bwMode="auto">
          <a:xfrm>
            <a:off x="7543800" y="304800"/>
            <a:ext cx="0" cy="609600"/>
          </a:xfrm>
          <a:prstGeom prst="line">
            <a:avLst/>
          </a:prstGeom>
          <a:noFill/>
          <a:ln w="34925">
            <a:solidFill>
              <a:srgbClr val="0000FF"/>
            </a:solidFill>
            <a:round/>
            <a:headEnd/>
            <a:tailEnd type="triangle" w="med" len="med"/>
          </a:ln>
        </p:spPr>
        <p:txBody>
          <a:bodyPr>
            <a:spAutoFit/>
          </a:bodyPr>
          <a:lstStyle/>
          <a:p>
            <a:endParaRPr lang="de-DE"/>
          </a:p>
        </p:txBody>
      </p:sp>
      <p:sp>
        <p:nvSpPr>
          <p:cNvPr id="7202" name="Text Box 34"/>
          <p:cNvSpPr txBox="1">
            <a:spLocks noChangeArrowheads="1"/>
          </p:cNvSpPr>
          <p:nvPr/>
        </p:nvSpPr>
        <p:spPr bwMode="auto">
          <a:xfrm>
            <a:off x="5867400" y="228600"/>
            <a:ext cx="762000" cy="701675"/>
          </a:xfrm>
          <a:prstGeom prst="rect">
            <a:avLst/>
          </a:prstGeom>
          <a:noFill/>
          <a:ln w="9525">
            <a:noFill/>
            <a:miter lim="800000"/>
            <a:headEnd/>
            <a:tailEnd/>
          </a:ln>
        </p:spPr>
        <p:txBody>
          <a:bodyPr>
            <a:spAutoFit/>
          </a:bodyPr>
          <a:lstStyle/>
          <a:p>
            <a:pPr algn="l"/>
            <a:r>
              <a:rPr lang="de-DE" sz="4000"/>
              <a:t>...</a:t>
            </a:r>
          </a:p>
        </p:txBody>
      </p:sp>
      <p:sp>
        <p:nvSpPr>
          <p:cNvPr id="7203" name="Line 35"/>
          <p:cNvSpPr>
            <a:spLocks noChangeShapeType="1"/>
          </p:cNvSpPr>
          <p:nvPr/>
        </p:nvSpPr>
        <p:spPr bwMode="auto">
          <a:xfrm>
            <a:off x="3352800" y="1143000"/>
            <a:ext cx="1066800" cy="0"/>
          </a:xfrm>
          <a:prstGeom prst="line">
            <a:avLst/>
          </a:prstGeom>
          <a:noFill/>
          <a:ln w="38100">
            <a:solidFill>
              <a:srgbClr val="0000FF"/>
            </a:solidFill>
            <a:round/>
            <a:headEnd/>
            <a:tailEnd type="triangle" w="med" len="med"/>
          </a:ln>
        </p:spPr>
        <p:txBody>
          <a:bodyPr>
            <a:spAutoFit/>
          </a:bodyPr>
          <a:lstStyle/>
          <a:p>
            <a:endParaRPr lang="de-DE"/>
          </a:p>
        </p:txBody>
      </p:sp>
      <p:sp>
        <p:nvSpPr>
          <p:cNvPr id="7204" name="Line 36"/>
          <p:cNvSpPr>
            <a:spLocks noChangeShapeType="1"/>
          </p:cNvSpPr>
          <p:nvPr/>
        </p:nvSpPr>
        <p:spPr bwMode="auto">
          <a:xfrm>
            <a:off x="3352800" y="1143000"/>
            <a:ext cx="0" cy="228600"/>
          </a:xfrm>
          <a:prstGeom prst="line">
            <a:avLst/>
          </a:prstGeom>
          <a:noFill/>
          <a:ln w="38100">
            <a:solidFill>
              <a:srgbClr val="0000FF"/>
            </a:solidFill>
            <a:round/>
            <a:headEnd/>
            <a:tailEnd/>
          </a:ln>
        </p:spPr>
        <p:txBody>
          <a:bodyPr>
            <a:spAutoFit/>
          </a:bodyPr>
          <a:lstStyle/>
          <a:p>
            <a:endParaRPr lang="de-DE"/>
          </a:p>
        </p:txBody>
      </p:sp>
      <p:sp>
        <p:nvSpPr>
          <p:cNvPr id="7205" name="Line 37"/>
          <p:cNvSpPr>
            <a:spLocks noChangeShapeType="1"/>
          </p:cNvSpPr>
          <p:nvPr/>
        </p:nvSpPr>
        <p:spPr bwMode="auto">
          <a:xfrm>
            <a:off x="6096000" y="1676400"/>
            <a:ext cx="2286000" cy="0"/>
          </a:xfrm>
          <a:prstGeom prst="line">
            <a:avLst/>
          </a:prstGeom>
          <a:noFill/>
          <a:ln w="38100">
            <a:solidFill>
              <a:srgbClr val="FF0000"/>
            </a:solidFill>
            <a:round/>
            <a:headEnd/>
            <a:tailEnd/>
          </a:ln>
        </p:spPr>
        <p:txBody>
          <a:bodyPr>
            <a:spAutoFit/>
          </a:bodyPr>
          <a:lstStyle/>
          <a:p>
            <a:endParaRPr lang="de-DE"/>
          </a:p>
        </p:txBody>
      </p:sp>
      <p:sp>
        <p:nvSpPr>
          <p:cNvPr id="7206" name="Line 38"/>
          <p:cNvSpPr>
            <a:spLocks noChangeShapeType="1"/>
          </p:cNvSpPr>
          <p:nvPr/>
        </p:nvSpPr>
        <p:spPr bwMode="auto">
          <a:xfrm>
            <a:off x="7848600" y="1143000"/>
            <a:ext cx="533400" cy="0"/>
          </a:xfrm>
          <a:prstGeom prst="line">
            <a:avLst/>
          </a:prstGeom>
          <a:noFill/>
          <a:ln w="38100">
            <a:solidFill>
              <a:srgbClr val="FF0000"/>
            </a:solidFill>
            <a:round/>
            <a:headEnd type="triangle" w="med" len="med"/>
            <a:tailEnd/>
          </a:ln>
        </p:spPr>
        <p:txBody>
          <a:bodyPr>
            <a:spAutoFit/>
          </a:bodyPr>
          <a:lstStyle/>
          <a:p>
            <a:endParaRPr lang="de-DE"/>
          </a:p>
        </p:txBody>
      </p:sp>
      <p:sp>
        <p:nvSpPr>
          <p:cNvPr id="7207" name="Line 39"/>
          <p:cNvSpPr>
            <a:spLocks noChangeShapeType="1"/>
          </p:cNvSpPr>
          <p:nvPr/>
        </p:nvSpPr>
        <p:spPr bwMode="auto">
          <a:xfrm flipV="1">
            <a:off x="8382000" y="1143000"/>
            <a:ext cx="0" cy="533400"/>
          </a:xfrm>
          <a:prstGeom prst="line">
            <a:avLst/>
          </a:prstGeom>
          <a:noFill/>
          <a:ln w="38100">
            <a:solidFill>
              <a:srgbClr val="FF0000"/>
            </a:solidFill>
            <a:round/>
            <a:headEnd/>
            <a:tailEnd/>
          </a:ln>
        </p:spPr>
        <p:txBody>
          <a:bodyPr>
            <a:spAutoFit/>
          </a:bodyPr>
          <a:lstStyle/>
          <a:p>
            <a:endParaRPr lang="de-DE"/>
          </a:p>
        </p:txBody>
      </p:sp>
      <p:sp>
        <p:nvSpPr>
          <p:cNvPr id="7208" name="Line 40"/>
          <p:cNvSpPr>
            <a:spLocks noChangeShapeType="1"/>
          </p:cNvSpPr>
          <p:nvPr/>
        </p:nvSpPr>
        <p:spPr bwMode="auto">
          <a:xfrm>
            <a:off x="6096000" y="2514600"/>
            <a:ext cx="2286000" cy="0"/>
          </a:xfrm>
          <a:prstGeom prst="line">
            <a:avLst/>
          </a:prstGeom>
          <a:noFill/>
          <a:ln w="38100">
            <a:solidFill>
              <a:srgbClr val="FF0000"/>
            </a:solidFill>
            <a:round/>
            <a:headEnd/>
            <a:tailEnd/>
          </a:ln>
        </p:spPr>
        <p:txBody>
          <a:bodyPr>
            <a:spAutoFit/>
          </a:bodyPr>
          <a:lstStyle/>
          <a:p>
            <a:endParaRPr lang="de-DE"/>
          </a:p>
        </p:txBody>
      </p:sp>
      <p:sp>
        <p:nvSpPr>
          <p:cNvPr id="7209" name="Line 41"/>
          <p:cNvSpPr>
            <a:spLocks noChangeShapeType="1"/>
          </p:cNvSpPr>
          <p:nvPr/>
        </p:nvSpPr>
        <p:spPr bwMode="auto">
          <a:xfrm>
            <a:off x="7772400" y="3048000"/>
            <a:ext cx="609600" cy="0"/>
          </a:xfrm>
          <a:prstGeom prst="line">
            <a:avLst/>
          </a:prstGeom>
          <a:noFill/>
          <a:ln w="38100">
            <a:solidFill>
              <a:srgbClr val="FF0000"/>
            </a:solidFill>
            <a:round/>
            <a:headEnd type="triangle" w="med" len="med"/>
            <a:tailEnd/>
          </a:ln>
        </p:spPr>
        <p:txBody>
          <a:bodyPr>
            <a:spAutoFit/>
          </a:bodyPr>
          <a:lstStyle/>
          <a:p>
            <a:endParaRPr lang="de-DE"/>
          </a:p>
        </p:txBody>
      </p:sp>
      <p:sp>
        <p:nvSpPr>
          <p:cNvPr id="7210" name="Line 42"/>
          <p:cNvSpPr>
            <a:spLocks noChangeShapeType="1"/>
          </p:cNvSpPr>
          <p:nvPr/>
        </p:nvSpPr>
        <p:spPr bwMode="auto">
          <a:xfrm flipV="1">
            <a:off x="8382000" y="2514600"/>
            <a:ext cx="0" cy="533400"/>
          </a:xfrm>
          <a:prstGeom prst="line">
            <a:avLst/>
          </a:prstGeom>
          <a:noFill/>
          <a:ln w="38100">
            <a:solidFill>
              <a:srgbClr val="FF0000"/>
            </a:solidFill>
            <a:round/>
            <a:headEnd/>
            <a:tailEnd/>
          </a:ln>
        </p:spPr>
        <p:txBody>
          <a:bodyPr>
            <a:spAutoFit/>
          </a:bodyPr>
          <a:lstStyle/>
          <a:p>
            <a:endParaRPr lang="de-DE"/>
          </a:p>
        </p:txBody>
      </p:sp>
      <p:sp>
        <p:nvSpPr>
          <p:cNvPr id="7211" name="Text Box 43"/>
          <p:cNvSpPr txBox="1">
            <a:spLocks noChangeArrowheads="1"/>
          </p:cNvSpPr>
          <p:nvPr/>
        </p:nvSpPr>
        <p:spPr bwMode="auto">
          <a:xfrm>
            <a:off x="8077200" y="625475"/>
            <a:ext cx="1219200" cy="517525"/>
          </a:xfrm>
          <a:prstGeom prst="rect">
            <a:avLst/>
          </a:prstGeom>
          <a:noFill/>
          <a:ln w="9525">
            <a:noFill/>
            <a:miter lim="800000"/>
            <a:headEnd/>
            <a:tailEnd/>
          </a:ln>
        </p:spPr>
        <p:txBody>
          <a:bodyPr>
            <a:spAutoFit/>
          </a:bodyPr>
          <a:lstStyle/>
          <a:p>
            <a:pPr algn="l"/>
            <a:r>
              <a:rPr lang="de-DE"/>
              <a:t>neue Quellen?</a:t>
            </a:r>
          </a:p>
        </p:txBody>
      </p:sp>
      <p:sp>
        <p:nvSpPr>
          <p:cNvPr id="7212" name="Text Box 44"/>
          <p:cNvSpPr txBox="1">
            <a:spLocks noChangeArrowheads="1"/>
          </p:cNvSpPr>
          <p:nvPr/>
        </p:nvSpPr>
        <p:spPr bwMode="auto">
          <a:xfrm>
            <a:off x="7924800" y="3124200"/>
            <a:ext cx="1219200" cy="517525"/>
          </a:xfrm>
          <a:prstGeom prst="rect">
            <a:avLst/>
          </a:prstGeom>
          <a:noFill/>
          <a:ln w="9525">
            <a:noFill/>
            <a:miter lim="800000"/>
            <a:headEnd/>
            <a:tailEnd/>
          </a:ln>
        </p:spPr>
        <p:txBody>
          <a:bodyPr>
            <a:spAutoFit/>
          </a:bodyPr>
          <a:lstStyle/>
          <a:p>
            <a:pPr algn="l"/>
            <a:r>
              <a:rPr lang="de-DE"/>
              <a:t>Senken möglich?</a:t>
            </a:r>
          </a:p>
        </p:txBody>
      </p:sp>
      <p:sp>
        <p:nvSpPr>
          <p:cNvPr id="7213" name="Line 45"/>
          <p:cNvSpPr>
            <a:spLocks noChangeShapeType="1"/>
          </p:cNvSpPr>
          <p:nvPr/>
        </p:nvSpPr>
        <p:spPr bwMode="auto">
          <a:xfrm flipH="1">
            <a:off x="7086600" y="2057400"/>
            <a:ext cx="1371600" cy="0"/>
          </a:xfrm>
          <a:prstGeom prst="line">
            <a:avLst/>
          </a:prstGeom>
          <a:noFill/>
          <a:ln w="38100">
            <a:solidFill>
              <a:srgbClr val="008000"/>
            </a:solidFill>
            <a:round/>
            <a:headEnd type="triangle" w="med" len="med"/>
            <a:tailEnd/>
          </a:ln>
        </p:spPr>
        <p:txBody>
          <a:bodyPr>
            <a:spAutoFit/>
          </a:bodyPr>
          <a:lstStyle/>
          <a:p>
            <a:endParaRPr lang="de-DE"/>
          </a:p>
        </p:txBody>
      </p:sp>
      <p:sp>
        <p:nvSpPr>
          <p:cNvPr id="7214" name="Text Box 46"/>
          <p:cNvSpPr txBox="1">
            <a:spLocks noChangeArrowheads="1"/>
          </p:cNvSpPr>
          <p:nvPr/>
        </p:nvSpPr>
        <p:spPr bwMode="auto">
          <a:xfrm>
            <a:off x="8458200" y="1905000"/>
            <a:ext cx="685800" cy="304800"/>
          </a:xfrm>
          <a:prstGeom prst="rect">
            <a:avLst/>
          </a:prstGeom>
          <a:noFill/>
          <a:ln w="9525">
            <a:noFill/>
            <a:miter lim="800000"/>
            <a:headEnd/>
            <a:tailEnd/>
          </a:ln>
        </p:spPr>
        <p:txBody>
          <a:bodyPr>
            <a:spAutoFit/>
          </a:bodyPr>
          <a:lstStyle/>
          <a:p>
            <a:pPr algn="l"/>
            <a:r>
              <a:rPr lang="de-DE"/>
              <a:t>JA</a:t>
            </a:r>
          </a:p>
        </p:txBody>
      </p:sp>
      <p:sp>
        <p:nvSpPr>
          <p:cNvPr id="7215" name="Text Box 47"/>
          <p:cNvSpPr txBox="1">
            <a:spLocks noChangeArrowheads="1"/>
          </p:cNvSpPr>
          <p:nvPr/>
        </p:nvSpPr>
        <p:spPr bwMode="auto">
          <a:xfrm>
            <a:off x="4343400" y="76200"/>
            <a:ext cx="1447800" cy="304800"/>
          </a:xfrm>
          <a:prstGeom prst="rect">
            <a:avLst/>
          </a:prstGeom>
          <a:noFill/>
          <a:ln w="9525">
            <a:noFill/>
            <a:miter lim="800000"/>
            <a:headEnd/>
            <a:tailEnd/>
          </a:ln>
        </p:spPr>
        <p:txBody>
          <a:bodyPr>
            <a:spAutoFit/>
          </a:bodyPr>
          <a:lstStyle/>
          <a:p>
            <a:pPr algn="l"/>
            <a:r>
              <a:rPr lang="de-DE"/>
              <a:t>eigene Quellen</a:t>
            </a:r>
          </a:p>
        </p:txBody>
      </p:sp>
      <p:sp>
        <p:nvSpPr>
          <p:cNvPr id="7216" name="Text Box 48"/>
          <p:cNvSpPr txBox="1">
            <a:spLocks noChangeArrowheads="1"/>
          </p:cNvSpPr>
          <p:nvPr/>
        </p:nvSpPr>
        <p:spPr bwMode="auto">
          <a:xfrm>
            <a:off x="6553200" y="76200"/>
            <a:ext cx="1600200" cy="304800"/>
          </a:xfrm>
          <a:prstGeom prst="rect">
            <a:avLst/>
          </a:prstGeom>
          <a:noFill/>
          <a:ln w="9525">
            <a:noFill/>
            <a:miter lim="800000"/>
            <a:headEnd/>
            <a:tailEnd/>
          </a:ln>
        </p:spPr>
        <p:txBody>
          <a:bodyPr>
            <a:spAutoFit/>
          </a:bodyPr>
          <a:lstStyle/>
          <a:p>
            <a:pPr algn="l"/>
            <a:r>
              <a:rPr lang="de-DE"/>
              <a:t>fremde Quellen</a:t>
            </a:r>
          </a:p>
        </p:txBody>
      </p:sp>
      <p:sp>
        <p:nvSpPr>
          <p:cNvPr id="7217" name="Line 49"/>
          <p:cNvSpPr>
            <a:spLocks noChangeShapeType="1"/>
          </p:cNvSpPr>
          <p:nvPr/>
        </p:nvSpPr>
        <p:spPr bwMode="auto">
          <a:xfrm>
            <a:off x="7010400" y="304800"/>
            <a:ext cx="0" cy="609600"/>
          </a:xfrm>
          <a:prstGeom prst="line">
            <a:avLst/>
          </a:prstGeom>
          <a:noFill/>
          <a:ln w="34925">
            <a:solidFill>
              <a:srgbClr val="0000FF"/>
            </a:solidFill>
            <a:round/>
            <a:headEnd/>
            <a:tailEnd type="triangle" w="med" len="med"/>
          </a:ln>
        </p:spPr>
        <p:txBody>
          <a:bodyPr>
            <a:spAutoFit/>
          </a:bodyPr>
          <a:lstStyle/>
          <a:p>
            <a:endParaRPr lang="de-DE"/>
          </a:p>
        </p:txBody>
      </p:sp>
      <p:sp>
        <p:nvSpPr>
          <p:cNvPr id="171058" name="Text Box 50"/>
          <p:cNvSpPr txBox="1">
            <a:spLocks noChangeArrowheads="1"/>
          </p:cNvSpPr>
          <p:nvPr/>
        </p:nvSpPr>
        <p:spPr bwMode="auto">
          <a:xfrm>
            <a:off x="4419600" y="914400"/>
            <a:ext cx="3429000" cy="396875"/>
          </a:xfrm>
          <a:prstGeom prst="rect">
            <a:avLst/>
          </a:prstGeom>
          <a:solidFill>
            <a:srgbClr val="CFE7FF"/>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sz="1600"/>
              <a:t>Finanzierungsquellen</a:t>
            </a:r>
          </a:p>
        </p:txBody>
      </p:sp>
      <p:sp>
        <p:nvSpPr>
          <p:cNvPr id="7219" name="Line 51"/>
          <p:cNvSpPr>
            <a:spLocks noChangeShapeType="1"/>
          </p:cNvSpPr>
          <p:nvPr/>
        </p:nvSpPr>
        <p:spPr bwMode="auto">
          <a:xfrm flipH="1" flipV="1">
            <a:off x="7010400" y="3352800"/>
            <a:ext cx="0" cy="457200"/>
          </a:xfrm>
          <a:prstGeom prst="line">
            <a:avLst/>
          </a:prstGeom>
          <a:noFill/>
          <a:ln w="38100">
            <a:solidFill>
              <a:schemeClr val="tx1"/>
            </a:solidFill>
            <a:round/>
            <a:headEnd/>
            <a:tailEnd type="triangle" w="med" len="med"/>
          </a:ln>
        </p:spPr>
        <p:txBody>
          <a:bodyPr>
            <a:spAutoFit/>
          </a:bodyPr>
          <a:lstStyle/>
          <a:p>
            <a:endParaRPr lang="de-DE"/>
          </a:p>
        </p:txBody>
      </p:sp>
      <p:sp>
        <p:nvSpPr>
          <p:cNvPr id="171060" name="Text Box 52"/>
          <p:cNvSpPr txBox="1">
            <a:spLocks noChangeArrowheads="1"/>
          </p:cNvSpPr>
          <p:nvPr/>
        </p:nvSpPr>
        <p:spPr bwMode="auto">
          <a:xfrm>
            <a:off x="4343400" y="2786063"/>
            <a:ext cx="3429000" cy="490537"/>
          </a:xfrm>
          <a:prstGeom prst="rect">
            <a:avLst/>
          </a:prstGeom>
          <a:solidFill>
            <a:srgbClr val="FFE9D3"/>
          </a:solidFill>
          <a:ln w="9525">
            <a:solidFill>
              <a:schemeClr val="tx1"/>
            </a:solidFill>
            <a:miter lim="800000"/>
            <a:headEnd/>
            <a:tailEnd/>
          </a:ln>
          <a:effectLst>
            <a:outerShdw dist="35921" dir="2700000" algn="ctr" rotWithShape="0">
              <a:schemeClr val="bg2"/>
            </a:outerShdw>
          </a:effectLst>
        </p:spPr>
        <p:txBody>
          <a:bodyPr anchor="ctr" anchorCtr="1"/>
          <a:lstStyle/>
          <a:p>
            <a:pPr algn="l">
              <a:defRPr/>
            </a:pPr>
            <a:r>
              <a:rPr lang="de-DE" sz="1600"/>
              <a:t>ermittelter Kapitalbedarf</a:t>
            </a:r>
          </a:p>
        </p:txBody>
      </p:sp>
      <p:sp>
        <p:nvSpPr>
          <p:cNvPr id="7221" name="AutoShape 53"/>
          <p:cNvSpPr>
            <a:spLocks noChangeArrowheads="1"/>
          </p:cNvSpPr>
          <p:nvPr/>
        </p:nvSpPr>
        <p:spPr bwMode="auto">
          <a:xfrm>
            <a:off x="5029200" y="1676400"/>
            <a:ext cx="2057400" cy="838200"/>
          </a:xfrm>
          <a:prstGeom prst="flowChartDecision">
            <a:avLst/>
          </a:prstGeom>
          <a:solidFill>
            <a:srgbClr val="F1FFCB"/>
          </a:solidFill>
          <a:ln w="19050">
            <a:solidFill>
              <a:schemeClr val="tx1"/>
            </a:solidFill>
            <a:miter lim="800000"/>
            <a:headEnd/>
            <a:tailEnd/>
          </a:ln>
        </p:spPr>
        <p:txBody>
          <a:bodyPr anchor="ctr">
            <a:spAutoFit/>
          </a:bodyPr>
          <a:lstStyle/>
          <a:p>
            <a:pPr algn="l"/>
            <a:endParaRPr lang="de-DE"/>
          </a:p>
        </p:txBody>
      </p:sp>
      <p:sp>
        <p:nvSpPr>
          <p:cNvPr id="7222" name="Text Box 54"/>
          <p:cNvSpPr txBox="1">
            <a:spLocks noChangeArrowheads="1"/>
          </p:cNvSpPr>
          <p:nvPr/>
        </p:nvSpPr>
        <p:spPr bwMode="auto">
          <a:xfrm>
            <a:off x="5486400" y="1828800"/>
            <a:ext cx="1219200" cy="457200"/>
          </a:xfrm>
          <a:prstGeom prst="rect">
            <a:avLst/>
          </a:prstGeom>
          <a:noFill/>
          <a:ln w="9525">
            <a:noFill/>
            <a:miter lim="800000"/>
            <a:headEnd/>
            <a:tailEnd/>
          </a:ln>
        </p:spPr>
        <p:txBody>
          <a:bodyPr>
            <a:spAutoFit/>
          </a:bodyPr>
          <a:lstStyle/>
          <a:p>
            <a:pPr algn="l"/>
            <a:r>
              <a:rPr lang="de-DE" sz="1200"/>
              <a:t>Kapitalbedarf gedeckt?</a:t>
            </a:r>
            <a:endParaRPr lang="de-DE"/>
          </a:p>
        </p:txBody>
      </p:sp>
      <p:sp>
        <p:nvSpPr>
          <p:cNvPr id="7223" name="Rectangle 55"/>
          <p:cNvSpPr>
            <a:spLocks noChangeArrowheads="1"/>
          </p:cNvSpPr>
          <p:nvPr/>
        </p:nvSpPr>
        <p:spPr bwMode="auto">
          <a:xfrm>
            <a:off x="6019800" y="1600200"/>
            <a:ext cx="152400" cy="152400"/>
          </a:xfrm>
          <a:prstGeom prst="rect">
            <a:avLst/>
          </a:prstGeom>
          <a:solidFill>
            <a:srgbClr val="FFE7F3"/>
          </a:solidFill>
          <a:ln w="12700">
            <a:solidFill>
              <a:schemeClr val="tx1"/>
            </a:solidFill>
            <a:miter lim="800000"/>
            <a:headEnd/>
            <a:tailEnd/>
          </a:ln>
        </p:spPr>
        <p:txBody>
          <a:bodyPr wrap="none" anchor="ctr">
            <a:spAutoFit/>
          </a:bodyPr>
          <a:lstStyle/>
          <a:p>
            <a:pPr algn="l"/>
            <a:endParaRPr lang="de-DE"/>
          </a:p>
        </p:txBody>
      </p:sp>
      <p:sp>
        <p:nvSpPr>
          <p:cNvPr id="7224" name="Rectangle 56"/>
          <p:cNvSpPr>
            <a:spLocks noChangeArrowheads="1"/>
          </p:cNvSpPr>
          <p:nvPr/>
        </p:nvSpPr>
        <p:spPr bwMode="auto">
          <a:xfrm>
            <a:off x="6019800" y="2438400"/>
            <a:ext cx="152400" cy="152400"/>
          </a:xfrm>
          <a:prstGeom prst="rect">
            <a:avLst/>
          </a:prstGeom>
          <a:solidFill>
            <a:srgbClr val="FFE7F3"/>
          </a:solidFill>
          <a:ln w="12700">
            <a:solidFill>
              <a:schemeClr val="tx1"/>
            </a:solidFill>
            <a:miter lim="800000"/>
            <a:headEnd/>
            <a:tailEnd/>
          </a:ln>
        </p:spPr>
        <p:txBody>
          <a:bodyPr wrap="none" anchor="ctr">
            <a:spAutoFit/>
          </a:bodyPr>
          <a:lstStyle/>
          <a:p>
            <a:pPr algn="l"/>
            <a:endParaRPr lang="de-DE"/>
          </a:p>
        </p:txBody>
      </p:sp>
      <p:sp>
        <p:nvSpPr>
          <p:cNvPr id="7225" name="Rectangle 57"/>
          <p:cNvSpPr>
            <a:spLocks noChangeArrowheads="1"/>
          </p:cNvSpPr>
          <p:nvPr/>
        </p:nvSpPr>
        <p:spPr bwMode="auto">
          <a:xfrm>
            <a:off x="7010400" y="1981200"/>
            <a:ext cx="152400" cy="152400"/>
          </a:xfrm>
          <a:prstGeom prst="rect">
            <a:avLst/>
          </a:prstGeom>
          <a:solidFill>
            <a:srgbClr val="CCFFCC"/>
          </a:solidFill>
          <a:ln w="12700">
            <a:solidFill>
              <a:schemeClr val="tx1"/>
            </a:solidFill>
            <a:miter lim="800000"/>
            <a:headEnd/>
            <a:tailEnd/>
          </a:ln>
        </p:spPr>
        <p:txBody>
          <a:bodyPr wrap="none" anchor="ctr">
            <a:spAutoFit/>
          </a:bodyPr>
          <a:lstStyle/>
          <a:p>
            <a:pPr algn="l"/>
            <a:endParaRPr lang="de-DE"/>
          </a:p>
        </p:txBody>
      </p:sp>
      <p:sp>
        <p:nvSpPr>
          <p:cNvPr id="7226" name="Text Box 58"/>
          <p:cNvSpPr txBox="1">
            <a:spLocks noChangeArrowheads="1"/>
          </p:cNvSpPr>
          <p:nvPr/>
        </p:nvSpPr>
        <p:spPr bwMode="auto">
          <a:xfrm>
            <a:off x="7391400" y="2209800"/>
            <a:ext cx="685800" cy="304800"/>
          </a:xfrm>
          <a:prstGeom prst="rect">
            <a:avLst/>
          </a:prstGeom>
          <a:noFill/>
          <a:ln w="9525">
            <a:noFill/>
            <a:miter lim="800000"/>
            <a:headEnd/>
            <a:tailEnd/>
          </a:ln>
        </p:spPr>
        <p:txBody>
          <a:bodyPr>
            <a:spAutoFit/>
          </a:bodyPr>
          <a:lstStyle/>
          <a:p>
            <a:pPr algn="l"/>
            <a:r>
              <a:rPr lang="de-DE"/>
              <a:t>NEIN</a:t>
            </a:r>
          </a:p>
        </p:txBody>
      </p:sp>
      <p:sp>
        <p:nvSpPr>
          <p:cNvPr id="7227" name="Text Box 59"/>
          <p:cNvSpPr txBox="1">
            <a:spLocks noChangeArrowheads="1"/>
          </p:cNvSpPr>
          <p:nvPr/>
        </p:nvSpPr>
        <p:spPr bwMode="auto">
          <a:xfrm>
            <a:off x="7315200" y="1371600"/>
            <a:ext cx="685800" cy="304800"/>
          </a:xfrm>
          <a:prstGeom prst="rect">
            <a:avLst/>
          </a:prstGeom>
          <a:noFill/>
          <a:ln w="9525">
            <a:noFill/>
            <a:miter lim="800000"/>
            <a:headEnd/>
            <a:tailEnd/>
          </a:ln>
        </p:spPr>
        <p:txBody>
          <a:bodyPr>
            <a:spAutoFit/>
          </a:bodyPr>
          <a:lstStyle/>
          <a:p>
            <a:pPr algn="l"/>
            <a:r>
              <a:rPr lang="de-DE"/>
              <a:t>NEIN</a:t>
            </a:r>
          </a:p>
        </p:txBody>
      </p:sp>
      <p:pic>
        <p:nvPicPr>
          <p:cNvPr id="7228" name="Picture 61" descr="C:\Business_Studio\Archiv\Images\Images_neu\Rechner-Mann.bmp"/>
          <p:cNvPicPr>
            <a:picLocks noChangeAspect="1" noChangeArrowheads="1"/>
          </p:cNvPicPr>
          <p:nvPr/>
        </p:nvPicPr>
        <p:blipFill>
          <a:blip r:embed="rId11" cstate="print"/>
          <a:srcRect/>
          <a:stretch>
            <a:fillRect/>
          </a:stretch>
        </p:blipFill>
        <p:spPr bwMode="auto">
          <a:xfrm>
            <a:off x="228600" y="533400"/>
            <a:ext cx="1636713" cy="1676400"/>
          </a:xfrm>
          <a:prstGeom prst="rect">
            <a:avLst/>
          </a:prstGeom>
          <a:noFill/>
          <a:ln w="9525">
            <a:noFill/>
            <a:miter lim="800000"/>
            <a:headEnd/>
            <a:tailEnd/>
          </a:ln>
        </p:spPr>
      </p:pic>
      <p:sp>
        <p:nvSpPr>
          <p:cNvPr id="7229" name="Text Box 62"/>
          <p:cNvSpPr txBox="1">
            <a:spLocks noChangeArrowheads="1"/>
          </p:cNvSpPr>
          <p:nvPr/>
        </p:nvSpPr>
        <p:spPr bwMode="auto">
          <a:xfrm>
            <a:off x="0" y="0"/>
            <a:ext cx="3657600" cy="517525"/>
          </a:xfrm>
          <a:prstGeom prst="rect">
            <a:avLst/>
          </a:prstGeom>
          <a:noFill/>
          <a:ln w="9525">
            <a:noFill/>
            <a:miter lim="800000"/>
            <a:headEnd/>
            <a:tailEnd/>
          </a:ln>
        </p:spPr>
        <p:txBody>
          <a:bodyPr>
            <a:spAutoFit/>
          </a:bodyPr>
          <a:lstStyle/>
          <a:p>
            <a:pPr algn="l"/>
            <a:r>
              <a:rPr lang="de-DE"/>
              <a:t>Unternehmensgründung [9]: Zum Abstimmungsproblem</a:t>
            </a:r>
            <a:endParaRPr lang="de-DE">
              <a:latin typeface="Times New Roman" pitchFamily="18" charset="0"/>
            </a:endParaRPr>
          </a:p>
        </p:txBody>
      </p:sp>
      <p:sp>
        <p:nvSpPr>
          <p:cNvPr id="7231" name="Line 70"/>
          <p:cNvSpPr>
            <a:spLocks noChangeShapeType="1"/>
          </p:cNvSpPr>
          <p:nvPr/>
        </p:nvSpPr>
        <p:spPr bwMode="auto">
          <a:xfrm flipV="1">
            <a:off x="3124200" y="3048000"/>
            <a:ext cx="1219200" cy="0"/>
          </a:xfrm>
          <a:prstGeom prst="line">
            <a:avLst/>
          </a:prstGeom>
          <a:noFill/>
          <a:ln w="38100">
            <a:solidFill>
              <a:srgbClr val="0000FF"/>
            </a:solidFill>
            <a:round/>
            <a:headEnd/>
            <a:tailEnd type="triangle" w="med" len="med"/>
          </a:ln>
        </p:spPr>
        <p:txBody>
          <a:bodyPr>
            <a:spAutoFit/>
          </a:bodyPr>
          <a:lstStyle/>
          <a:p>
            <a:endParaRPr lang="de-DE"/>
          </a:p>
        </p:txBody>
      </p:sp>
      <p:sp>
        <p:nvSpPr>
          <p:cNvPr id="7233"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231"/>
                                        </p:tgtEl>
                                        <p:attrNameLst>
                                          <p:attrName>style.visibility</p:attrName>
                                        </p:attrNameLst>
                                      </p:cBhvr>
                                      <p:to>
                                        <p:strVal val="visible"/>
                                      </p:to>
                                    </p:set>
                                    <p:animEffect transition="in" filter="wipe(left)">
                                      <p:cBhvr>
                                        <p:cTn id="7" dur="500"/>
                                        <p:tgtEl>
                                          <p:spTgt spid="72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1060"/>
                                        </p:tgtEl>
                                        <p:attrNameLst>
                                          <p:attrName>style.visibility</p:attrName>
                                        </p:attrNameLst>
                                      </p:cBhvr>
                                      <p:to>
                                        <p:strVal val="visible"/>
                                      </p:to>
                                    </p:set>
                                    <p:animEffect transition="in" filter="wipe(left)">
                                      <p:cBhvr>
                                        <p:cTn id="11" dur="500"/>
                                        <p:tgtEl>
                                          <p:spTgt spid="171060"/>
                                        </p:tgtEl>
                                      </p:cBhvr>
                                    </p:animEffect>
                                  </p:childTnLst>
                                </p:cTn>
                              </p:par>
                            </p:childTnLst>
                          </p:cTn>
                        </p:par>
                        <p:par>
                          <p:cTn id="12" fill="hold">
                            <p:stCondLst>
                              <p:cond delay="1000"/>
                            </p:stCondLst>
                            <p:childTnLst>
                              <p:par>
                                <p:cTn id="13" presetID="17" presetClass="entr" presetSubtype="10" fill="hold" grpId="0" nodeType="afterEffect">
                                  <p:stCondLst>
                                    <p:cond delay="0"/>
                                  </p:stCondLst>
                                  <p:childTnLst>
                                    <p:set>
                                      <p:cBhvr>
                                        <p:cTn id="14" dur="1" fill="hold">
                                          <p:stCondLst>
                                            <p:cond delay="0"/>
                                          </p:stCondLst>
                                        </p:cTn>
                                        <p:tgtEl>
                                          <p:spTgt spid="7194"/>
                                        </p:tgtEl>
                                        <p:attrNameLst>
                                          <p:attrName>style.visibility</p:attrName>
                                        </p:attrNameLst>
                                      </p:cBhvr>
                                      <p:to>
                                        <p:strVal val="visible"/>
                                      </p:to>
                                    </p:set>
                                    <p:anim calcmode="lin" valueType="num">
                                      <p:cBhvr>
                                        <p:cTn id="15" dur="500" fill="hold"/>
                                        <p:tgtEl>
                                          <p:spTgt spid="7194"/>
                                        </p:tgtEl>
                                        <p:attrNameLst>
                                          <p:attrName>ppt_w</p:attrName>
                                        </p:attrNameLst>
                                      </p:cBhvr>
                                      <p:tavLst>
                                        <p:tav tm="0">
                                          <p:val>
                                            <p:fltVal val="0"/>
                                          </p:val>
                                        </p:tav>
                                        <p:tav tm="100000">
                                          <p:val>
                                            <p:strVal val="#ppt_w"/>
                                          </p:val>
                                        </p:tav>
                                      </p:tavLst>
                                    </p:anim>
                                    <p:anim calcmode="lin" valueType="num">
                                      <p:cBhvr>
                                        <p:cTn id="16" dur="500" fill="hold"/>
                                        <p:tgtEl>
                                          <p:spTgt spid="7194"/>
                                        </p:tgtEl>
                                        <p:attrNameLst>
                                          <p:attrName>ppt_h</p:attrName>
                                        </p:attrNameLst>
                                      </p:cBhvr>
                                      <p:tavLst>
                                        <p:tav tm="0">
                                          <p:val>
                                            <p:strVal val="#ppt_h"/>
                                          </p:val>
                                        </p:tav>
                                        <p:tav tm="100000">
                                          <p:val>
                                            <p:strVal val="#ppt_h"/>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7178"/>
                                        </p:tgtEl>
                                        <p:attrNameLst>
                                          <p:attrName>style.visibility</p:attrName>
                                        </p:attrNameLst>
                                      </p:cBhvr>
                                      <p:to>
                                        <p:strVal val="visible"/>
                                      </p:to>
                                    </p:set>
                                    <p:animEffect transition="in" filter="wipe(down)">
                                      <p:cBhvr>
                                        <p:cTn id="20" dur="500"/>
                                        <p:tgtEl>
                                          <p:spTgt spid="7178"/>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7181"/>
                                        </p:tgtEl>
                                        <p:attrNameLst>
                                          <p:attrName>style.visibility</p:attrName>
                                        </p:attrNameLst>
                                      </p:cBhvr>
                                      <p:to>
                                        <p:strVal val="visible"/>
                                      </p:to>
                                    </p:set>
                                    <p:animEffect transition="in" filter="wipe(down)">
                                      <p:cBhvr>
                                        <p:cTn id="24" dur="500"/>
                                        <p:tgtEl>
                                          <p:spTgt spid="7181"/>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184"/>
                                        </p:tgtEl>
                                        <p:attrNameLst>
                                          <p:attrName>style.visibility</p:attrName>
                                        </p:attrNameLst>
                                      </p:cBhvr>
                                      <p:to>
                                        <p:strVal val="visible"/>
                                      </p:to>
                                    </p:set>
                                    <p:animEffect transition="in" filter="wipe(left)">
                                      <p:cBhvr>
                                        <p:cTn id="28" dur="500"/>
                                        <p:tgtEl>
                                          <p:spTgt spid="7184"/>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7219"/>
                                        </p:tgtEl>
                                        <p:attrNameLst>
                                          <p:attrName>style.visibility</p:attrName>
                                        </p:attrNameLst>
                                      </p:cBhvr>
                                      <p:to>
                                        <p:strVal val="visible"/>
                                      </p:to>
                                    </p:set>
                                    <p:animEffect transition="in" filter="wipe(down)">
                                      <p:cBhvr>
                                        <p:cTn id="32" dur="500"/>
                                        <p:tgtEl>
                                          <p:spTgt spid="7219"/>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7182"/>
                                        </p:tgtEl>
                                        <p:attrNameLst>
                                          <p:attrName>style.visibility</p:attrName>
                                        </p:attrNameLst>
                                      </p:cBhvr>
                                      <p:to>
                                        <p:strVal val="visible"/>
                                      </p:to>
                                    </p:set>
                                    <p:animEffect transition="in" filter="wipe(down)">
                                      <p:cBhvr>
                                        <p:cTn id="36" dur="500"/>
                                        <p:tgtEl>
                                          <p:spTgt spid="718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7204"/>
                                        </p:tgtEl>
                                        <p:attrNameLst>
                                          <p:attrName>style.visibility</p:attrName>
                                        </p:attrNameLst>
                                      </p:cBhvr>
                                      <p:to>
                                        <p:strVal val="visible"/>
                                      </p:to>
                                    </p:set>
                                    <p:animEffect transition="in" filter="wipe(down)">
                                      <p:cBhvr>
                                        <p:cTn id="41" dur="500"/>
                                        <p:tgtEl>
                                          <p:spTgt spid="7204"/>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7203"/>
                                        </p:tgtEl>
                                        <p:attrNameLst>
                                          <p:attrName>style.visibility</p:attrName>
                                        </p:attrNameLst>
                                      </p:cBhvr>
                                      <p:to>
                                        <p:strVal val="visible"/>
                                      </p:to>
                                    </p:set>
                                    <p:animEffect transition="in" filter="wipe(left)">
                                      <p:cBhvr>
                                        <p:cTn id="45" dur="500"/>
                                        <p:tgtEl>
                                          <p:spTgt spid="7203"/>
                                        </p:tgtEl>
                                      </p:cBhvr>
                                    </p:animEffect>
                                  </p:childTnLst>
                                </p:cTn>
                              </p:par>
                            </p:childTnLst>
                          </p:cTn>
                        </p:par>
                        <p:par>
                          <p:cTn id="46" fill="hold">
                            <p:stCondLst>
                              <p:cond delay="1000"/>
                            </p:stCondLst>
                            <p:childTnLst>
                              <p:par>
                                <p:cTn id="47" presetID="22" presetClass="entr" presetSubtype="8" fill="hold" grpId="0" nodeType="afterEffect">
                                  <p:stCondLst>
                                    <p:cond delay="0"/>
                                  </p:stCondLst>
                                  <p:childTnLst>
                                    <p:set>
                                      <p:cBhvr>
                                        <p:cTn id="48" dur="1" fill="hold">
                                          <p:stCondLst>
                                            <p:cond delay="0"/>
                                          </p:stCondLst>
                                        </p:cTn>
                                        <p:tgtEl>
                                          <p:spTgt spid="171058"/>
                                        </p:tgtEl>
                                        <p:attrNameLst>
                                          <p:attrName>style.visibility</p:attrName>
                                        </p:attrNameLst>
                                      </p:cBhvr>
                                      <p:to>
                                        <p:strVal val="visible"/>
                                      </p:to>
                                    </p:set>
                                    <p:animEffect transition="in" filter="wipe(left)">
                                      <p:cBhvr>
                                        <p:cTn id="49" dur="500"/>
                                        <p:tgtEl>
                                          <p:spTgt spid="171058"/>
                                        </p:tgtEl>
                                      </p:cBhvr>
                                    </p:animEffect>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7215"/>
                                        </p:tgtEl>
                                        <p:attrNameLst>
                                          <p:attrName>style.visibility</p:attrName>
                                        </p:attrNameLst>
                                      </p:cBhvr>
                                      <p:to>
                                        <p:strVal val="visible"/>
                                      </p:to>
                                    </p:set>
                                    <p:animEffect transition="in" filter="wipe(left)">
                                      <p:cBhvr>
                                        <p:cTn id="53" dur="500"/>
                                        <p:tgtEl>
                                          <p:spTgt spid="7215"/>
                                        </p:tgtEl>
                                      </p:cBhvr>
                                    </p:animEffect>
                                  </p:childTnLst>
                                </p:cTn>
                              </p:par>
                            </p:childTnLst>
                          </p:cTn>
                        </p:par>
                        <p:par>
                          <p:cTn id="54" fill="hold">
                            <p:stCondLst>
                              <p:cond delay="2000"/>
                            </p:stCondLst>
                            <p:childTnLst>
                              <p:par>
                                <p:cTn id="55" presetID="22" presetClass="entr" presetSubtype="1" fill="hold" grpId="0" nodeType="afterEffect">
                                  <p:stCondLst>
                                    <p:cond delay="0"/>
                                  </p:stCondLst>
                                  <p:childTnLst>
                                    <p:set>
                                      <p:cBhvr>
                                        <p:cTn id="56" dur="1" fill="hold">
                                          <p:stCondLst>
                                            <p:cond delay="0"/>
                                          </p:stCondLst>
                                        </p:cTn>
                                        <p:tgtEl>
                                          <p:spTgt spid="7185"/>
                                        </p:tgtEl>
                                        <p:attrNameLst>
                                          <p:attrName>style.visibility</p:attrName>
                                        </p:attrNameLst>
                                      </p:cBhvr>
                                      <p:to>
                                        <p:strVal val="visible"/>
                                      </p:to>
                                    </p:set>
                                    <p:animEffect transition="in" filter="wipe(up)">
                                      <p:cBhvr>
                                        <p:cTn id="57" dur="500"/>
                                        <p:tgtEl>
                                          <p:spTgt spid="7185"/>
                                        </p:tgtEl>
                                      </p:cBhvr>
                                    </p:animEffect>
                                  </p:childTnLst>
                                </p:cTn>
                              </p:par>
                            </p:childTnLst>
                          </p:cTn>
                        </p:par>
                        <p:par>
                          <p:cTn id="58" fill="hold">
                            <p:stCondLst>
                              <p:cond delay="2500"/>
                            </p:stCondLst>
                            <p:childTnLst>
                              <p:par>
                                <p:cTn id="59" presetID="22" presetClass="entr" presetSubtype="1" fill="hold" grpId="0" nodeType="afterEffect">
                                  <p:stCondLst>
                                    <p:cond delay="0"/>
                                  </p:stCondLst>
                                  <p:childTnLst>
                                    <p:set>
                                      <p:cBhvr>
                                        <p:cTn id="60" dur="1" fill="hold">
                                          <p:stCondLst>
                                            <p:cond delay="0"/>
                                          </p:stCondLst>
                                        </p:cTn>
                                        <p:tgtEl>
                                          <p:spTgt spid="7200"/>
                                        </p:tgtEl>
                                        <p:attrNameLst>
                                          <p:attrName>style.visibility</p:attrName>
                                        </p:attrNameLst>
                                      </p:cBhvr>
                                      <p:to>
                                        <p:strVal val="visible"/>
                                      </p:to>
                                    </p:set>
                                    <p:animEffect transition="in" filter="wipe(up)">
                                      <p:cBhvr>
                                        <p:cTn id="61" dur="500"/>
                                        <p:tgtEl>
                                          <p:spTgt spid="7200"/>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7202"/>
                                        </p:tgtEl>
                                        <p:attrNameLst>
                                          <p:attrName>style.visibility</p:attrName>
                                        </p:attrNameLst>
                                      </p:cBhvr>
                                      <p:to>
                                        <p:strVal val="visible"/>
                                      </p:to>
                                    </p:set>
                                    <p:animEffect transition="in" filter="wipe(left)">
                                      <p:cBhvr>
                                        <p:cTn id="65" dur="500"/>
                                        <p:tgtEl>
                                          <p:spTgt spid="7202"/>
                                        </p:tgtEl>
                                      </p:cBhvr>
                                    </p:animEffect>
                                  </p:childTnLst>
                                </p:cTn>
                              </p:par>
                            </p:childTnLst>
                          </p:cTn>
                        </p:par>
                        <p:par>
                          <p:cTn id="66" fill="hold">
                            <p:stCondLst>
                              <p:cond delay="3500"/>
                            </p:stCondLst>
                            <p:childTnLst>
                              <p:par>
                                <p:cTn id="67" presetID="22" presetClass="entr" presetSubtype="8" fill="hold" grpId="0" nodeType="afterEffect">
                                  <p:stCondLst>
                                    <p:cond delay="0"/>
                                  </p:stCondLst>
                                  <p:childTnLst>
                                    <p:set>
                                      <p:cBhvr>
                                        <p:cTn id="68" dur="1" fill="hold">
                                          <p:stCondLst>
                                            <p:cond delay="0"/>
                                          </p:stCondLst>
                                        </p:cTn>
                                        <p:tgtEl>
                                          <p:spTgt spid="7216"/>
                                        </p:tgtEl>
                                        <p:attrNameLst>
                                          <p:attrName>style.visibility</p:attrName>
                                        </p:attrNameLst>
                                      </p:cBhvr>
                                      <p:to>
                                        <p:strVal val="visible"/>
                                      </p:to>
                                    </p:set>
                                    <p:animEffect transition="in" filter="wipe(left)">
                                      <p:cBhvr>
                                        <p:cTn id="69" dur="500"/>
                                        <p:tgtEl>
                                          <p:spTgt spid="7216"/>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7217"/>
                                        </p:tgtEl>
                                        <p:attrNameLst>
                                          <p:attrName>style.visibility</p:attrName>
                                        </p:attrNameLst>
                                      </p:cBhvr>
                                      <p:to>
                                        <p:strVal val="visible"/>
                                      </p:to>
                                    </p:set>
                                    <p:animEffect transition="in" filter="wipe(up)">
                                      <p:cBhvr>
                                        <p:cTn id="73" dur="500"/>
                                        <p:tgtEl>
                                          <p:spTgt spid="7217"/>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7201"/>
                                        </p:tgtEl>
                                        <p:attrNameLst>
                                          <p:attrName>style.visibility</p:attrName>
                                        </p:attrNameLst>
                                      </p:cBhvr>
                                      <p:to>
                                        <p:strVal val="visible"/>
                                      </p:to>
                                    </p:set>
                                    <p:animEffect transition="in" filter="wipe(up)">
                                      <p:cBhvr>
                                        <p:cTn id="77" dur="500"/>
                                        <p:tgtEl>
                                          <p:spTgt spid="7201"/>
                                        </p:tgtEl>
                                      </p:cBhvr>
                                    </p:animEffect>
                                  </p:childTnLst>
                                </p:cTn>
                              </p:par>
                            </p:childTnLst>
                          </p:cTn>
                        </p:par>
                        <p:par>
                          <p:cTn id="78" fill="hold">
                            <p:stCondLst>
                              <p:cond delay="5000"/>
                            </p:stCondLst>
                            <p:childTnLst>
                              <p:par>
                                <p:cTn id="79" presetID="22" presetClass="entr" presetSubtype="4" fill="hold" grpId="0" nodeType="afterEffect">
                                  <p:stCondLst>
                                    <p:cond delay="0"/>
                                  </p:stCondLst>
                                  <p:childTnLst>
                                    <p:set>
                                      <p:cBhvr>
                                        <p:cTn id="80" dur="1" fill="hold">
                                          <p:stCondLst>
                                            <p:cond delay="0"/>
                                          </p:stCondLst>
                                        </p:cTn>
                                        <p:tgtEl>
                                          <p:spTgt spid="7232"/>
                                        </p:tgtEl>
                                        <p:attrNameLst>
                                          <p:attrName>style.visibility</p:attrName>
                                        </p:attrNameLst>
                                      </p:cBhvr>
                                      <p:to>
                                        <p:strVal val="visible"/>
                                      </p:to>
                                    </p:set>
                                    <p:animEffect transition="in" filter="wipe(down)">
                                      <p:cBhvr>
                                        <p:cTn id="81" dur="500"/>
                                        <p:tgtEl>
                                          <p:spTgt spid="7232"/>
                                        </p:tgtEl>
                                      </p:cBhvr>
                                    </p:animEffect>
                                  </p:childTnLst>
                                </p:cTn>
                              </p:par>
                            </p:childTnLst>
                          </p:cTn>
                        </p:par>
                        <p:par>
                          <p:cTn id="82" fill="hold">
                            <p:stCondLst>
                              <p:cond delay="5500"/>
                            </p:stCondLst>
                            <p:childTnLst>
                              <p:par>
                                <p:cTn id="83" presetID="22" presetClass="entr" presetSubtype="8" fill="hold" grpId="0" nodeType="afterEffect">
                                  <p:stCondLst>
                                    <p:cond delay="1000"/>
                                  </p:stCondLst>
                                  <p:childTnLst>
                                    <p:set>
                                      <p:cBhvr>
                                        <p:cTn id="84" dur="1" fill="hold">
                                          <p:stCondLst>
                                            <p:cond delay="0"/>
                                          </p:stCondLst>
                                        </p:cTn>
                                        <p:tgtEl>
                                          <p:spTgt spid="7221"/>
                                        </p:tgtEl>
                                        <p:attrNameLst>
                                          <p:attrName>style.visibility</p:attrName>
                                        </p:attrNameLst>
                                      </p:cBhvr>
                                      <p:to>
                                        <p:strVal val="visible"/>
                                      </p:to>
                                    </p:set>
                                    <p:animEffect transition="in" filter="wipe(left)">
                                      <p:cBhvr>
                                        <p:cTn id="85" dur="500"/>
                                        <p:tgtEl>
                                          <p:spTgt spid="7221"/>
                                        </p:tgtEl>
                                      </p:cBhvr>
                                    </p:animEffect>
                                  </p:childTnLst>
                                </p:cTn>
                              </p:par>
                            </p:childTnLst>
                          </p:cTn>
                        </p:par>
                        <p:par>
                          <p:cTn id="86" fill="hold">
                            <p:stCondLst>
                              <p:cond delay="7000"/>
                            </p:stCondLst>
                            <p:childTnLst>
                              <p:par>
                                <p:cTn id="87" presetID="19" presetClass="entr" presetSubtype="10" fill="hold" grpId="0" nodeType="afterEffect">
                                  <p:stCondLst>
                                    <p:cond delay="0"/>
                                  </p:stCondLst>
                                  <p:childTnLst>
                                    <p:set>
                                      <p:cBhvr>
                                        <p:cTn id="88" dur="1" fill="hold">
                                          <p:stCondLst>
                                            <p:cond delay="0"/>
                                          </p:stCondLst>
                                        </p:cTn>
                                        <p:tgtEl>
                                          <p:spTgt spid="7222"/>
                                        </p:tgtEl>
                                        <p:attrNameLst>
                                          <p:attrName>style.visibility</p:attrName>
                                        </p:attrNameLst>
                                      </p:cBhvr>
                                      <p:to>
                                        <p:strVal val="visible"/>
                                      </p:to>
                                    </p:set>
                                    <p:anim calcmode="lin" valueType="num">
                                      <p:cBhvr>
                                        <p:cTn id="89" dur="5000" fill="hold"/>
                                        <p:tgtEl>
                                          <p:spTgt spid="7222"/>
                                        </p:tgtEl>
                                        <p:attrNameLst>
                                          <p:attrName>ppt_w</p:attrName>
                                        </p:attrNameLst>
                                      </p:cBhvr>
                                      <p:tavLst>
                                        <p:tav tm="0" fmla="#ppt_w*sin(2.5*pi*$)">
                                          <p:val>
                                            <p:fltVal val="0"/>
                                          </p:val>
                                        </p:tav>
                                        <p:tav tm="100000">
                                          <p:val>
                                            <p:fltVal val="1"/>
                                          </p:val>
                                        </p:tav>
                                      </p:tavLst>
                                    </p:anim>
                                    <p:anim calcmode="lin" valueType="num">
                                      <p:cBhvr>
                                        <p:cTn id="90" dur="5000" fill="hold"/>
                                        <p:tgtEl>
                                          <p:spTgt spid="7222"/>
                                        </p:tgtEl>
                                        <p:attrNameLst>
                                          <p:attrName>ppt_h</p:attrName>
                                        </p:attrNameLst>
                                      </p:cBhvr>
                                      <p:tavLst>
                                        <p:tav tm="0">
                                          <p:val>
                                            <p:strVal val="#ppt_h"/>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7223"/>
                                        </p:tgtEl>
                                        <p:attrNameLst>
                                          <p:attrName>style.visibility</p:attrName>
                                        </p:attrNameLst>
                                      </p:cBhvr>
                                      <p:to>
                                        <p:strVal val="visible"/>
                                      </p:to>
                                    </p:set>
                                    <p:animEffect transition="in" filter="wipe(up)">
                                      <p:cBhvr>
                                        <p:cTn id="95" dur="500"/>
                                        <p:tgtEl>
                                          <p:spTgt spid="7223"/>
                                        </p:tgtEl>
                                      </p:cBhvr>
                                    </p:animEffect>
                                  </p:childTnLst>
                                </p:cTn>
                              </p:par>
                            </p:childTnLst>
                          </p:cTn>
                        </p:par>
                        <p:par>
                          <p:cTn id="96" fill="hold">
                            <p:stCondLst>
                              <p:cond delay="500"/>
                            </p:stCondLst>
                            <p:childTnLst>
                              <p:par>
                                <p:cTn id="97" presetID="22" presetClass="entr" presetSubtype="8" fill="hold" grpId="0" nodeType="afterEffect">
                                  <p:stCondLst>
                                    <p:cond delay="0"/>
                                  </p:stCondLst>
                                  <p:childTnLst>
                                    <p:set>
                                      <p:cBhvr>
                                        <p:cTn id="98" dur="1" fill="hold">
                                          <p:stCondLst>
                                            <p:cond delay="0"/>
                                          </p:stCondLst>
                                        </p:cTn>
                                        <p:tgtEl>
                                          <p:spTgt spid="7205"/>
                                        </p:tgtEl>
                                        <p:attrNameLst>
                                          <p:attrName>style.visibility</p:attrName>
                                        </p:attrNameLst>
                                      </p:cBhvr>
                                      <p:to>
                                        <p:strVal val="visible"/>
                                      </p:to>
                                    </p:set>
                                    <p:animEffect transition="in" filter="wipe(left)">
                                      <p:cBhvr>
                                        <p:cTn id="99" dur="500"/>
                                        <p:tgtEl>
                                          <p:spTgt spid="7205"/>
                                        </p:tgtEl>
                                      </p:cBhvr>
                                    </p:animEffect>
                                  </p:childTnLst>
                                </p:cTn>
                              </p:par>
                            </p:childTnLst>
                          </p:cTn>
                        </p:par>
                        <p:par>
                          <p:cTn id="100" fill="hold">
                            <p:stCondLst>
                              <p:cond delay="1000"/>
                            </p:stCondLst>
                            <p:childTnLst>
                              <p:par>
                                <p:cTn id="101" presetID="22" presetClass="entr" presetSubtype="8" fill="hold" grpId="0" nodeType="afterEffect">
                                  <p:stCondLst>
                                    <p:cond delay="0"/>
                                  </p:stCondLst>
                                  <p:childTnLst>
                                    <p:set>
                                      <p:cBhvr>
                                        <p:cTn id="102" dur="1" fill="hold">
                                          <p:stCondLst>
                                            <p:cond delay="0"/>
                                          </p:stCondLst>
                                        </p:cTn>
                                        <p:tgtEl>
                                          <p:spTgt spid="7227"/>
                                        </p:tgtEl>
                                        <p:attrNameLst>
                                          <p:attrName>style.visibility</p:attrName>
                                        </p:attrNameLst>
                                      </p:cBhvr>
                                      <p:to>
                                        <p:strVal val="visible"/>
                                      </p:to>
                                    </p:set>
                                    <p:animEffect transition="in" filter="wipe(left)">
                                      <p:cBhvr>
                                        <p:cTn id="103" dur="500"/>
                                        <p:tgtEl>
                                          <p:spTgt spid="7227"/>
                                        </p:tgtEl>
                                      </p:cBhvr>
                                    </p:animEffect>
                                  </p:childTnLst>
                                </p:cTn>
                              </p:par>
                            </p:childTnLst>
                          </p:cTn>
                        </p:par>
                        <p:par>
                          <p:cTn id="104" fill="hold">
                            <p:stCondLst>
                              <p:cond delay="1500"/>
                            </p:stCondLst>
                            <p:childTnLst>
                              <p:par>
                                <p:cTn id="105" presetID="22" presetClass="entr" presetSubtype="4" fill="hold" grpId="0" nodeType="afterEffect">
                                  <p:stCondLst>
                                    <p:cond delay="0"/>
                                  </p:stCondLst>
                                  <p:childTnLst>
                                    <p:set>
                                      <p:cBhvr>
                                        <p:cTn id="106" dur="1" fill="hold">
                                          <p:stCondLst>
                                            <p:cond delay="0"/>
                                          </p:stCondLst>
                                        </p:cTn>
                                        <p:tgtEl>
                                          <p:spTgt spid="7207"/>
                                        </p:tgtEl>
                                        <p:attrNameLst>
                                          <p:attrName>style.visibility</p:attrName>
                                        </p:attrNameLst>
                                      </p:cBhvr>
                                      <p:to>
                                        <p:strVal val="visible"/>
                                      </p:to>
                                    </p:set>
                                    <p:animEffect transition="in" filter="wipe(down)">
                                      <p:cBhvr>
                                        <p:cTn id="107" dur="500"/>
                                        <p:tgtEl>
                                          <p:spTgt spid="7207"/>
                                        </p:tgtEl>
                                      </p:cBhvr>
                                    </p:animEffect>
                                  </p:childTnLst>
                                </p:cTn>
                              </p:par>
                            </p:childTnLst>
                          </p:cTn>
                        </p:par>
                        <p:par>
                          <p:cTn id="108" fill="hold">
                            <p:stCondLst>
                              <p:cond delay="2000"/>
                            </p:stCondLst>
                            <p:childTnLst>
                              <p:par>
                                <p:cTn id="109" presetID="22" presetClass="entr" presetSubtype="2" fill="hold" grpId="0" nodeType="afterEffect">
                                  <p:stCondLst>
                                    <p:cond delay="0"/>
                                  </p:stCondLst>
                                  <p:childTnLst>
                                    <p:set>
                                      <p:cBhvr>
                                        <p:cTn id="110" dur="1" fill="hold">
                                          <p:stCondLst>
                                            <p:cond delay="0"/>
                                          </p:stCondLst>
                                        </p:cTn>
                                        <p:tgtEl>
                                          <p:spTgt spid="7206"/>
                                        </p:tgtEl>
                                        <p:attrNameLst>
                                          <p:attrName>style.visibility</p:attrName>
                                        </p:attrNameLst>
                                      </p:cBhvr>
                                      <p:to>
                                        <p:strVal val="visible"/>
                                      </p:to>
                                    </p:set>
                                    <p:animEffect transition="in" filter="wipe(right)">
                                      <p:cBhvr>
                                        <p:cTn id="111" dur="500"/>
                                        <p:tgtEl>
                                          <p:spTgt spid="7206"/>
                                        </p:tgtEl>
                                      </p:cBhvr>
                                    </p:animEffect>
                                  </p:childTnLst>
                                </p:cTn>
                              </p:par>
                            </p:childTnLst>
                          </p:cTn>
                        </p:par>
                        <p:par>
                          <p:cTn id="112" fill="hold">
                            <p:stCondLst>
                              <p:cond delay="2500"/>
                            </p:stCondLst>
                            <p:childTnLst>
                              <p:par>
                                <p:cTn id="113" presetID="22" presetClass="entr" presetSubtype="8" fill="hold" grpId="0" nodeType="afterEffect">
                                  <p:stCondLst>
                                    <p:cond delay="0"/>
                                  </p:stCondLst>
                                  <p:childTnLst>
                                    <p:set>
                                      <p:cBhvr>
                                        <p:cTn id="114" dur="1" fill="hold">
                                          <p:stCondLst>
                                            <p:cond delay="0"/>
                                          </p:stCondLst>
                                        </p:cTn>
                                        <p:tgtEl>
                                          <p:spTgt spid="7211"/>
                                        </p:tgtEl>
                                        <p:attrNameLst>
                                          <p:attrName>style.visibility</p:attrName>
                                        </p:attrNameLst>
                                      </p:cBhvr>
                                      <p:to>
                                        <p:strVal val="visible"/>
                                      </p:to>
                                    </p:set>
                                    <p:animEffect transition="in" filter="wipe(left)">
                                      <p:cBhvr>
                                        <p:cTn id="115" dur="500"/>
                                        <p:tgtEl>
                                          <p:spTgt spid="7211"/>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7224"/>
                                        </p:tgtEl>
                                        <p:attrNameLst>
                                          <p:attrName>style.visibility</p:attrName>
                                        </p:attrNameLst>
                                      </p:cBhvr>
                                      <p:to>
                                        <p:strVal val="visible"/>
                                      </p:to>
                                    </p:set>
                                    <p:animEffect transition="in" filter="wipe(left)">
                                      <p:cBhvr>
                                        <p:cTn id="120" dur="500"/>
                                        <p:tgtEl>
                                          <p:spTgt spid="7224"/>
                                        </p:tgtEl>
                                      </p:cBhvr>
                                    </p:animEffect>
                                  </p:childTnLst>
                                </p:cTn>
                              </p:par>
                            </p:childTnLst>
                          </p:cTn>
                        </p:par>
                        <p:par>
                          <p:cTn id="121" fill="hold">
                            <p:stCondLst>
                              <p:cond delay="500"/>
                            </p:stCondLst>
                            <p:childTnLst>
                              <p:par>
                                <p:cTn id="122" presetID="22" presetClass="entr" presetSubtype="8" fill="hold" grpId="0" nodeType="afterEffect">
                                  <p:stCondLst>
                                    <p:cond delay="0"/>
                                  </p:stCondLst>
                                  <p:childTnLst>
                                    <p:set>
                                      <p:cBhvr>
                                        <p:cTn id="123" dur="1" fill="hold">
                                          <p:stCondLst>
                                            <p:cond delay="0"/>
                                          </p:stCondLst>
                                        </p:cTn>
                                        <p:tgtEl>
                                          <p:spTgt spid="7208"/>
                                        </p:tgtEl>
                                        <p:attrNameLst>
                                          <p:attrName>style.visibility</p:attrName>
                                        </p:attrNameLst>
                                      </p:cBhvr>
                                      <p:to>
                                        <p:strVal val="visible"/>
                                      </p:to>
                                    </p:set>
                                    <p:animEffect transition="in" filter="wipe(left)">
                                      <p:cBhvr>
                                        <p:cTn id="124" dur="500"/>
                                        <p:tgtEl>
                                          <p:spTgt spid="7208"/>
                                        </p:tgtEl>
                                      </p:cBhvr>
                                    </p:animEffect>
                                  </p:childTnLst>
                                </p:cTn>
                              </p:par>
                            </p:childTnLst>
                          </p:cTn>
                        </p:par>
                        <p:par>
                          <p:cTn id="125" fill="hold">
                            <p:stCondLst>
                              <p:cond delay="1000"/>
                            </p:stCondLst>
                            <p:childTnLst>
                              <p:par>
                                <p:cTn id="126" presetID="22" presetClass="entr" presetSubtype="8" fill="hold" grpId="0" nodeType="afterEffect">
                                  <p:stCondLst>
                                    <p:cond delay="0"/>
                                  </p:stCondLst>
                                  <p:childTnLst>
                                    <p:set>
                                      <p:cBhvr>
                                        <p:cTn id="127" dur="1" fill="hold">
                                          <p:stCondLst>
                                            <p:cond delay="0"/>
                                          </p:stCondLst>
                                        </p:cTn>
                                        <p:tgtEl>
                                          <p:spTgt spid="7226"/>
                                        </p:tgtEl>
                                        <p:attrNameLst>
                                          <p:attrName>style.visibility</p:attrName>
                                        </p:attrNameLst>
                                      </p:cBhvr>
                                      <p:to>
                                        <p:strVal val="visible"/>
                                      </p:to>
                                    </p:set>
                                    <p:animEffect transition="in" filter="wipe(left)">
                                      <p:cBhvr>
                                        <p:cTn id="128" dur="500"/>
                                        <p:tgtEl>
                                          <p:spTgt spid="7226"/>
                                        </p:tgtEl>
                                      </p:cBhvr>
                                    </p:animEffect>
                                  </p:childTnLst>
                                </p:cTn>
                              </p:par>
                            </p:childTnLst>
                          </p:cTn>
                        </p:par>
                        <p:par>
                          <p:cTn id="129" fill="hold">
                            <p:stCondLst>
                              <p:cond delay="1500"/>
                            </p:stCondLst>
                            <p:childTnLst>
                              <p:par>
                                <p:cTn id="130" presetID="22" presetClass="entr" presetSubtype="1" fill="hold" grpId="0" nodeType="afterEffect">
                                  <p:stCondLst>
                                    <p:cond delay="0"/>
                                  </p:stCondLst>
                                  <p:childTnLst>
                                    <p:set>
                                      <p:cBhvr>
                                        <p:cTn id="131" dur="1" fill="hold">
                                          <p:stCondLst>
                                            <p:cond delay="0"/>
                                          </p:stCondLst>
                                        </p:cTn>
                                        <p:tgtEl>
                                          <p:spTgt spid="7210"/>
                                        </p:tgtEl>
                                        <p:attrNameLst>
                                          <p:attrName>style.visibility</p:attrName>
                                        </p:attrNameLst>
                                      </p:cBhvr>
                                      <p:to>
                                        <p:strVal val="visible"/>
                                      </p:to>
                                    </p:set>
                                    <p:animEffect transition="in" filter="wipe(up)">
                                      <p:cBhvr>
                                        <p:cTn id="132" dur="500"/>
                                        <p:tgtEl>
                                          <p:spTgt spid="7210"/>
                                        </p:tgtEl>
                                      </p:cBhvr>
                                    </p:animEffect>
                                  </p:childTnLst>
                                </p:cTn>
                              </p:par>
                            </p:childTnLst>
                          </p:cTn>
                        </p:par>
                        <p:par>
                          <p:cTn id="133" fill="hold">
                            <p:stCondLst>
                              <p:cond delay="2000"/>
                            </p:stCondLst>
                            <p:childTnLst>
                              <p:par>
                                <p:cTn id="134" presetID="22" presetClass="entr" presetSubtype="2" fill="hold" grpId="0" nodeType="afterEffect">
                                  <p:stCondLst>
                                    <p:cond delay="0"/>
                                  </p:stCondLst>
                                  <p:childTnLst>
                                    <p:set>
                                      <p:cBhvr>
                                        <p:cTn id="135" dur="1" fill="hold">
                                          <p:stCondLst>
                                            <p:cond delay="0"/>
                                          </p:stCondLst>
                                        </p:cTn>
                                        <p:tgtEl>
                                          <p:spTgt spid="7209"/>
                                        </p:tgtEl>
                                        <p:attrNameLst>
                                          <p:attrName>style.visibility</p:attrName>
                                        </p:attrNameLst>
                                      </p:cBhvr>
                                      <p:to>
                                        <p:strVal val="visible"/>
                                      </p:to>
                                    </p:set>
                                    <p:animEffect transition="in" filter="wipe(right)">
                                      <p:cBhvr>
                                        <p:cTn id="136" dur="500"/>
                                        <p:tgtEl>
                                          <p:spTgt spid="7209"/>
                                        </p:tgtEl>
                                      </p:cBhvr>
                                    </p:animEffect>
                                  </p:childTnLst>
                                </p:cTn>
                              </p:par>
                            </p:childTnLst>
                          </p:cTn>
                        </p:par>
                        <p:par>
                          <p:cTn id="137" fill="hold">
                            <p:stCondLst>
                              <p:cond delay="2500"/>
                            </p:stCondLst>
                            <p:childTnLst>
                              <p:par>
                                <p:cTn id="138" presetID="22" presetClass="entr" presetSubtype="8" fill="hold" grpId="0" nodeType="afterEffect">
                                  <p:stCondLst>
                                    <p:cond delay="0"/>
                                  </p:stCondLst>
                                  <p:childTnLst>
                                    <p:set>
                                      <p:cBhvr>
                                        <p:cTn id="139" dur="1" fill="hold">
                                          <p:stCondLst>
                                            <p:cond delay="0"/>
                                          </p:stCondLst>
                                        </p:cTn>
                                        <p:tgtEl>
                                          <p:spTgt spid="7212"/>
                                        </p:tgtEl>
                                        <p:attrNameLst>
                                          <p:attrName>style.visibility</p:attrName>
                                        </p:attrNameLst>
                                      </p:cBhvr>
                                      <p:to>
                                        <p:strVal val="visible"/>
                                      </p:to>
                                    </p:set>
                                    <p:animEffect transition="in" filter="wipe(left)">
                                      <p:cBhvr>
                                        <p:cTn id="140" dur="500"/>
                                        <p:tgtEl>
                                          <p:spTgt spid="7212"/>
                                        </p:tgtEl>
                                      </p:cBhvr>
                                    </p:animEffect>
                                  </p:childTnLst>
                                </p:cTn>
                              </p:par>
                            </p:childTnLst>
                          </p:cTn>
                        </p:par>
                      </p:childTnLst>
                    </p:cTn>
                  </p:par>
                  <p:par>
                    <p:cTn id="141" fill="hold">
                      <p:stCondLst>
                        <p:cond delay="indefinite"/>
                      </p:stCondLst>
                      <p:childTnLst>
                        <p:par>
                          <p:cTn id="142" fill="hold">
                            <p:stCondLst>
                              <p:cond delay="0"/>
                            </p:stCondLst>
                            <p:childTnLst>
                              <p:par>
                                <p:cTn id="143" presetID="22" presetClass="entr" presetSubtype="8" fill="hold" grpId="0" nodeType="clickEffect">
                                  <p:stCondLst>
                                    <p:cond delay="0"/>
                                  </p:stCondLst>
                                  <p:childTnLst>
                                    <p:set>
                                      <p:cBhvr>
                                        <p:cTn id="144" dur="1" fill="hold">
                                          <p:stCondLst>
                                            <p:cond delay="0"/>
                                          </p:stCondLst>
                                        </p:cTn>
                                        <p:tgtEl>
                                          <p:spTgt spid="7225"/>
                                        </p:tgtEl>
                                        <p:attrNameLst>
                                          <p:attrName>style.visibility</p:attrName>
                                        </p:attrNameLst>
                                      </p:cBhvr>
                                      <p:to>
                                        <p:strVal val="visible"/>
                                      </p:to>
                                    </p:set>
                                    <p:animEffect transition="in" filter="wipe(left)">
                                      <p:cBhvr>
                                        <p:cTn id="145" dur="500"/>
                                        <p:tgtEl>
                                          <p:spTgt spid="7225"/>
                                        </p:tgtEl>
                                      </p:cBhvr>
                                    </p:animEffect>
                                  </p:childTnLst>
                                </p:cTn>
                              </p:par>
                            </p:childTnLst>
                          </p:cTn>
                        </p:par>
                        <p:par>
                          <p:cTn id="146" fill="hold">
                            <p:stCondLst>
                              <p:cond delay="500"/>
                            </p:stCondLst>
                            <p:childTnLst>
                              <p:par>
                                <p:cTn id="147" presetID="22" presetClass="entr" presetSubtype="8" fill="hold" grpId="0" nodeType="afterEffect">
                                  <p:stCondLst>
                                    <p:cond delay="0"/>
                                  </p:stCondLst>
                                  <p:childTnLst>
                                    <p:set>
                                      <p:cBhvr>
                                        <p:cTn id="148" dur="1" fill="hold">
                                          <p:stCondLst>
                                            <p:cond delay="0"/>
                                          </p:stCondLst>
                                        </p:cTn>
                                        <p:tgtEl>
                                          <p:spTgt spid="7213"/>
                                        </p:tgtEl>
                                        <p:attrNameLst>
                                          <p:attrName>style.visibility</p:attrName>
                                        </p:attrNameLst>
                                      </p:cBhvr>
                                      <p:to>
                                        <p:strVal val="visible"/>
                                      </p:to>
                                    </p:set>
                                    <p:animEffect transition="in" filter="wipe(left)">
                                      <p:cBhvr>
                                        <p:cTn id="149" dur="500"/>
                                        <p:tgtEl>
                                          <p:spTgt spid="7213"/>
                                        </p:tgtEl>
                                      </p:cBhvr>
                                    </p:animEffect>
                                  </p:childTnLst>
                                </p:cTn>
                              </p:par>
                            </p:childTnLst>
                          </p:cTn>
                        </p:par>
                        <p:par>
                          <p:cTn id="150" fill="hold">
                            <p:stCondLst>
                              <p:cond delay="1000"/>
                            </p:stCondLst>
                            <p:childTnLst>
                              <p:par>
                                <p:cTn id="151" presetID="22" presetClass="entr" presetSubtype="8" fill="hold" grpId="0" nodeType="afterEffect">
                                  <p:stCondLst>
                                    <p:cond delay="0"/>
                                  </p:stCondLst>
                                  <p:childTnLst>
                                    <p:set>
                                      <p:cBhvr>
                                        <p:cTn id="152" dur="1" fill="hold">
                                          <p:stCondLst>
                                            <p:cond delay="0"/>
                                          </p:stCondLst>
                                        </p:cTn>
                                        <p:tgtEl>
                                          <p:spTgt spid="7214"/>
                                        </p:tgtEl>
                                        <p:attrNameLst>
                                          <p:attrName>style.visibility</p:attrName>
                                        </p:attrNameLst>
                                      </p:cBhvr>
                                      <p:to>
                                        <p:strVal val="visible"/>
                                      </p:to>
                                    </p:set>
                                    <p:animEffect transition="in" filter="wipe(left)">
                                      <p:cBhvr>
                                        <p:cTn id="153" dur="500"/>
                                        <p:tgtEl>
                                          <p:spTgt spid="7214"/>
                                        </p:tgtEl>
                                      </p:cBhvr>
                                    </p:animEffect>
                                  </p:childTnLst>
                                </p:cTn>
                              </p:par>
                            </p:childTnLst>
                          </p:cTn>
                        </p:par>
                        <p:par>
                          <p:cTn id="154" fill="hold">
                            <p:stCondLst>
                              <p:cond delay="1500"/>
                            </p:stCondLst>
                            <p:childTnLst>
                              <p:par>
                                <p:cTn id="155" presetID="23" presetClass="entr" presetSubtype="528" fill="hold" grpId="0" nodeType="afterEffect">
                                  <p:stCondLst>
                                    <p:cond delay="0"/>
                                  </p:stCondLst>
                                  <p:childTnLst>
                                    <p:set>
                                      <p:cBhvr>
                                        <p:cTn id="156" dur="1" fill="hold">
                                          <p:stCondLst>
                                            <p:cond delay="0"/>
                                          </p:stCondLst>
                                        </p:cTn>
                                        <p:tgtEl>
                                          <p:spTgt spid="7233"/>
                                        </p:tgtEl>
                                        <p:attrNameLst>
                                          <p:attrName>style.visibility</p:attrName>
                                        </p:attrNameLst>
                                      </p:cBhvr>
                                      <p:to>
                                        <p:strVal val="visible"/>
                                      </p:to>
                                    </p:set>
                                    <p:anim calcmode="lin" valueType="num">
                                      <p:cBhvr>
                                        <p:cTn id="157" dur="500" fill="hold"/>
                                        <p:tgtEl>
                                          <p:spTgt spid="7233"/>
                                        </p:tgtEl>
                                        <p:attrNameLst>
                                          <p:attrName>ppt_w</p:attrName>
                                        </p:attrNameLst>
                                      </p:cBhvr>
                                      <p:tavLst>
                                        <p:tav tm="0">
                                          <p:val>
                                            <p:fltVal val="0"/>
                                          </p:val>
                                        </p:tav>
                                        <p:tav tm="100000">
                                          <p:val>
                                            <p:strVal val="#ppt_w"/>
                                          </p:val>
                                        </p:tav>
                                      </p:tavLst>
                                    </p:anim>
                                    <p:anim calcmode="lin" valueType="num">
                                      <p:cBhvr>
                                        <p:cTn id="158" dur="500" fill="hold"/>
                                        <p:tgtEl>
                                          <p:spTgt spid="7233"/>
                                        </p:tgtEl>
                                        <p:attrNameLst>
                                          <p:attrName>ppt_h</p:attrName>
                                        </p:attrNameLst>
                                      </p:cBhvr>
                                      <p:tavLst>
                                        <p:tav tm="0">
                                          <p:val>
                                            <p:fltVal val="0"/>
                                          </p:val>
                                        </p:tav>
                                        <p:tav tm="100000">
                                          <p:val>
                                            <p:strVal val="#ppt_h"/>
                                          </p:val>
                                        </p:tav>
                                      </p:tavLst>
                                    </p:anim>
                                    <p:anim calcmode="lin" valueType="num">
                                      <p:cBhvr>
                                        <p:cTn id="159" dur="500" fill="hold"/>
                                        <p:tgtEl>
                                          <p:spTgt spid="7233"/>
                                        </p:tgtEl>
                                        <p:attrNameLst>
                                          <p:attrName>ppt_x</p:attrName>
                                        </p:attrNameLst>
                                      </p:cBhvr>
                                      <p:tavLst>
                                        <p:tav tm="0">
                                          <p:val>
                                            <p:fltVal val="0.5"/>
                                          </p:val>
                                        </p:tav>
                                        <p:tav tm="100000">
                                          <p:val>
                                            <p:strVal val="#ppt_x"/>
                                          </p:val>
                                        </p:tav>
                                      </p:tavLst>
                                    </p:anim>
                                    <p:anim calcmode="lin" valueType="num">
                                      <p:cBhvr>
                                        <p:cTn id="160" dur="500" fill="hold"/>
                                        <p:tgtEl>
                                          <p:spTgt spid="72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2" grpId="0" animBg="1"/>
      <p:bldP spid="7178" grpId="0" animBg="1"/>
      <p:bldP spid="7181" grpId="0" animBg="1"/>
      <p:bldP spid="7182" grpId="0" animBg="1"/>
      <p:bldP spid="7184" grpId="0" autoUpdateAnimBg="0"/>
      <p:bldP spid="7185" grpId="0" animBg="1"/>
      <p:bldP spid="7194" grpId="0" animBg="1"/>
      <p:bldP spid="7200" grpId="0" animBg="1"/>
      <p:bldP spid="7201" grpId="0" animBg="1"/>
      <p:bldP spid="7202" grpId="0" autoUpdateAnimBg="0"/>
      <p:bldP spid="7203" grpId="0" animBg="1"/>
      <p:bldP spid="7204" grpId="0" animBg="1"/>
      <p:bldP spid="7205" grpId="0" animBg="1"/>
      <p:bldP spid="7206" grpId="0" animBg="1"/>
      <p:bldP spid="7207" grpId="0" animBg="1"/>
      <p:bldP spid="7208" grpId="0" animBg="1"/>
      <p:bldP spid="7209" grpId="0" animBg="1"/>
      <p:bldP spid="7210" grpId="0" animBg="1"/>
      <p:bldP spid="7211" grpId="0" autoUpdateAnimBg="0"/>
      <p:bldP spid="7212" grpId="0" autoUpdateAnimBg="0"/>
      <p:bldP spid="7213" grpId="0" animBg="1"/>
      <p:bldP spid="7214" grpId="0" autoUpdateAnimBg="0"/>
      <p:bldP spid="7215" grpId="0" autoUpdateAnimBg="0"/>
      <p:bldP spid="7216" grpId="0" autoUpdateAnimBg="0"/>
      <p:bldP spid="7217" grpId="0" animBg="1"/>
      <p:bldP spid="171058" grpId="0" animBg="1" autoUpdateAnimBg="0"/>
      <p:bldP spid="7219" grpId="0" animBg="1"/>
      <p:bldP spid="171060" grpId="0" animBg="1" autoUpdateAnimBg="0"/>
      <p:bldP spid="7221" grpId="0" animBg="1" autoUpdateAnimBg="0"/>
      <p:bldP spid="7222" grpId="0" autoUpdateAnimBg="0"/>
      <p:bldP spid="7223" grpId="0" animBg="1" autoUpdateAnimBg="0"/>
      <p:bldP spid="7224" grpId="0" animBg="1" autoUpdateAnimBg="0"/>
      <p:bldP spid="7225" grpId="0" animBg="1" autoUpdateAnimBg="0"/>
      <p:bldP spid="7226" grpId="0" autoUpdateAnimBg="0"/>
      <p:bldP spid="7227" grpId="0" autoUpdateAnimBg="0"/>
      <p:bldP spid="7231" grpId="0" animBg="1"/>
      <p:bldP spid="723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Oval 49"/>
          <p:cNvSpPr>
            <a:spLocks noChangeArrowheads="1"/>
          </p:cNvSpPr>
          <p:nvPr/>
        </p:nvSpPr>
        <p:spPr bwMode="auto">
          <a:xfrm>
            <a:off x="304800" y="152400"/>
            <a:ext cx="5943600" cy="2667000"/>
          </a:xfrm>
          <a:prstGeom prst="ellipse">
            <a:avLst/>
          </a:prstGeom>
          <a:solidFill>
            <a:srgbClr val="F1FFCB"/>
          </a:solidFill>
          <a:ln w="19050">
            <a:solidFill>
              <a:schemeClr val="tx1"/>
            </a:solidFill>
            <a:round/>
            <a:headEnd/>
            <a:tailEnd/>
          </a:ln>
        </p:spPr>
        <p:txBody>
          <a:bodyPr anchor="ctr"/>
          <a:lstStyle/>
          <a:p>
            <a:pPr algn="l"/>
            <a:endParaRPr lang="de-DE"/>
          </a:p>
        </p:txBody>
      </p:sp>
      <p:sp>
        <p:nvSpPr>
          <p:cNvPr id="8196" name="Oval 2"/>
          <p:cNvSpPr>
            <a:spLocks noChangeArrowheads="1"/>
          </p:cNvSpPr>
          <p:nvPr/>
        </p:nvSpPr>
        <p:spPr bwMode="auto">
          <a:xfrm>
            <a:off x="2286000" y="2057400"/>
            <a:ext cx="4114800" cy="3886200"/>
          </a:xfrm>
          <a:prstGeom prst="ellipse">
            <a:avLst/>
          </a:prstGeom>
          <a:noFill/>
          <a:ln w="28575">
            <a:solidFill>
              <a:srgbClr val="0000FF"/>
            </a:solidFill>
            <a:round/>
            <a:headEnd/>
            <a:tailEnd/>
          </a:ln>
        </p:spPr>
        <p:txBody>
          <a:bodyPr anchor="ctr">
            <a:spAutoFit/>
          </a:bodyPr>
          <a:lstStyle/>
          <a:p>
            <a:pPr algn="l"/>
            <a:endParaRPr lang="de-DE"/>
          </a:p>
        </p:txBody>
      </p:sp>
      <p:sp>
        <p:nvSpPr>
          <p:cNvPr id="8237" name="Text Box 44"/>
          <p:cNvSpPr txBox="1">
            <a:spLocks noChangeArrowheads="1"/>
          </p:cNvSpPr>
          <p:nvPr/>
        </p:nvSpPr>
        <p:spPr bwMode="auto">
          <a:xfrm>
            <a:off x="3581400" y="1828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24931" name="Text Box 3"/>
          <p:cNvSpPr txBox="1">
            <a:spLocks noChangeArrowheads="1"/>
          </p:cNvSpPr>
          <p:nvPr/>
        </p:nvSpPr>
        <p:spPr bwMode="auto">
          <a:xfrm>
            <a:off x="6934200" y="1219200"/>
            <a:ext cx="17526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a:t>ermittelter Kapitalbedarf</a:t>
            </a:r>
          </a:p>
        </p:txBody>
      </p:sp>
      <p:sp>
        <p:nvSpPr>
          <p:cNvPr id="8198" name="AutoShape 4"/>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8199" name="Text Box 5"/>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8200" name="Line 6"/>
          <p:cNvSpPr>
            <a:spLocks noChangeShapeType="1"/>
          </p:cNvSpPr>
          <p:nvPr/>
        </p:nvSpPr>
        <p:spPr bwMode="auto">
          <a:xfrm>
            <a:off x="7772400" y="762000"/>
            <a:ext cx="0" cy="457200"/>
          </a:xfrm>
          <a:prstGeom prst="line">
            <a:avLst/>
          </a:prstGeom>
          <a:noFill/>
          <a:ln w="38100">
            <a:solidFill>
              <a:srgbClr val="FF0000"/>
            </a:solidFill>
            <a:round/>
            <a:headEnd/>
            <a:tailEnd type="triangle" w="med" len="med"/>
          </a:ln>
        </p:spPr>
        <p:txBody>
          <a:bodyPr>
            <a:spAutoFit/>
          </a:bodyPr>
          <a:lstStyle/>
          <a:p>
            <a:endParaRPr lang="de-DE"/>
          </a:p>
        </p:txBody>
      </p:sp>
      <p:sp>
        <p:nvSpPr>
          <p:cNvPr id="124935" name="Text Box 7"/>
          <p:cNvSpPr txBox="1">
            <a:spLocks noChangeArrowheads="1"/>
          </p:cNvSpPr>
          <p:nvPr/>
        </p:nvSpPr>
        <p:spPr bwMode="auto">
          <a:xfrm>
            <a:off x="533400" y="381000"/>
            <a:ext cx="1371600" cy="18288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sz="1200"/>
              <a:t>Finanzierungs-quellen</a:t>
            </a:r>
            <a:endParaRPr lang="de-DE"/>
          </a:p>
          <a:p>
            <a:pPr algn="l">
              <a:buFont typeface="Wingdings" pitchFamily="2" charset="2"/>
              <a:buChar char="§"/>
              <a:defRPr/>
            </a:pPr>
            <a:r>
              <a:rPr lang="de-DE"/>
              <a:t> </a:t>
            </a:r>
            <a:r>
              <a:rPr lang="de-DE" sz="1200"/>
              <a:t>eigene Mittel (Einlagen, ERP-Kredit u. a.)</a:t>
            </a:r>
          </a:p>
          <a:p>
            <a:pPr algn="l">
              <a:buFont typeface="Wingdings" pitchFamily="2" charset="2"/>
              <a:buChar char="§"/>
              <a:defRPr/>
            </a:pPr>
            <a:r>
              <a:rPr lang="de-DE" sz="1200">
                <a:sym typeface="Wingdings" pitchFamily="2" charset="2"/>
              </a:rPr>
              <a:t> </a:t>
            </a:r>
            <a:r>
              <a:rPr lang="de-DE" sz="1200"/>
              <a:t>fremde Mittel (Kredite u. a.)</a:t>
            </a:r>
            <a:endParaRPr lang="de-DE"/>
          </a:p>
        </p:txBody>
      </p:sp>
      <p:sp>
        <p:nvSpPr>
          <p:cNvPr id="8202" name="Line 8"/>
          <p:cNvSpPr>
            <a:spLocks noChangeShapeType="1"/>
          </p:cNvSpPr>
          <p:nvPr/>
        </p:nvSpPr>
        <p:spPr bwMode="auto">
          <a:xfrm flipH="1">
            <a:off x="1905000" y="1524000"/>
            <a:ext cx="5029200" cy="0"/>
          </a:xfrm>
          <a:prstGeom prst="line">
            <a:avLst/>
          </a:prstGeom>
          <a:noFill/>
          <a:ln w="38100">
            <a:solidFill>
              <a:srgbClr val="FF0000"/>
            </a:solidFill>
            <a:round/>
            <a:headEnd/>
            <a:tailEnd type="triangle" w="med" len="med"/>
          </a:ln>
        </p:spPr>
        <p:txBody>
          <a:bodyPr>
            <a:spAutoFit/>
          </a:bodyPr>
          <a:lstStyle/>
          <a:p>
            <a:endParaRPr lang="de-DE"/>
          </a:p>
        </p:txBody>
      </p:sp>
      <p:sp>
        <p:nvSpPr>
          <p:cNvPr id="8203" name="Text Box 9"/>
          <p:cNvSpPr txBox="1">
            <a:spLocks noChangeArrowheads="1"/>
          </p:cNvSpPr>
          <p:nvPr/>
        </p:nvSpPr>
        <p:spPr bwMode="auto">
          <a:xfrm>
            <a:off x="3733800" y="533400"/>
            <a:ext cx="990600" cy="527050"/>
          </a:xfrm>
          <a:prstGeom prst="rect">
            <a:avLst/>
          </a:prstGeom>
          <a:solidFill>
            <a:srgbClr val="FFFFCF"/>
          </a:solidFill>
          <a:ln w="9525">
            <a:solidFill>
              <a:schemeClr val="tx1"/>
            </a:solidFill>
            <a:miter lim="800000"/>
            <a:headEnd/>
            <a:tailEnd/>
          </a:ln>
        </p:spPr>
        <p:txBody>
          <a:bodyPr>
            <a:spAutoFit/>
          </a:bodyPr>
          <a:lstStyle/>
          <a:p>
            <a:r>
              <a:rPr lang="de-DE"/>
              <a:t>Abstim-mungen</a:t>
            </a:r>
          </a:p>
        </p:txBody>
      </p:sp>
      <p:sp>
        <p:nvSpPr>
          <p:cNvPr id="8204" name="Line 10"/>
          <p:cNvSpPr>
            <a:spLocks noChangeShapeType="1"/>
          </p:cNvSpPr>
          <p:nvPr/>
        </p:nvSpPr>
        <p:spPr bwMode="auto">
          <a:xfrm>
            <a:off x="1752600" y="762000"/>
            <a:ext cx="1981200" cy="0"/>
          </a:xfrm>
          <a:prstGeom prst="line">
            <a:avLst/>
          </a:prstGeom>
          <a:noFill/>
          <a:ln w="28575">
            <a:solidFill>
              <a:schemeClr val="tx1"/>
            </a:solidFill>
            <a:round/>
            <a:headEnd/>
            <a:tailEnd type="triangle" w="med" len="med"/>
          </a:ln>
        </p:spPr>
        <p:txBody>
          <a:bodyPr>
            <a:spAutoFit/>
          </a:bodyPr>
          <a:lstStyle/>
          <a:p>
            <a:endParaRPr lang="de-DE"/>
          </a:p>
        </p:txBody>
      </p:sp>
      <p:sp>
        <p:nvSpPr>
          <p:cNvPr id="8205" name="Line 11"/>
          <p:cNvSpPr>
            <a:spLocks noChangeShapeType="1"/>
          </p:cNvSpPr>
          <p:nvPr/>
        </p:nvSpPr>
        <p:spPr bwMode="auto">
          <a:xfrm flipH="1">
            <a:off x="4724400" y="838200"/>
            <a:ext cx="1828800" cy="0"/>
          </a:xfrm>
          <a:prstGeom prst="line">
            <a:avLst/>
          </a:prstGeom>
          <a:noFill/>
          <a:ln w="28575">
            <a:solidFill>
              <a:schemeClr val="tx1"/>
            </a:solidFill>
            <a:round/>
            <a:headEnd/>
            <a:tailEnd type="triangle" w="med" len="med"/>
          </a:ln>
        </p:spPr>
        <p:txBody>
          <a:bodyPr>
            <a:spAutoFit/>
          </a:bodyPr>
          <a:lstStyle/>
          <a:p>
            <a:endParaRPr lang="de-DE"/>
          </a:p>
        </p:txBody>
      </p:sp>
      <p:sp>
        <p:nvSpPr>
          <p:cNvPr id="8206" name="Line 12"/>
          <p:cNvSpPr>
            <a:spLocks noChangeShapeType="1"/>
          </p:cNvSpPr>
          <p:nvPr/>
        </p:nvSpPr>
        <p:spPr bwMode="auto">
          <a:xfrm>
            <a:off x="6553200" y="609600"/>
            <a:ext cx="0" cy="762000"/>
          </a:xfrm>
          <a:prstGeom prst="line">
            <a:avLst/>
          </a:prstGeom>
          <a:noFill/>
          <a:ln w="28575">
            <a:solidFill>
              <a:schemeClr val="tx1"/>
            </a:solidFill>
            <a:round/>
            <a:headEnd/>
            <a:tailEnd/>
          </a:ln>
        </p:spPr>
        <p:txBody>
          <a:bodyPr>
            <a:spAutoFit/>
          </a:bodyPr>
          <a:lstStyle/>
          <a:p>
            <a:endParaRPr lang="de-DE"/>
          </a:p>
        </p:txBody>
      </p:sp>
      <p:sp>
        <p:nvSpPr>
          <p:cNvPr id="8207" name="Line 13"/>
          <p:cNvSpPr>
            <a:spLocks noChangeShapeType="1"/>
          </p:cNvSpPr>
          <p:nvPr/>
        </p:nvSpPr>
        <p:spPr bwMode="auto">
          <a:xfrm flipH="1">
            <a:off x="6553200" y="609600"/>
            <a:ext cx="533400" cy="0"/>
          </a:xfrm>
          <a:prstGeom prst="line">
            <a:avLst/>
          </a:prstGeom>
          <a:noFill/>
          <a:ln w="28575">
            <a:solidFill>
              <a:schemeClr val="tx1"/>
            </a:solidFill>
            <a:round/>
            <a:headEnd/>
            <a:tailEnd/>
          </a:ln>
        </p:spPr>
        <p:txBody>
          <a:bodyPr>
            <a:spAutoFit/>
          </a:bodyPr>
          <a:lstStyle/>
          <a:p>
            <a:endParaRPr lang="de-DE"/>
          </a:p>
        </p:txBody>
      </p:sp>
      <p:sp>
        <p:nvSpPr>
          <p:cNvPr id="8208" name="Line 14"/>
          <p:cNvSpPr>
            <a:spLocks noChangeShapeType="1"/>
          </p:cNvSpPr>
          <p:nvPr/>
        </p:nvSpPr>
        <p:spPr bwMode="auto">
          <a:xfrm flipH="1">
            <a:off x="6553200" y="1371600"/>
            <a:ext cx="381000" cy="0"/>
          </a:xfrm>
          <a:prstGeom prst="line">
            <a:avLst/>
          </a:prstGeom>
          <a:noFill/>
          <a:ln w="28575">
            <a:solidFill>
              <a:schemeClr val="tx1"/>
            </a:solidFill>
            <a:round/>
            <a:headEnd/>
            <a:tailEnd/>
          </a:ln>
        </p:spPr>
        <p:txBody>
          <a:bodyPr>
            <a:spAutoFit/>
          </a:bodyPr>
          <a:lstStyle/>
          <a:p>
            <a:endParaRPr lang="de-DE"/>
          </a:p>
        </p:txBody>
      </p:sp>
      <p:sp>
        <p:nvSpPr>
          <p:cNvPr id="8209" name="Line 15"/>
          <p:cNvSpPr>
            <a:spLocks noChangeShapeType="1"/>
          </p:cNvSpPr>
          <p:nvPr/>
        </p:nvSpPr>
        <p:spPr bwMode="auto">
          <a:xfrm>
            <a:off x="4191000" y="1066800"/>
            <a:ext cx="0" cy="457200"/>
          </a:xfrm>
          <a:prstGeom prst="line">
            <a:avLst/>
          </a:prstGeom>
          <a:noFill/>
          <a:ln w="28575">
            <a:solidFill>
              <a:schemeClr val="tx1"/>
            </a:solidFill>
            <a:round/>
            <a:headEnd/>
            <a:tailEnd type="triangle" w="med" len="med"/>
          </a:ln>
        </p:spPr>
        <p:txBody>
          <a:bodyPr>
            <a:spAutoFit/>
          </a:bodyPr>
          <a:lstStyle/>
          <a:p>
            <a:endParaRPr lang="de-DE"/>
          </a:p>
        </p:txBody>
      </p:sp>
      <p:sp>
        <p:nvSpPr>
          <p:cNvPr id="124944" name="Rectangle 16"/>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lstStyle/>
          <a:p>
            <a:pPr algn="l">
              <a:defRPr/>
            </a:pPr>
            <a:endParaRPr lang="de-DE"/>
          </a:p>
        </p:txBody>
      </p:sp>
      <p:sp>
        <p:nvSpPr>
          <p:cNvPr id="8211" name="Text Box 18"/>
          <p:cNvSpPr txBox="1">
            <a:spLocks noChangeArrowheads="1"/>
          </p:cNvSpPr>
          <p:nvPr/>
        </p:nvSpPr>
        <p:spPr bwMode="auto">
          <a:xfrm>
            <a:off x="3505200" y="1752600"/>
            <a:ext cx="381000" cy="314325"/>
          </a:xfrm>
          <a:prstGeom prst="rect">
            <a:avLst/>
          </a:prstGeom>
          <a:solidFill>
            <a:srgbClr val="FFFFD7"/>
          </a:solidFill>
          <a:ln w="9525">
            <a:solidFill>
              <a:schemeClr val="tx1"/>
            </a:solidFill>
            <a:miter lim="800000"/>
            <a:headEnd/>
            <a:tailEnd/>
          </a:ln>
        </p:spPr>
        <p:txBody>
          <a:bodyPr>
            <a:spAutoFit/>
          </a:bodyPr>
          <a:lstStyle/>
          <a:p>
            <a:r>
              <a:rPr lang="de-DE"/>
              <a:t>1</a:t>
            </a:r>
          </a:p>
        </p:txBody>
      </p:sp>
      <p:sp>
        <p:nvSpPr>
          <p:cNvPr id="8212" name="Text Box 19"/>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8213" name="Text Box 20"/>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endParaRPr lang="de-DE"/>
          </a:p>
        </p:txBody>
      </p:sp>
      <p:sp>
        <p:nvSpPr>
          <p:cNvPr id="8214" name="Line 21"/>
          <p:cNvSpPr>
            <a:spLocks noChangeShapeType="1"/>
          </p:cNvSpPr>
          <p:nvPr/>
        </p:nvSpPr>
        <p:spPr bwMode="auto">
          <a:xfrm>
            <a:off x="1752600" y="2057400"/>
            <a:ext cx="1752600" cy="0"/>
          </a:xfrm>
          <a:prstGeom prst="line">
            <a:avLst/>
          </a:prstGeom>
          <a:noFill/>
          <a:ln w="57150">
            <a:solidFill>
              <a:srgbClr val="FF0000"/>
            </a:solidFill>
            <a:round/>
            <a:headEnd/>
            <a:tailEnd type="triangle" w="med" len="med"/>
          </a:ln>
        </p:spPr>
        <p:txBody>
          <a:bodyPr>
            <a:spAutoFit/>
          </a:bodyPr>
          <a:lstStyle/>
          <a:p>
            <a:endParaRPr lang="de-DE"/>
          </a:p>
        </p:txBody>
      </p:sp>
      <p:sp>
        <p:nvSpPr>
          <p:cNvPr id="8215" name="Text Box 22"/>
          <p:cNvSpPr txBox="1">
            <a:spLocks noChangeArrowheads="1"/>
          </p:cNvSpPr>
          <p:nvPr/>
        </p:nvSpPr>
        <p:spPr bwMode="auto">
          <a:xfrm>
            <a:off x="6172200" y="40386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8216" name="Text Box 23"/>
          <p:cNvSpPr txBox="1">
            <a:spLocks noChangeArrowheads="1"/>
          </p:cNvSpPr>
          <p:nvPr/>
        </p:nvSpPr>
        <p:spPr bwMode="auto">
          <a:xfrm>
            <a:off x="1905000" y="40386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8217" name="Line 32"/>
          <p:cNvSpPr>
            <a:spLocks noChangeShapeType="1"/>
          </p:cNvSpPr>
          <p:nvPr/>
        </p:nvSpPr>
        <p:spPr bwMode="auto">
          <a:xfrm>
            <a:off x="5105400" y="2057400"/>
            <a:ext cx="9906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8218" name="Text Box 36"/>
          <p:cNvSpPr txBox="1">
            <a:spLocks noChangeArrowheads="1"/>
          </p:cNvSpPr>
          <p:nvPr/>
        </p:nvSpPr>
        <p:spPr bwMode="auto">
          <a:xfrm>
            <a:off x="3124200" y="4343400"/>
            <a:ext cx="2286000" cy="314325"/>
          </a:xfrm>
          <a:prstGeom prst="rect">
            <a:avLst/>
          </a:prstGeom>
          <a:solidFill>
            <a:srgbClr val="CCFFCC"/>
          </a:solidFill>
          <a:ln w="9525">
            <a:solidFill>
              <a:schemeClr val="tx1"/>
            </a:solidFill>
            <a:miter lim="800000"/>
            <a:headEnd/>
            <a:tailEnd/>
          </a:ln>
        </p:spPr>
        <p:txBody>
          <a:bodyPr>
            <a:spAutoFit/>
          </a:bodyPr>
          <a:lstStyle/>
          <a:p>
            <a:r>
              <a:rPr lang="de-DE"/>
              <a:t>Beispiel- Unternehmen</a:t>
            </a:r>
            <a:endParaRPr lang="de-DE" sz="1600"/>
          </a:p>
        </p:txBody>
      </p:sp>
      <p:sp>
        <p:nvSpPr>
          <p:cNvPr id="124970" name="Text Box 42"/>
          <p:cNvSpPr txBox="1">
            <a:spLocks noChangeArrowheads="1"/>
          </p:cNvSpPr>
          <p:nvPr/>
        </p:nvSpPr>
        <p:spPr bwMode="auto">
          <a:xfrm>
            <a:off x="2057400" y="1752600"/>
            <a:ext cx="1143000" cy="457200"/>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anchor="ctr"/>
          <a:lstStyle/>
          <a:p>
            <a:pPr algn="l">
              <a:defRPr/>
            </a:pPr>
            <a:r>
              <a:rPr lang="de-DE" sz="1200"/>
              <a:t>Außen-finanzierung</a:t>
            </a:r>
            <a:endParaRPr lang="de-DE"/>
          </a:p>
        </p:txBody>
      </p:sp>
      <p:graphicFrame>
        <p:nvGraphicFramePr>
          <p:cNvPr id="8194" name="Object 43"/>
          <p:cNvGraphicFramePr>
            <a:graphicFrameLocks noChangeAspect="1"/>
          </p:cNvGraphicFramePr>
          <p:nvPr/>
        </p:nvGraphicFramePr>
        <p:xfrm>
          <a:off x="3048000" y="2971800"/>
          <a:ext cx="2486025" cy="1343025"/>
        </p:xfrm>
        <a:graphic>
          <a:graphicData uri="http://schemas.openxmlformats.org/presentationml/2006/ole">
            <p:oleObj spid="_x0000_s8194" name="Bitmap" r:id="rId4" imgW="2486372" imgH="1343212" progId="Paint.Picture">
              <p:embed/>
            </p:oleObj>
          </a:graphicData>
        </a:graphic>
      </p:graphicFrame>
      <p:sp>
        <p:nvSpPr>
          <p:cNvPr id="8220" name="Text Box 44"/>
          <p:cNvSpPr txBox="1">
            <a:spLocks noChangeArrowheads="1"/>
          </p:cNvSpPr>
          <p:nvPr/>
        </p:nvSpPr>
        <p:spPr bwMode="auto">
          <a:xfrm>
            <a:off x="5715000" y="30480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8221" name="Text Box 45"/>
          <p:cNvSpPr txBox="1">
            <a:spLocks noChangeArrowheads="1"/>
          </p:cNvSpPr>
          <p:nvPr/>
        </p:nvSpPr>
        <p:spPr bwMode="auto">
          <a:xfrm>
            <a:off x="1600200" y="30480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8222" name="Text Box 46"/>
          <p:cNvSpPr txBox="1">
            <a:spLocks noChangeArrowheads="1"/>
          </p:cNvSpPr>
          <p:nvPr/>
        </p:nvSpPr>
        <p:spPr bwMode="auto">
          <a:xfrm>
            <a:off x="1447800" y="4495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8223" name="Text Box 47"/>
          <p:cNvSpPr txBox="1">
            <a:spLocks noChangeArrowheads="1"/>
          </p:cNvSpPr>
          <p:nvPr/>
        </p:nvSpPr>
        <p:spPr bwMode="auto">
          <a:xfrm>
            <a:off x="3733800" y="55626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8224" name="Text Box 48"/>
          <p:cNvSpPr txBox="1">
            <a:spLocks noChangeArrowheads="1"/>
          </p:cNvSpPr>
          <p:nvPr/>
        </p:nvSpPr>
        <p:spPr bwMode="auto">
          <a:xfrm>
            <a:off x="5715000" y="4495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8225" name="AutoShape 50"/>
          <p:cNvSpPr>
            <a:spLocks noChangeArrowheads="1"/>
          </p:cNvSpPr>
          <p:nvPr/>
        </p:nvSpPr>
        <p:spPr bwMode="auto">
          <a:xfrm>
            <a:off x="381000" y="2438400"/>
            <a:ext cx="1295400" cy="838200"/>
          </a:xfrm>
          <a:prstGeom prst="flowChartMultidocument">
            <a:avLst/>
          </a:prstGeom>
          <a:solidFill>
            <a:srgbClr val="FFFFD7"/>
          </a:solidFill>
          <a:ln w="19050">
            <a:solidFill>
              <a:schemeClr val="tx1"/>
            </a:solidFill>
            <a:miter lim="800000"/>
            <a:headEnd/>
            <a:tailEnd/>
          </a:ln>
        </p:spPr>
        <p:txBody>
          <a:bodyPr anchor="ctr"/>
          <a:lstStyle/>
          <a:p>
            <a:pPr algn="l"/>
            <a:endParaRPr lang="de-DE"/>
          </a:p>
        </p:txBody>
      </p:sp>
      <p:sp>
        <p:nvSpPr>
          <p:cNvPr id="8226" name="Text Box 51"/>
          <p:cNvSpPr txBox="1">
            <a:spLocks noChangeArrowheads="1"/>
          </p:cNvSpPr>
          <p:nvPr/>
        </p:nvSpPr>
        <p:spPr bwMode="auto">
          <a:xfrm>
            <a:off x="457200" y="2590800"/>
            <a:ext cx="1295400" cy="457200"/>
          </a:xfrm>
          <a:prstGeom prst="rect">
            <a:avLst/>
          </a:prstGeom>
          <a:noFill/>
          <a:ln w="9525">
            <a:noFill/>
            <a:miter lim="800000"/>
            <a:headEnd/>
            <a:tailEnd/>
          </a:ln>
        </p:spPr>
        <p:txBody>
          <a:bodyPr/>
          <a:lstStyle/>
          <a:p>
            <a:pPr algn="l"/>
            <a:r>
              <a:rPr lang="de-DE" sz="1200"/>
              <a:t>Finanzie-rungsplan</a:t>
            </a:r>
          </a:p>
        </p:txBody>
      </p:sp>
      <p:sp>
        <p:nvSpPr>
          <p:cNvPr id="8227" name="Line 52"/>
          <p:cNvSpPr>
            <a:spLocks noChangeShapeType="1"/>
          </p:cNvSpPr>
          <p:nvPr/>
        </p:nvSpPr>
        <p:spPr bwMode="auto">
          <a:xfrm flipV="1">
            <a:off x="1066800" y="1905000"/>
            <a:ext cx="0" cy="685800"/>
          </a:xfrm>
          <a:prstGeom prst="line">
            <a:avLst/>
          </a:prstGeom>
          <a:noFill/>
          <a:ln w="44450">
            <a:solidFill>
              <a:srgbClr val="FF0000"/>
            </a:solidFill>
            <a:round/>
            <a:headEnd/>
            <a:tailEnd type="triangle" w="med" len="med"/>
          </a:ln>
        </p:spPr>
        <p:txBody>
          <a:bodyPr>
            <a:spAutoFit/>
          </a:bodyPr>
          <a:lstStyle/>
          <a:p>
            <a:endParaRPr lang="de-DE"/>
          </a:p>
        </p:txBody>
      </p:sp>
      <p:sp>
        <p:nvSpPr>
          <p:cNvPr id="8228" name="Line 8"/>
          <p:cNvSpPr>
            <a:spLocks noChangeShapeType="1"/>
          </p:cNvSpPr>
          <p:nvPr/>
        </p:nvSpPr>
        <p:spPr bwMode="auto">
          <a:xfrm flipH="1">
            <a:off x="5486400" y="3810000"/>
            <a:ext cx="2895600" cy="0"/>
          </a:xfrm>
          <a:prstGeom prst="line">
            <a:avLst/>
          </a:prstGeom>
          <a:noFill/>
          <a:ln w="38100">
            <a:solidFill>
              <a:srgbClr val="FF0000"/>
            </a:solidFill>
            <a:round/>
            <a:headEnd/>
            <a:tailEnd/>
          </a:ln>
        </p:spPr>
        <p:txBody>
          <a:bodyPr>
            <a:spAutoFit/>
          </a:bodyPr>
          <a:lstStyle/>
          <a:p>
            <a:endParaRPr lang="de-DE"/>
          </a:p>
        </p:txBody>
      </p:sp>
      <p:sp>
        <p:nvSpPr>
          <p:cNvPr id="8229" name="Line 8"/>
          <p:cNvSpPr>
            <a:spLocks noChangeShapeType="1"/>
          </p:cNvSpPr>
          <p:nvPr/>
        </p:nvSpPr>
        <p:spPr bwMode="auto">
          <a:xfrm flipH="1" flipV="1">
            <a:off x="7162800" y="1752600"/>
            <a:ext cx="0" cy="2057400"/>
          </a:xfrm>
          <a:prstGeom prst="line">
            <a:avLst/>
          </a:prstGeom>
          <a:noFill/>
          <a:ln w="38100">
            <a:solidFill>
              <a:srgbClr val="FF0000"/>
            </a:solidFill>
            <a:round/>
            <a:headEnd/>
            <a:tailEnd type="triangle" w="med" len="med"/>
          </a:ln>
        </p:spPr>
        <p:txBody>
          <a:bodyPr>
            <a:spAutoFit/>
          </a:bodyPr>
          <a:lstStyle/>
          <a:p>
            <a:endParaRPr lang="de-DE"/>
          </a:p>
        </p:txBody>
      </p:sp>
      <p:sp>
        <p:nvSpPr>
          <p:cNvPr id="8230" name="Line 8"/>
          <p:cNvSpPr>
            <a:spLocks noChangeShapeType="1"/>
          </p:cNvSpPr>
          <p:nvPr/>
        </p:nvSpPr>
        <p:spPr bwMode="auto">
          <a:xfrm flipH="1" flipV="1">
            <a:off x="8382000" y="1752600"/>
            <a:ext cx="0" cy="2057400"/>
          </a:xfrm>
          <a:prstGeom prst="line">
            <a:avLst/>
          </a:prstGeom>
          <a:noFill/>
          <a:ln w="38100">
            <a:solidFill>
              <a:srgbClr val="FF0000"/>
            </a:solidFill>
            <a:round/>
            <a:headEnd/>
            <a:tailEnd type="triangle" w="med" len="med"/>
          </a:ln>
        </p:spPr>
        <p:txBody>
          <a:bodyPr>
            <a:spAutoFit/>
          </a:bodyPr>
          <a:lstStyle/>
          <a:p>
            <a:endParaRPr lang="de-DE"/>
          </a:p>
        </p:txBody>
      </p:sp>
      <p:sp>
        <p:nvSpPr>
          <p:cNvPr id="124984" name="Text Box 3"/>
          <p:cNvSpPr txBox="1">
            <a:spLocks noChangeArrowheads="1"/>
          </p:cNvSpPr>
          <p:nvPr/>
        </p:nvSpPr>
        <p:spPr bwMode="auto">
          <a:xfrm>
            <a:off x="6629400" y="1981200"/>
            <a:ext cx="1066800" cy="466725"/>
          </a:xfrm>
          <a:prstGeom prst="rect">
            <a:avLst/>
          </a:prstGeom>
          <a:solidFill>
            <a:srgbClr val="FFEFA9"/>
          </a:solidFill>
          <a:ln w="9525">
            <a:solidFill>
              <a:schemeClr val="tx1"/>
            </a:solidFill>
            <a:miter lim="800000"/>
            <a:headEnd/>
            <a:tailEnd/>
          </a:ln>
          <a:effectLst>
            <a:outerShdw dist="35921" dir="2700000" algn="ctr" rotWithShape="0">
              <a:schemeClr val="bg2"/>
            </a:outerShdw>
          </a:effectLst>
        </p:spPr>
        <p:txBody>
          <a:bodyPr>
            <a:spAutoFit/>
          </a:bodyPr>
          <a:lstStyle/>
          <a:p>
            <a:pPr algn="l">
              <a:spcBef>
                <a:spcPct val="0"/>
              </a:spcBef>
              <a:defRPr/>
            </a:pPr>
            <a:r>
              <a:rPr lang="de-DE" sz="1200"/>
              <a:t>Anlage-vermögen</a:t>
            </a:r>
          </a:p>
        </p:txBody>
      </p:sp>
      <p:sp>
        <p:nvSpPr>
          <p:cNvPr id="124985" name="Text Box 3"/>
          <p:cNvSpPr txBox="1">
            <a:spLocks noChangeArrowheads="1"/>
          </p:cNvSpPr>
          <p:nvPr/>
        </p:nvSpPr>
        <p:spPr bwMode="auto">
          <a:xfrm>
            <a:off x="7848600" y="1981200"/>
            <a:ext cx="1143000" cy="466725"/>
          </a:xfrm>
          <a:prstGeom prst="rect">
            <a:avLst/>
          </a:prstGeom>
          <a:solidFill>
            <a:srgbClr val="FCE4B8"/>
          </a:solidFill>
          <a:ln w="9525">
            <a:solidFill>
              <a:schemeClr val="tx1"/>
            </a:solidFill>
            <a:miter lim="800000"/>
            <a:headEnd/>
            <a:tailEnd/>
          </a:ln>
          <a:effectLst>
            <a:outerShdw dist="35921" dir="2700000" algn="ctr" rotWithShape="0">
              <a:schemeClr val="bg2"/>
            </a:outerShdw>
          </a:effectLst>
        </p:spPr>
        <p:txBody>
          <a:bodyPr>
            <a:spAutoFit/>
          </a:bodyPr>
          <a:lstStyle/>
          <a:p>
            <a:pPr algn="l">
              <a:spcBef>
                <a:spcPct val="0"/>
              </a:spcBef>
              <a:defRPr/>
            </a:pPr>
            <a:r>
              <a:rPr lang="de-DE" sz="1200"/>
              <a:t>Umlauf-vermögen</a:t>
            </a:r>
          </a:p>
        </p:txBody>
      </p:sp>
      <p:sp>
        <p:nvSpPr>
          <p:cNvPr id="8233" name="Text Box 3"/>
          <p:cNvSpPr txBox="1">
            <a:spLocks noChangeArrowheads="1"/>
          </p:cNvSpPr>
          <p:nvPr/>
        </p:nvSpPr>
        <p:spPr bwMode="auto">
          <a:xfrm>
            <a:off x="6629400" y="2743200"/>
            <a:ext cx="1143000" cy="838200"/>
          </a:xfrm>
          <a:prstGeom prst="rect">
            <a:avLst/>
          </a:prstGeom>
          <a:solidFill>
            <a:srgbClr val="FFEFA9"/>
          </a:solidFill>
          <a:ln w="9525">
            <a:solidFill>
              <a:schemeClr val="tx1"/>
            </a:solidFill>
            <a:miter lim="800000"/>
            <a:headEnd/>
            <a:tailEnd/>
          </a:ln>
        </p:spPr>
        <p:txBody>
          <a:bodyPr/>
          <a:lstStyle/>
          <a:p>
            <a:pPr algn="l">
              <a:spcBef>
                <a:spcPct val="0"/>
              </a:spcBef>
            </a:pPr>
            <a:r>
              <a:rPr lang="de-DE" sz="1200"/>
              <a:t>Grundstück, Gebäude, Maschinen  u. a.</a:t>
            </a:r>
          </a:p>
        </p:txBody>
      </p:sp>
      <p:sp>
        <p:nvSpPr>
          <p:cNvPr id="8234" name="Text Box 3"/>
          <p:cNvSpPr txBox="1">
            <a:spLocks noChangeArrowheads="1"/>
          </p:cNvSpPr>
          <p:nvPr/>
        </p:nvSpPr>
        <p:spPr bwMode="auto">
          <a:xfrm>
            <a:off x="7848600" y="2743200"/>
            <a:ext cx="1143000" cy="838200"/>
          </a:xfrm>
          <a:prstGeom prst="rect">
            <a:avLst/>
          </a:prstGeom>
          <a:solidFill>
            <a:srgbClr val="FCE4B8"/>
          </a:solidFill>
          <a:ln w="9525">
            <a:solidFill>
              <a:schemeClr val="tx1"/>
            </a:solidFill>
            <a:miter lim="800000"/>
            <a:headEnd/>
            <a:tailEnd/>
          </a:ln>
        </p:spPr>
        <p:txBody>
          <a:bodyPr/>
          <a:lstStyle/>
          <a:p>
            <a:pPr algn="l">
              <a:spcBef>
                <a:spcPct val="0"/>
              </a:spcBef>
            </a:pPr>
            <a:r>
              <a:rPr lang="de-DE" sz="1200"/>
              <a:t>Material,  Waren, liquide Mittel</a:t>
            </a:r>
          </a:p>
        </p:txBody>
      </p:sp>
      <p:sp>
        <p:nvSpPr>
          <p:cNvPr id="8236" name="Text Box 44"/>
          <p:cNvSpPr txBox="1">
            <a:spLocks noChangeArrowheads="1"/>
          </p:cNvSpPr>
          <p:nvPr/>
        </p:nvSpPr>
        <p:spPr bwMode="auto">
          <a:xfrm>
            <a:off x="0" y="6461125"/>
            <a:ext cx="7620000" cy="304800"/>
          </a:xfrm>
          <a:prstGeom prst="rect">
            <a:avLst/>
          </a:prstGeom>
          <a:noFill/>
          <a:ln w="9525">
            <a:noFill/>
            <a:miter lim="800000"/>
            <a:headEnd/>
            <a:tailEnd/>
          </a:ln>
        </p:spPr>
        <p:txBody>
          <a:bodyPr>
            <a:spAutoFit/>
          </a:bodyPr>
          <a:lstStyle/>
          <a:p>
            <a:pPr algn="l"/>
            <a:r>
              <a:rPr lang="de-DE"/>
              <a:t>Unternehmensgründung [10]: Kreislaufmodell des Umsatzprozesses, Phase 1</a:t>
            </a:r>
            <a:endParaRPr lang="de-DE" sz="2400">
              <a:latin typeface="Times New Roman" pitchFamily="18" charset="0"/>
            </a:endParaRPr>
          </a:p>
        </p:txBody>
      </p:sp>
      <p:sp>
        <p:nvSpPr>
          <p:cNvPr id="8238"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wipe(up)">
                                      <p:cBhvr>
                                        <p:cTn id="7" dur="500"/>
                                        <p:tgtEl>
                                          <p:spTgt spid="81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wipe(left)">
                                      <p:cBhvr>
                                        <p:cTn id="11" dur="500"/>
                                        <p:tgtEl>
                                          <p:spTgt spid="819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218"/>
                                        </p:tgtEl>
                                        <p:attrNameLst>
                                          <p:attrName>style.visibility</p:attrName>
                                        </p:attrNameLst>
                                      </p:cBhvr>
                                      <p:to>
                                        <p:strVal val="visible"/>
                                      </p:to>
                                    </p:set>
                                    <p:animEffect transition="in" filter="wipe(left)">
                                      <p:cBhvr>
                                        <p:cTn id="15" dur="500"/>
                                        <p:tgtEl>
                                          <p:spTgt spid="82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37"/>
                                        </p:tgtEl>
                                        <p:attrNameLst>
                                          <p:attrName>style.visibility</p:attrName>
                                        </p:attrNameLst>
                                      </p:cBhvr>
                                      <p:to>
                                        <p:strVal val="visible"/>
                                      </p:to>
                                    </p:set>
                                    <p:animEffect transition="in" filter="wipe(left)">
                                      <p:cBhvr>
                                        <p:cTn id="19" dur="500"/>
                                        <p:tgtEl>
                                          <p:spTgt spid="82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220"/>
                                        </p:tgtEl>
                                        <p:attrNameLst>
                                          <p:attrName>style.visibility</p:attrName>
                                        </p:attrNameLst>
                                      </p:cBhvr>
                                      <p:to>
                                        <p:strVal val="visible"/>
                                      </p:to>
                                    </p:set>
                                    <p:animEffect transition="in" filter="wipe(left)">
                                      <p:cBhvr>
                                        <p:cTn id="23" dur="500"/>
                                        <p:tgtEl>
                                          <p:spTgt spid="822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8215"/>
                                        </p:tgtEl>
                                        <p:attrNameLst>
                                          <p:attrName>style.visibility</p:attrName>
                                        </p:attrNameLst>
                                      </p:cBhvr>
                                      <p:to>
                                        <p:strVal val="visible"/>
                                      </p:to>
                                    </p:set>
                                    <p:animEffect transition="in" filter="wipe(up)">
                                      <p:cBhvr>
                                        <p:cTn id="27" dur="500"/>
                                        <p:tgtEl>
                                          <p:spTgt spid="82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224"/>
                                        </p:tgtEl>
                                        <p:attrNameLst>
                                          <p:attrName>style.visibility</p:attrName>
                                        </p:attrNameLst>
                                      </p:cBhvr>
                                      <p:to>
                                        <p:strVal val="visible"/>
                                      </p:to>
                                    </p:set>
                                    <p:animEffect transition="in" filter="wipe(left)">
                                      <p:cBhvr>
                                        <p:cTn id="31" dur="500"/>
                                        <p:tgtEl>
                                          <p:spTgt spid="822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223"/>
                                        </p:tgtEl>
                                        <p:attrNameLst>
                                          <p:attrName>style.visibility</p:attrName>
                                        </p:attrNameLst>
                                      </p:cBhvr>
                                      <p:to>
                                        <p:strVal val="visible"/>
                                      </p:to>
                                    </p:set>
                                    <p:animEffect transition="in" filter="wipe(left)">
                                      <p:cBhvr>
                                        <p:cTn id="35" dur="500"/>
                                        <p:tgtEl>
                                          <p:spTgt spid="822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22"/>
                                        </p:tgtEl>
                                        <p:attrNameLst>
                                          <p:attrName>style.visibility</p:attrName>
                                        </p:attrNameLst>
                                      </p:cBhvr>
                                      <p:to>
                                        <p:strVal val="visible"/>
                                      </p:to>
                                    </p:set>
                                    <p:animEffect transition="in" filter="wipe(left)">
                                      <p:cBhvr>
                                        <p:cTn id="39" dur="500"/>
                                        <p:tgtEl>
                                          <p:spTgt spid="822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8216"/>
                                        </p:tgtEl>
                                        <p:attrNameLst>
                                          <p:attrName>style.visibility</p:attrName>
                                        </p:attrNameLst>
                                      </p:cBhvr>
                                      <p:to>
                                        <p:strVal val="visible"/>
                                      </p:to>
                                    </p:set>
                                    <p:animEffect transition="in" filter="wipe(down)">
                                      <p:cBhvr>
                                        <p:cTn id="43" dur="500"/>
                                        <p:tgtEl>
                                          <p:spTgt spid="82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221"/>
                                        </p:tgtEl>
                                        <p:attrNameLst>
                                          <p:attrName>style.visibility</p:attrName>
                                        </p:attrNameLst>
                                      </p:cBhvr>
                                      <p:to>
                                        <p:strVal val="visible"/>
                                      </p:to>
                                    </p:set>
                                    <p:animEffect transition="in" filter="wipe(left)">
                                      <p:cBhvr>
                                        <p:cTn id="47" dur="500"/>
                                        <p:tgtEl>
                                          <p:spTgt spid="822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8198"/>
                                        </p:tgtEl>
                                        <p:attrNameLst>
                                          <p:attrName>style.visibility</p:attrName>
                                        </p:attrNameLst>
                                      </p:cBhvr>
                                      <p:to>
                                        <p:strVal val="visible"/>
                                      </p:to>
                                    </p:set>
                                    <p:animEffect transition="in" filter="wipe(up)">
                                      <p:cBhvr>
                                        <p:cTn id="52" dur="500"/>
                                        <p:tgtEl>
                                          <p:spTgt spid="8198"/>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8199"/>
                                        </p:tgtEl>
                                        <p:attrNameLst>
                                          <p:attrName>style.visibility</p:attrName>
                                        </p:attrNameLst>
                                      </p:cBhvr>
                                      <p:to>
                                        <p:strVal val="visible"/>
                                      </p:to>
                                    </p:set>
                                    <p:animEffect transition="in" filter="wipe(left)">
                                      <p:cBhvr>
                                        <p:cTn id="56" dur="500"/>
                                        <p:tgtEl>
                                          <p:spTgt spid="8199"/>
                                        </p:tgtEl>
                                      </p:cBhvr>
                                    </p:animEffect>
                                  </p:childTnLst>
                                </p:cTn>
                              </p:par>
                            </p:childTnLst>
                          </p:cTn>
                        </p:par>
                        <p:par>
                          <p:cTn id="57" fill="hold">
                            <p:stCondLst>
                              <p:cond delay="1000"/>
                            </p:stCondLst>
                            <p:childTnLst>
                              <p:par>
                                <p:cTn id="58" presetID="22" presetClass="entr" presetSubtype="1" fill="hold" grpId="0" nodeType="afterEffect">
                                  <p:stCondLst>
                                    <p:cond delay="0"/>
                                  </p:stCondLst>
                                  <p:childTnLst>
                                    <p:set>
                                      <p:cBhvr>
                                        <p:cTn id="59" dur="1" fill="hold">
                                          <p:stCondLst>
                                            <p:cond delay="0"/>
                                          </p:stCondLst>
                                        </p:cTn>
                                        <p:tgtEl>
                                          <p:spTgt spid="8200"/>
                                        </p:tgtEl>
                                        <p:attrNameLst>
                                          <p:attrName>style.visibility</p:attrName>
                                        </p:attrNameLst>
                                      </p:cBhvr>
                                      <p:to>
                                        <p:strVal val="visible"/>
                                      </p:to>
                                    </p:set>
                                    <p:animEffect transition="in" filter="wipe(up)">
                                      <p:cBhvr>
                                        <p:cTn id="60" dur="500"/>
                                        <p:tgtEl>
                                          <p:spTgt spid="8200"/>
                                        </p:tgtEl>
                                      </p:cBhvr>
                                    </p:animEffect>
                                  </p:childTnLst>
                                </p:cTn>
                              </p:par>
                            </p:childTnLst>
                          </p:cTn>
                        </p:par>
                        <p:par>
                          <p:cTn id="61" fill="hold">
                            <p:stCondLst>
                              <p:cond delay="1500"/>
                            </p:stCondLst>
                            <p:childTnLst>
                              <p:par>
                                <p:cTn id="62" presetID="22" presetClass="entr" presetSubtype="8" fill="hold" grpId="0" nodeType="afterEffect">
                                  <p:stCondLst>
                                    <p:cond delay="0"/>
                                  </p:stCondLst>
                                  <p:childTnLst>
                                    <p:set>
                                      <p:cBhvr>
                                        <p:cTn id="63" dur="1" fill="hold">
                                          <p:stCondLst>
                                            <p:cond delay="0"/>
                                          </p:stCondLst>
                                        </p:cTn>
                                        <p:tgtEl>
                                          <p:spTgt spid="124931"/>
                                        </p:tgtEl>
                                        <p:attrNameLst>
                                          <p:attrName>style.visibility</p:attrName>
                                        </p:attrNameLst>
                                      </p:cBhvr>
                                      <p:to>
                                        <p:strVal val="visible"/>
                                      </p:to>
                                    </p:set>
                                    <p:animEffect transition="in" filter="wipe(left)">
                                      <p:cBhvr>
                                        <p:cTn id="64" dur="500"/>
                                        <p:tgtEl>
                                          <p:spTgt spid="124931"/>
                                        </p:tgtEl>
                                      </p:cBhvr>
                                    </p:animEffect>
                                  </p:childTnLst>
                                </p:cTn>
                              </p:par>
                            </p:childTnLst>
                          </p:cTn>
                        </p:par>
                        <p:par>
                          <p:cTn id="65" fill="hold">
                            <p:stCondLst>
                              <p:cond delay="2000"/>
                            </p:stCondLst>
                            <p:childTnLst>
                              <p:par>
                                <p:cTn id="66" presetID="22" presetClass="entr" presetSubtype="8" fill="hold" grpId="0" nodeType="afterEffect">
                                  <p:stCondLst>
                                    <p:cond delay="0"/>
                                  </p:stCondLst>
                                  <p:childTnLst>
                                    <p:set>
                                      <p:cBhvr>
                                        <p:cTn id="67" dur="1" fill="hold">
                                          <p:stCondLst>
                                            <p:cond delay="0"/>
                                          </p:stCondLst>
                                        </p:cTn>
                                        <p:tgtEl>
                                          <p:spTgt spid="8228"/>
                                        </p:tgtEl>
                                        <p:attrNameLst>
                                          <p:attrName>style.visibility</p:attrName>
                                        </p:attrNameLst>
                                      </p:cBhvr>
                                      <p:to>
                                        <p:strVal val="visible"/>
                                      </p:to>
                                    </p:set>
                                    <p:animEffect transition="in" filter="wipe(left)">
                                      <p:cBhvr>
                                        <p:cTn id="68" dur="500"/>
                                        <p:tgtEl>
                                          <p:spTgt spid="8228"/>
                                        </p:tgtEl>
                                      </p:cBhvr>
                                    </p:animEffect>
                                  </p:childTnLst>
                                </p:cTn>
                              </p:par>
                            </p:childTnLst>
                          </p:cTn>
                        </p:par>
                        <p:par>
                          <p:cTn id="69" fill="hold">
                            <p:stCondLst>
                              <p:cond delay="2500"/>
                            </p:stCondLst>
                            <p:childTnLst>
                              <p:par>
                                <p:cTn id="70" presetID="22" presetClass="entr" presetSubtype="4" fill="hold" grpId="0" nodeType="afterEffect">
                                  <p:stCondLst>
                                    <p:cond delay="0"/>
                                  </p:stCondLst>
                                  <p:childTnLst>
                                    <p:set>
                                      <p:cBhvr>
                                        <p:cTn id="71" dur="1" fill="hold">
                                          <p:stCondLst>
                                            <p:cond delay="0"/>
                                          </p:stCondLst>
                                        </p:cTn>
                                        <p:tgtEl>
                                          <p:spTgt spid="8229"/>
                                        </p:tgtEl>
                                        <p:attrNameLst>
                                          <p:attrName>style.visibility</p:attrName>
                                        </p:attrNameLst>
                                      </p:cBhvr>
                                      <p:to>
                                        <p:strVal val="visible"/>
                                      </p:to>
                                    </p:set>
                                    <p:animEffect transition="in" filter="wipe(down)">
                                      <p:cBhvr>
                                        <p:cTn id="72" dur="500"/>
                                        <p:tgtEl>
                                          <p:spTgt spid="8229"/>
                                        </p:tgtEl>
                                      </p:cBhvr>
                                    </p:animEffect>
                                  </p:childTnLst>
                                </p:cTn>
                              </p:par>
                            </p:childTnLst>
                          </p:cTn>
                        </p:par>
                        <p:par>
                          <p:cTn id="73" fill="hold">
                            <p:stCondLst>
                              <p:cond delay="3000"/>
                            </p:stCondLst>
                            <p:childTnLst>
                              <p:par>
                                <p:cTn id="74" presetID="22" presetClass="entr" presetSubtype="8" fill="hold" grpId="0" nodeType="afterEffect">
                                  <p:stCondLst>
                                    <p:cond delay="0"/>
                                  </p:stCondLst>
                                  <p:childTnLst>
                                    <p:set>
                                      <p:cBhvr>
                                        <p:cTn id="75" dur="1" fill="hold">
                                          <p:stCondLst>
                                            <p:cond delay="0"/>
                                          </p:stCondLst>
                                        </p:cTn>
                                        <p:tgtEl>
                                          <p:spTgt spid="8233"/>
                                        </p:tgtEl>
                                        <p:attrNameLst>
                                          <p:attrName>style.visibility</p:attrName>
                                        </p:attrNameLst>
                                      </p:cBhvr>
                                      <p:to>
                                        <p:strVal val="visible"/>
                                      </p:to>
                                    </p:set>
                                    <p:animEffect transition="in" filter="wipe(left)">
                                      <p:cBhvr>
                                        <p:cTn id="76" dur="500"/>
                                        <p:tgtEl>
                                          <p:spTgt spid="8233"/>
                                        </p:tgtEl>
                                      </p:cBhvr>
                                    </p:animEffect>
                                  </p:childTnLst>
                                </p:cTn>
                              </p:par>
                            </p:childTnLst>
                          </p:cTn>
                        </p:par>
                        <p:par>
                          <p:cTn id="77" fill="hold">
                            <p:stCondLst>
                              <p:cond delay="3500"/>
                            </p:stCondLst>
                            <p:childTnLst>
                              <p:par>
                                <p:cTn id="78" presetID="22" presetClass="entr" presetSubtype="8" fill="hold" grpId="0" nodeType="afterEffect">
                                  <p:stCondLst>
                                    <p:cond delay="0"/>
                                  </p:stCondLst>
                                  <p:childTnLst>
                                    <p:set>
                                      <p:cBhvr>
                                        <p:cTn id="79" dur="1" fill="hold">
                                          <p:stCondLst>
                                            <p:cond delay="0"/>
                                          </p:stCondLst>
                                        </p:cTn>
                                        <p:tgtEl>
                                          <p:spTgt spid="124984"/>
                                        </p:tgtEl>
                                        <p:attrNameLst>
                                          <p:attrName>style.visibility</p:attrName>
                                        </p:attrNameLst>
                                      </p:cBhvr>
                                      <p:to>
                                        <p:strVal val="visible"/>
                                      </p:to>
                                    </p:set>
                                    <p:animEffect transition="in" filter="wipe(left)">
                                      <p:cBhvr>
                                        <p:cTn id="80" dur="500"/>
                                        <p:tgtEl>
                                          <p:spTgt spid="124984"/>
                                        </p:tgtEl>
                                      </p:cBhvr>
                                    </p:animEffect>
                                  </p:childTnLst>
                                </p:cTn>
                              </p:par>
                            </p:childTnLst>
                          </p:cTn>
                        </p:par>
                        <p:par>
                          <p:cTn id="81" fill="hold">
                            <p:stCondLst>
                              <p:cond delay="4000"/>
                            </p:stCondLst>
                            <p:childTnLst>
                              <p:par>
                                <p:cTn id="82" presetID="22" presetClass="entr" presetSubtype="4" fill="hold" grpId="0" nodeType="afterEffect">
                                  <p:stCondLst>
                                    <p:cond delay="0"/>
                                  </p:stCondLst>
                                  <p:childTnLst>
                                    <p:set>
                                      <p:cBhvr>
                                        <p:cTn id="83" dur="1" fill="hold">
                                          <p:stCondLst>
                                            <p:cond delay="0"/>
                                          </p:stCondLst>
                                        </p:cTn>
                                        <p:tgtEl>
                                          <p:spTgt spid="8230"/>
                                        </p:tgtEl>
                                        <p:attrNameLst>
                                          <p:attrName>style.visibility</p:attrName>
                                        </p:attrNameLst>
                                      </p:cBhvr>
                                      <p:to>
                                        <p:strVal val="visible"/>
                                      </p:to>
                                    </p:set>
                                    <p:animEffect transition="in" filter="wipe(down)">
                                      <p:cBhvr>
                                        <p:cTn id="84" dur="500"/>
                                        <p:tgtEl>
                                          <p:spTgt spid="8230"/>
                                        </p:tgtEl>
                                      </p:cBhvr>
                                    </p:animEffect>
                                  </p:childTnLst>
                                </p:cTn>
                              </p:par>
                            </p:childTnLst>
                          </p:cTn>
                        </p:par>
                        <p:par>
                          <p:cTn id="85" fill="hold">
                            <p:stCondLst>
                              <p:cond delay="4500"/>
                            </p:stCondLst>
                            <p:childTnLst>
                              <p:par>
                                <p:cTn id="86" presetID="22" presetClass="entr" presetSubtype="8" fill="hold" grpId="0" nodeType="afterEffect">
                                  <p:stCondLst>
                                    <p:cond delay="0"/>
                                  </p:stCondLst>
                                  <p:childTnLst>
                                    <p:set>
                                      <p:cBhvr>
                                        <p:cTn id="87" dur="1" fill="hold">
                                          <p:stCondLst>
                                            <p:cond delay="0"/>
                                          </p:stCondLst>
                                        </p:cTn>
                                        <p:tgtEl>
                                          <p:spTgt spid="8234"/>
                                        </p:tgtEl>
                                        <p:attrNameLst>
                                          <p:attrName>style.visibility</p:attrName>
                                        </p:attrNameLst>
                                      </p:cBhvr>
                                      <p:to>
                                        <p:strVal val="visible"/>
                                      </p:to>
                                    </p:set>
                                    <p:animEffect transition="in" filter="wipe(left)">
                                      <p:cBhvr>
                                        <p:cTn id="88" dur="500"/>
                                        <p:tgtEl>
                                          <p:spTgt spid="8234"/>
                                        </p:tgtEl>
                                      </p:cBhvr>
                                    </p:animEffect>
                                  </p:childTnLst>
                                </p:cTn>
                              </p:par>
                            </p:childTnLst>
                          </p:cTn>
                        </p:par>
                        <p:par>
                          <p:cTn id="89" fill="hold">
                            <p:stCondLst>
                              <p:cond delay="5000"/>
                            </p:stCondLst>
                            <p:childTnLst>
                              <p:par>
                                <p:cTn id="90" presetID="22" presetClass="entr" presetSubtype="8" fill="hold" grpId="0" nodeType="afterEffect">
                                  <p:stCondLst>
                                    <p:cond delay="0"/>
                                  </p:stCondLst>
                                  <p:childTnLst>
                                    <p:set>
                                      <p:cBhvr>
                                        <p:cTn id="91" dur="1" fill="hold">
                                          <p:stCondLst>
                                            <p:cond delay="0"/>
                                          </p:stCondLst>
                                        </p:cTn>
                                        <p:tgtEl>
                                          <p:spTgt spid="124985"/>
                                        </p:tgtEl>
                                        <p:attrNameLst>
                                          <p:attrName>style.visibility</p:attrName>
                                        </p:attrNameLst>
                                      </p:cBhvr>
                                      <p:to>
                                        <p:strVal val="visible"/>
                                      </p:to>
                                    </p:set>
                                    <p:animEffect transition="in" filter="wipe(left)">
                                      <p:cBhvr>
                                        <p:cTn id="92" dur="500"/>
                                        <p:tgtEl>
                                          <p:spTgt spid="12498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2" fill="hold" grpId="0" nodeType="clickEffect">
                                  <p:stCondLst>
                                    <p:cond delay="0"/>
                                  </p:stCondLst>
                                  <p:childTnLst>
                                    <p:set>
                                      <p:cBhvr>
                                        <p:cTn id="96" dur="1" fill="hold">
                                          <p:stCondLst>
                                            <p:cond delay="0"/>
                                          </p:stCondLst>
                                        </p:cTn>
                                        <p:tgtEl>
                                          <p:spTgt spid="8202"/>
                                        </p:tgtEl>
                                        <p:attrNameLst>
                                          <p:attrName>style.visibility</p:attrName>
                                        </p:attrNameLst>
                                      </p:cBhvr>
                                      <p:to>
                                        <p:strVal val="visible"/>
                                      </p:to>
                                    </p:set>
                                    <p:animEffect transition="in" filter="wipe(right)">
                                      <p:cBhvr>
                                        <p:cTn id="97" dur="500"/>
                                        <p:tgtEl>
                                          <p:spTgt spid="8202"/>
                                        </p:tgtEl>
                                      </p:cBhvr>
                                    </p:animEffect>
                                  </p:childTnLst>
                                </p:cTn>
                              </p:par>
                            </p:childTnLst>
                          </p:cTn>
                        </p:par>
                        <p:par>
                          <p:cTn id="98" fill="hold">
                            <p:stCondLst>
                              <p:cond delay="500"/>
                            </p:stCondLst>
                            <p:childTnLst>
                              <p:par>
                                <p:cTn id="99" presetID="22" presetClass="entr" presetSubtype="1" fill="hold" grpId="0" nodeType="afterEffect">
                                  <p:stCondLst>
                                    <p:cond delay="0"/>
                                  </p:stCondLst>
                                  <p:childTnLst>
                                    <p:set>
                                      <p:cBhvr>
                                        <p:cTn id="100" dur="1" fill="hold">
                                          <p:stCondLst>
                                            <p:cond delay="0"/>
                                          </p:stCondLst>
                                        </p:cTn>
                                        <p:tgtEl>
                                          <p:spTgt spid="8225"/>
                                        </p:tgtEl>
                                        <p:attrNameLst>
                                          <p:attrName>style.visibility</p:attrName>
                                        </p:attrNameLst>
                                      </p:cBhvr>
                                      <p:to>
                                        <p:strVal val="visible"/>
                                      </p:to>
                                    </p:set>
                                    <p:animEffect transition="in" filter="wipe(up)">
                                      <p:cBhvr>
                                        <p:cTn id="101" dur="500"/>
                                        <p:tgtEl>
                                          <p:spTgt spid="8225"/>
                                        </p:tgtEl>
                                      </p:cBhvr>
                                    </p:animEffect>
                                  </p:childTnLst>
                                </p:cTn>
                              </p:par>
                            </p:childTnLst>
                          </p:cTn>
                        </p:par>
                        <p:par>
                          <p:cTn id="102" fill="hold">
                            <p:stCondLst>
                              <p:cond delay="1000"/>
                            </p:stCondLst>
                            <p:childTnLst>
                              <p:par>
                                <p:cTn id="103" presetID="22" presetClass="entr" presetSubtype="8" fill="hold" grpId="0" nodeType="afterEffect">
                                  <p:stCondLst>
                                    <p:cond delay="0"/>
                                  </p:stCondLst>
                                  <p:childTnLst>
                                    <p:set>
                                      <p:cBhvr>
                                        <p:cTn id="104" dur="1" fill="hold">
                                          <p:stCondLst>
                                            <p:cond delay="0"/>
                                          </p:stCondLst>
                                        </p:cTn>
                                        <p:tgtEl>
                                          <p:spTgt spid="8226"/>
                                        </p:tgtEl>
                                        <p:attrNameLst>
                                          <p:attrName>style.visibility</p:attrName>
                                        </p:attrNameLst>
                                      </p:cBhvr>
                                      <p:to>
                                        <p:strVal val="visible"/>
                                      </p:to>
                                    </p:set>
                                    <p:animEffect transition="in" filter="wipe(left)">
                                      <p:cBhvr>
                                        <p:cTn id="105" dur="500"/>
                                        <p:tgtEl>
                                          <p:spTgt spid="8226"/>
                                        </p:tgtEl>
                                      </p:cBhvr>
                                    </p:animEffect>
                                  </p:childTnLst>
                                </p:cTn>
                              </p:par>
                            </p:childTnLst>
                          </p:cTn>
                        </p:par>
                        <p:par>
                          <p:cTn id="106" fill="hold">
                            <p:stCondLst>
                              <p:cond delay="1500"/>
                            </p:stCondLst>
                            <p:childTnLst>
                              <p:par>
                                <p:cTn id="107" presetID="22" presetClass="entr" presetSubtype="1" fill="hold" grpId="0" nodeType="afterEffect">
                                  <p:stCondLst>
                                    <p:cond delay="0"/>
                                  </p:stCondLst>
                                  <p:childTnLst>
                                    <p:set>
                                      <p:cBhvr>
                                        <p:cTn id="108" dur="1" fill="hold">
                                          <p:stCondLst>
                                            <p:cond delay="0"/>
                                          </p:stCondLst>
                                        </p:cTn>
                                        <p:tgtEl>
                                          <p:spTgt spid="124935"/>
                                        </p:tgtEl>
                                        <p:attrNameLst>
                                          <p:attrName>style.visibility</p:attrName>
                                        </p:attrNameLst>
                                      </p:cBhvr>
                                      <p:to>
                                        <p:strVal val="visible"/>
                                      </p:to>
                                    </p:set>
                                    <p:animEffect transition="in" filter="wipe(up)">
                                      <p:cBhvr>
                                        <p:cTn id="109" dur="500"/>
                                        <p:tgtEl>
                                          <p:spTgt spid="124935"/>
                                        </p:tgtEl>
                                      </p:cBhvr>
                                    </p:animEffect>
                                  </p:childTnLst>
                                </p:cTn>
                              </p:par>
                            </p:childTnLst>
                          </p:cTn>
                        </p:par>
                        <p:par>
                          <p:cTn id="110" fill="hold">
                            <p:stCondLst>
                              <p:cond delay="2000"/>
                            </p:stCondLst>
                            <p:childTnLst>
                              <p:par>
                                <p:cTn id="111" presetID="22" presetClass="entr" presetSubtype="4" fill="hold" grpId="0" nodeType="afterEffect">
                                  <p:stCondLst>
                                    <p:cond delay="0"/>
                                  </p:stCondLst>
                                  <p:childTnLst>
                                    <p:set>
                                      <p:cBhvr>
                                        <p:cTn id="112" dur="1" fill="hold">
                                          <p:stCondLst>
                                            <p:cond delay="0"/>
                                          </p:stCondLst>
                                        </p:cTn>
                                        <p:tgtEl>
                                          <p:spTgt spid="8227"/>
                                        </p:tgtEl>
                                        <p:attrNameLst>
                                          <p:attrName>style.visibility</p:attrName>
                                        </p:attrNameLst>
                                      </p:cBhvr>
                                      <p:to>
                                        <p:strVal val="visible"/>
                                      </p:to>
                                    </p:set>
                                    <p:animEffect transition="in" filter="wipe(down)">
                                      <p:cBhvr>
                                        <p:cTn id="113" dur="500"/>
                                        <p:tgtEl>
                                          <p:spTgt spid="8227"/>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8204"/>
                                        </p:tgtEl>
                                        <p:attrNameLst>
                                          <p:attrName>style.visibility</p:attrName>
                                        </p:attrNameLst>
                                      </p:cBhvr>
                                      <p:to>
                                        <p:strVal val="visible"/>
                                      </p:to>
                                    </p:set>
                                    <p:animEffect transition="in" filter="wipe(left)">
                                      <p:cBhvr>
                                        <p:cTn id="118" dur="500"/>
                                        <p:tgtEl>
                                          <p:spTgt spid="8204"/>
                                        </p:tgtEl>
                                      </p:cBhvr>
                                    </p:animEffect>
                                  </p:childTnLst>
                                </p:cTn>
                              </p:par>
                            </p:childTnLst>
                          </p:cTn>
                        </p:par>
                        <p:par>
                          <p:cTn id="119" fill="hold">
                            <p:stCondLst>
                              <p:cond delay="500"/>
                            </p:stCondLst>
                            <p:childTnLst>
                              <p:par>
                                <p:cTn id="120" presetID="22" presetClass="entr" presetSubtype="8" fill="hold" grpId="0" nodeType="afterEffect">
                                  <p:stCondLst>
                                    <p:cond delay="0"/>
                                  </p:stCondLst>
                                  <p:childTnLst>
                                    <p:set>
                                      <p:cBhvr>
                                        <p:cTn id="121" dur="1" fill="hold">
                                          <p:stCondLst>
                                            <p:cond delay="0"/>
                                          </p:stCondLst>
                                        </p:cTn>
                                        <p:tgtEl>
                                          <p:spTgt spid="8203"/>
                                        </p:tgtEl>
                                        <p:attrNameLst>
                                          <p:attrName>style.visibility</p:attrName>
                                        </p:attrNameLst>
                                      </p:cBhvr>
                                      <p:to>
                                        <p:strVal val="visible"/>
                                      </p:to>
                                    </p:set>
                                    <p:animEffect transition="in" filter="wipe(left)">
                                      <p:cBhvr>
                                        <p:cTn id="122" dur="500"/>
                                        <p:tgtEl>
                                          <p:spTgt spid="8203"/>
                                        </p:tgtEl>
                                      </p:cBhvr>
                                    </p:animEffect>
                                  </p:childTnLst>
                                </p:cTn>
                              </p:par>
                            </p:childTnLst>
                          </p:cTn>
                        </p:par>
                        <p:par>
                          <p:cTn id="123" fill="hold">
                            <p:stCondLst>
                              <p:cond delay="1000"/>
                            </p:stCondLst>
                            <p:childTnLst>
                              <p:par>
                                <p:cTn id="124" presetID="22" presetClass="entr" presetSubtype="2" fill="hold" grpId="0" nodeType="afterEffect">
                                  <p:stCondLst>
                                    <p:cond delay="0"/>
                                  </p:stCondLst>
                                  <p:childTnLst>
                                    <p:set>
                                      <p:cBhvr>
                                        <p:cTn id="125" dur="1" fill="hold">
                                          <p:stCondLst>
                                            <p:cond delay="0"/>
                                          </p:stCondLst>
                                        </p:cTn>
                                        <p:tgtEl>
                                          <p:spTgt spid="8207"/>
                                        </p:tgtEl>
                                        <p:attrNameLst>
                                          <p:attrName>style.visibility</p:attrName>
                                        </p:attrNameLst>
                                      </p:cBhvr>
                                      <p:to>
                                        <p:strVal val="visible"/>
                                      </p:to>
                                    </p:set>
                                    <p:animEffect transition="in" filter="wipe(right)">
                                      <p:cBhvr>
                                        <p:cTn id="126" dur="500"/>
                                        <p:tgtEl>
                                          <p:spTgt spid="8207"/>
                                        </p:tgtEl>
                                      </p:cBhvr>
                                    </p:animEffect>
                                  </p:childTnLst>
                                </p:cTn>
                              </p:par>
                            </p:childTnLst>
                          </p:cTn>
                        </p:par>
                        <p:par>
                          <p:cTn id="127" fill="hold">
                            <p:stCondLst>
                              <p:cond delay="1500"/>
                            </p:stCondLst>
                            <p:childTnLst>
                              <p:par>
                                <p:cTn id="128" presetID="22" presetClass="entr" presetSubtype="2" fill="hold" grpId="0" nodeType="afterEffect">
                                  <p:stCondLst>
                                    <p:cond delay="0"/>
                                  </p:stCondLst>
                                  <p:childTnLst>
                                    <p:set>
                                      <p:cBhvr>
                                        <p:cTn id="129" dur="1" fill="hold">
                                          <p:stCondLst>
                                            <p:cond delay="0"/>
                                          </p:stCondLst>
                                        </p:cTn>
                                        <p:tgtEl>
                                          <p:spTgt spid="8208"/>
                                        </p:tgtEl>
                                        <p:attrNameLst>
                                          <p:attrName>style.visibility</p:attrName>
                                        </p:attrNameLst>
                                      </p:cBhvr>
                                      <p:to>
                                        <p:strVal val="visible"/>
                                      </p:to>
                                    </p:set>
                                    <p:animEffect transition="in" filter="wipe(right)">
                                      <p:cBhvr>
                                        <p:cTn id="130" dur="500"/>
                                        <p:tgtEl>
                                          <p:spTgt spid="8208"/>
                                        </p:tgtEl>
                                      </p:cBhvr>
                                    </p:animEffect>
                                  </p:childTnLst>
                                </p:cTn>
                              </p:par>
                            </p:childTnLst>
                          </p:cTn>
                        </p:par>
                        <p:par>
                          <p:cTn id="131" fill="hold">
                            <p:stCondLst>
                              <p:cond delay="2000"/>
                            </p:stCondLst>
                            <p:childTnLst>
                              <p:par>
                                <p:cTn id="132" presetID="22" presetClass="entr" presetSubtype="1" fill="hold" grpId="0" nodeType="afterEffect">
                                  <p:stCondLst>
                                    <p:cond delay="0"/>
                                  </p:stCondLst>
                                  <p:childTnLst>
                                    <p:set>
                                      <p:cBhvr>
                                        <p:cTn id="133" dur="1" fill="hold">
                                          <p:stCondLst>
                                            <p:cond delay="0"/>
                                          </p:stCondLst>
                                        </p:cTn>
                                        <p:tgtEl>
                                          <p:spTgt spid="8206"/>
                                        </p:tgtEl>
                                        <p:attrNameLst>
                                          <p:attrName>style.visibility</p:attrName>
                                        </p:attrNameLst>
                                      </p:cBhvr>
                                      <p:to>
                                        <p:strVal val="visible"/>
                                      </p:to>
                                    </p:set>
                                    <p:animEffect transition="in" filter="wipe(up)">
                                      <p:cBhvr>
                                        <p:cTn id="134" dur="500"/>
                                        <p:tgtEl>
                                          <p:spTgt spid="8206"/>
                                        </p:tgtEl>
                                      </p:cBhvr>
                                    </p:animEffect>
                                  </p:childTnLst>
                                </p:cTn>
                              </p:par>
                            </p:childTnLst>
                          </p:cTn>
                        </p:par>
                        <p:par>
                          <p:cTn id="135" fill="hold">
                            <p:stCondLst>
                              <p:cond delay="2500"/>
                            </p:stCondLst>
                            <p:childTnLst>
                              <p:par>
                                <p:cTn id="136" presetID="22" presetClass="entr" presetSubtype="2" fill="hold" grpId="0" nodeType="afterEffect">
                                  <p:stCondLst>
                                    <p:cond delay="0"/>
                                  </p:stCondLst>
                                  <p:childTnLst>
                                    <p:set>
                                      <p:cBhvr>
                                        <p:cTn id="137" dur="1" fill="hold">
                                          <p:stCondLst>
                                            <p:cond delay="0"/>
                                          </p:stCondLst>
                                        </p:cTn>
                                        <p:tgtEl>
                                          <p:spTgt spid="8205"/>
                                        </p:tgtEl>
                                        <p:attrNameLst>
                                          <p:attrName>style.visibility</p:attrName>
                                        </p:attrNameLst>
                                      </p:cBhvr>
                                      <p:to>
                                        <p:strVal val="visible"/>
                                      </p:to>
                                    </p:set>
                                    <p:animEffect transition="in" filter="wipe(right)">
                                      <p:cBhvr>
                                        <p:cTn id="138" dur="500"/>
                                        <p:tgtEl>
                                          <p:spTgt spid="8205"/>
                                        </p:tgtEl>
                                      </p:cBhvr>
                                    </p:animEffect>
                                  </p:childTnLst>
                                </p:cTn>
                              </p:par>
                            </p:childTnLst>
                          </p:cTn>
                        </p:par>
                        <p:par>
                          <p:cTn id="139" fill="hold">
                            <p:stCondLst>
                              <p:cond delay="3000"/>
                            </p:stCondLst>
                            <p:childTnLst>
                              <p:par>
                                <p:cTn id="140" presetID="22" presetClass="entr" presetSubtype="1" fill="hold" grpId="0" nodeType="afterEffect">
                                  <p:stCondLst>
                                    <p:cond delay="0"/>
                                  </p:stCondLst>
                                  <p:childTnLst>
                                    <p:set>
                                      <p:cBhvr>
                                        <p:cTn id="141" dur="1" fill="hold">
                                          <p:stCondLst>
                                            <p:cond delay="0"/>
                                          </p:stCondLst>
                                        </p:cTn>
                                        <p:tgtEl>
                                          <p:spTgt spid="8209"/>
                                        </p:tgtEl>
                                        <p:attrNameLst>
                                          <p:attrName>style.visibility</p:attrName>
                                        </p:attrNameLst>
                                      </p:cBhvr>
                                      <p:to>
                                        <p:strVal val="visible"/>
                                      </p:to>
                                    </p:set>
                                    <p:animEffect transition="in" filter="wipe(up)">
                                      <p:cBhvr>
                                        <p:cTn id="142" dur="500"/>
                                        <p:tgtEl>
                                          <p:spTgt spid="8209"/>
                                        </p:tgtEl>
                                      </p:cBhvr>
                                    </p:animEffect>
                                  </p:childTnLst>
                                </p:cTn>
                              </p:par>
                            </p:childTnLst>
                          </p:cTn>
                        </p:par>
                      </p:childTnLst>
                    </p:cTn>
                  </p:par>
                  <p:par>
                    <p:cTn id="143" fill="hold">
                      <p:stCondLst>
                        <p:cond delay="indefinite"/>
                      </p:stCondLst>
                      <p:childTnLst>
                        <p:par>
                          <p:cTn id="144" fill="hold">
                            <p:stCondLst>
                              <p:cond delay="0"/>
                            </p:stCondLst>
                            <p:childTnLst>
                              <p:par>
                                <p:cTn id="145" presetID="22" presetClass="entr" presetSubtype="8" fill="hold" grpId="0" nodeType="clickEffect">
                                  <p:stCondLst>
                                    <p:cond delay="0"/>
                                  </p:stCondLst>
                                  <p:childTnLst>
                                    <p:set>
                                      <p:cBhvr>
                                        <p:cTn id="146" dur="1" fill="hold">
                                          <p:stCondLst>
                                            <p:cond delay="0"/>
                                          </p:stCondLst>
                                        </p:cTn>
                                        <p:tgtEl>
                                          <p:spTgt spid="124944"/>
                                        </p:tgtEl>
                                        <p:attrNameLst>
                                          <p:attrName>style.visibility</p:attrName>
                                        </p:attrNameLst>
                                      </p:cBhvr>
                                      <p:to>
                                        <p:strVal val="visible"/>
                                      </p:to>
                                    </p:set>
                                    <p:animEffect transition="in" filter="wipe(left)">
                                      <p:cBhvr>
                                        <p:cTn id="147" dur="500"/>
                                        <p:tgtEl>
                                          <p:spTgt spid="124944"/>
                                        </p:tgtEl>
                                      </p:cBhvr>
                                    </p:animEffect>
                                  </p:childTnLst>
                                </p:cTn>
                              </p:par>
                            </p:childTnLst>
                          </p:cTn>
                        </p:par>
                        <p:par>
                          <p:cTn id="148" fill="hold">
                            <p:stCondLst>
                              <p:cond delay="500"/>
                            </p:stCondLst>
                            <p:childTnLst>
                              <p:par>
                                <p:cTn id="149" presetID="22" presetClass="entr" presetSubtype="1" fill="hold" grpId="0" nodeType="afterEffect">
                                  <p:stCondLst>
                                    <p:cond delay="0"/>
                                  </p:stCondLst>
                                  <p:childTnLst>
                                    <p:set>
                                      <p:cBhvr>
                                        <p:cTn id="150" dur="1" fill="hold">
                                          <p:stCondLst>
                                            <p:cond delay="0"/>
                                          </p:stCondLst>
                                        </p:cTn>
                                        <p:tgtEl>
                                          <p:spTgt spid="8211"/>
                                        </p:tgtEl>
                                        <p:attrNameLst>
                                          <p:attrName>style.visibility</p:attrName>
                                        </p:attrNameLst>
                                      </p:cBhvr>
                                      <p:to>
                                        <p:strVal val="visible"/>
                                      </p:to>
                                    </p:set>
                                    <p:animEffect transition="in" filter="wipe(up)">
                                      <p:cBhvr>
                                        <p:cTn id="151" dur="500"/>
                                        <p:tgtEl>
                                          <p:spTgt spid="8211"/>
                                        </p:tgtEl>
                                      </p:cBhvr>
                                    </p:animEffect>
                                  </p:childTnLst>
                                </p:cTn>
                              </p:par>
                            </p:childTnLst>
                          </p:cTn>
                        </p:par>
                        <p:par>
                          <p:cTn id="152" fill="hold">
                            <p:stCondLst>
                              <p:cond delay="1000"/>
                            </p:stCondLst>
                            <p:childTnLst>
                              <p:par>
                                <p:cTn id="153" presetID="22" presetClass="entr" presetSubtype="1" fill="hold" grpId="0" nodeType="afterEffect">
                                  <p:stCondLst>
                                    <p:cond delay="0"/>
                                  </p:stCondLst>
                                  <p:childTnLst>
                                    <p:set>
                                      <p:cBhvr>
                                        <p:cTn id="154" dur="1" fill="hold">
                                          <p:stCondLst>
                                            <p:cond delay="0"/>
                                          </p:stCondLst>
                                        </p:cTn>
                                        <p:tgtEl>
                                          <p:spTgt spid="8195"/>
                                        </p:tgtEl>
                                        <p:attrNameLst>
                                          <p:attrName>style.visibility</p:attrName>
                                        </p:attrNameLst>
                                      </p:cBhvr>
                                      <p:to>
                                        <p:strVal val="visible"/>
                                      </p:to>
                                    </p:set>
                                    <p:animEffect transition="in" filter="wipe(up)">
                                      <p:cBhvr>
                                        <p:cTn id="155" dur="500"/>
                                        <p:tgtEl>
                                          <p:spTgt spid="8195"/>
                                        </p:tgtEl>
                                      </p:cBhvr>
                                    </p:animEffect>
                                  </p:childTnLst>
                                </p:cTn>
                              </p:par>
                            </p:childTnLst>
                          </p:cTn>
                        </p:par>
                        <p:par>
                          <p:cTn id="156" fill="hold">
                            <p:stCondLst>
                              <p:cond delay="1500"/>
                            </p:stCondLst>
                            <p:childTnLst>
                              <p:par>
                                <p:cTn id="157" presetID="22" presetClass="entr" presetSubtype="8" fill="hold" grpId="0" nodeType="afterEffect">
                                  <p:stCondLst>
                                    <p:cond delay="0"/>
                                  </p:stCondLst>
                                  <p:childTnLst>
                                    <p:set>
                                      <p:cBhvr>
                                        <p:cTn id="158" dur="1" fill="hold">
                                          <p:stCondLst>
                                            <p:cond delay="0"/>
                                          </p:stCondLst>
                                        </p:cTn>
                                        <p:tgtEl>
                                          <p:spTgt spid="8212"/>
                                        </p:tgtEl>
                                        <p:attrNameLst>
                                          <p:attrName>style.visibility</p:attrName>
                                        </p:attrNameLst>
                                      </p:cBhvr>
                                      <p:to>
                                        <p:strVal val="visible"/>
                                      </p:to>
                                    </p:set>
                                    <p:animEffect transition="in" filter="wipe(left)">
                                      <p:cBhvr>
                                        <p:cTn id="159" dur="500"/>
                                        <p:tgtEl>
                                          <p:spTgt spid="8212"/>
                                        </p:tgtEl>
                                      </p:cBhvr>
                                    </p:animEffect>
                                  </p:childTnLst>
                                </p:cTn>
                              </p:par>
                            </p:childTnLst>
                          </p:cTn>
                        </p:par>
                        <p:par>
                          <p:cTn id="160" fill="hold">
                            <p:stCondLst>
                              <p:cond delay="2000"/>
                            </p:stCondLst>
                            <p:childTnLst>
                              <p:par>
                                <p:cTn id="161" presetID="22" presetClass="entr" presetSubtype="8" fill="hold" grpId="0" nodeType="afterEffect">
                                  <p:stCondLst>
                                    <p:cond delay="0"/>
                                  </p:stCondLst>
                                  <p:childTnLst>
                                    <p:set>
                                      <p:cBhvr>
                                        <p:cTn id="162" dur="1" fill="hold">
                                          <p:stCondLst>
                                            <p:cond delay="0"/>
                                          </p:stCondLst>
                                        </p:cTn>
                                        <p:tgtEl>
                                          <p:spTgt spid="8213"/>
                                        </p:tgtEl>
                                        <p:attrNameLst>
                                          <p:attrName>style.visibility</p:attrName>
                                        </p:attrNameLst>
                                      </p:cBhvr>
                                      <p:to>
                                        <p:strVal val="visible"/>
                                      </p:to>
                                    </p:set>
                                    <p:animEffect transition="in" filter="wipe(left)">
                                      <p:cBhvr>
                                        <p:cTn id="163" dur="500"/>
                                        <p:tgtEl>
                                          <p:spTgt spid="8213"/>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8" fill="hold" grpId="0" nodeType="clickEffect">
                                  <p:stCondLst>
                                    <p:cond delay="0"/>
                                  </p:stCondLst>
                                  <p:childTnLst>
                                    <p:set>
                                      <p:cBhvr>
                                        <p:cTn id="167" dur="1" fill="hold">
                                          <p:stCondLst>
                                            <p:cond delay="0"/>
                                          </p:stCondLst>
                                        </p:cTn>
                                        <p:tgtEl>
                                          <p:spTgt spid="8214"/>
                                        </p:tgtEl>
                                        <p:attrNameLst>
                                          <p:attrName>style.visibility</p:attrName>
                                        </p:attrNameLst>
                                      </p:cBhvr>
                                      <p:to>
                                        <p:strVal val="visible"/>
                                      </p:to>
                                    </p:set>
                                    <p:animEffect transition="in" filter="wipe(left)">
                                      <p:cBhvr>
                                        <p:cTn id="168" dur="500"/>
                                        <p:tgtEl>
                                          <p:spTgt spid="8214"/>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8" fill="hold" grpId="0" nodeType="clickEffect">
                                  <p:stCondLst>
                                    <p:cond delay="0"/>
                                  </p:stCondLst>
                                  <p:childTnLst>
                                    <p:set>
                                      <p:cBhvr>
                                        <p:cTn id="172" dur="1" fill="hold">
                                          <p:stCondLst>
                                            <p:cond delay="0"/>
                                          </p:stCondLst>
                                        </p:cTn>
                                        <p:tgtEl>
                                          <p:spTgt spid="124970"/>
                                        </p:tgtEl>
                                        <p:attrNameLst>
                                          <p:attrName>style.visibility</p:attrName>
                                        </p:attrNameLst>
                                      </p:cBhvr>
                                      <p:to>
                                        <p:strVal val="visible"/>
                                      </p:to>
                                    </p:set>
                                    <p:animEffect transition="in" filter="wipe(left)">
                                      <p:cBhvr>
                                        <p:cTn id="173" dur="500"/>
                                        <p:tgtEl>
                                          <p:spTgt spid="124970"/>
                                        </p:tgtEl>
                                      </p:cBhvr>
                                    </p:animEffect>
                                  </p:childTnLst>
                                </p:cTn>
                              </p:par>
                            </p:childTnLst>
                          </p:cTn>
                        </p:par>
                        <p:par>
                          <p:cTn id="174" fill="hold">
                            <p:stCondLst>
                              <p:cond delay="500"/>
                            </p:stCondLst>
                            <p:childTnLst>
                              <p:par>
                                <p:cTn id="175" presetID="22" presetClass="entr" presetSubtype="8" fill="hold" grpId="0" nodeType="afterEffect">
                                  <p:stCondLst>
                                    <p:cond delay="0"/>
                                  </p:stCondLst>
                                  <p:childTnLst>
                                    <p:set>
                                      <p:cBhvr>
                                        <p:cTn id="176" dur="1" fill="hold">
                                          <p:stCondLst>
                                            <p:cond delay="0"/>
                                          </p:stCondLst>
                                        </p:cTn>
                                        <p:tgtEl>
                                          <p:spTgt spid="8217"/>
                                        </p:tgtEl>
                                        <p:attrNameLst>
                                          <p:attrName>style.visibility</p:attrName>
                                        </p:attrNameLst>
                                      </p:cBhvr>
                                      <p:to>
                                        <p:strVal val="visible"/>
                                      </p:to>
                                    </p:set>
                                    <p:animEffect transition="in" filter="wipe(left)">
                                      <p:cBhvr>
                                        <p:cTn id="177" dur="500"/>
                                        <p:tgtEl>
                                          <p:spTgt spid="8217"/>
                                        </p:tgtEl>
                                      </p:cBhvr>
                                    </p:animEffect>
                                  </p:childTnLst>
                                </p:cTn>
                              </p:par>
                            </p:childTnLst>
                          </p:cTn>
                        </p:par>
                        <p:par>
                          <p:cTn id="178" fill="hold">
                            <p:stCondLst>
                              <p:cond delay="1000"/>
                            </p:stCondLst>
                            <p:childTnLst>
                              <p:par>
                                <p:cTn id="179" presetID="23" presetClass="entr" presetSubtype="528" fill="hold" grpId="0" nodeType="afterEffect">
                                  <p:stCondLst>
                                    <p:cond delay="0"/>
                                  </p:stCondLst>
                                  <p:childTnLst>
                                    <p:set>
                                      <p:cBhvr>
                                        <p:cTn id="180" dur="1" fill="hold">
                                          <p:stCondLst>
                                            <p:cond delay="0"/>
                                          </p:stCondLst>
                                        </p:cTn>
                                        <p:tgtEl>
                                          <p:spTgt spid="8238"/>
                                        </p:tgtEl>
                                        <p:attrNameLst>
                                          <p:attrName>style.visibility</p:attrName>
                                        </p:attrNameLst>
                                      </p:cBhvr>
                                      <p:to>
                                        <p:strVal val="visible"/>
                                      </p:to>
                                    </p:set>
                                    <p:anim calcmode="lin" valueType="num">
                                      <p:cBhvr>
                                        <p:cTn id="181" dur="500" fill="hold"/>
                                        <p:tgtEl>
                                          <p:spTgt spid="8238"/>
                                        </p:tgtEl>
                                        <p:attrNameLst>
                                          <p:attrName>ppt_w</p:attrName>
                                        </p:attrNameLst>
                                      </p:cBhvr>
                                      <p:tavLst>
                                        <p:tav tm="0">
                                          <p:val>
                                            <p:fltVal val="0"/>
                                          </p:val>
                                        </p:tav>
                                        <p:tav tm="100000">
                                          <p:val>
                                            <p:strVal val="#ppt_w"/>
                                          </p:val>
                                        </p:tav>
                                      </p:tavLst>
                                    </p:anim>
                                    <p:anim calcmode="lin" valueType="num">
                                      <p:cBhvr>
                                        <p:cTn id="182" dur="500" fill="hold"/>
                                        <p:tgtEl>
                                          <p:spTgt spid="8238"/>
                                        </p:tgtEl>
                                        <p:attrNameLst>
                                          <p:attrName>ppt_h</p:attrName>
                                        </p:attrNameLst>
                                      </p:cBhvr>
                                      <p:tavLst>
                                        <p:tav tm="0">
                                          <p:val>
                                            <p:fltVal val="0"/>
                                          </p:val>
                                        </p:tav>
                                        <p:tav tm="100000">
                                          <p:val>
                                            <p:strVal val="#ppt_h"/>
                                          </p:val>
                                        </p:tav>
                                      </p:tavLst>
                                    </p:anim>
                                    <p:anim calcmode="lin" valueType="num">
                                      <p:cBhvr>
                                        <p:cTn id="183" dur="500" fill="hold"/>
                                        <p:tgtEl>
                                          <p:spTgt spid="8238"/>
                                        </p:tgtEl>
                                        <p:attrNameLst>
                                          <p:attrName>ppt_x</p:attrName>
                                        </p:attrNameLst>
                                      </p:cBhvr>
                                      <p:tavLst>
                                        <p:tav tm="0">
                                          <p:val>
                                            <p:fltVal val="0.5"/>
                                          </p:val>
                                        </p:tav>
                                        <p:tav tm="100000">
                                          <p:val>
                                            <p:strVal val="#ppt_x"/>
                                          </p:val>
                                        </p:tav>
                                      </p:tavLst>
                                    </p:anim>
                                    <p:anim calcmode="lin" valueType="num">
                                      <p:cBhvr>
                                        <p:cTn id="184" dur="500" fill="hold"/>
                                        <p:tgtEl>
                                          <p:spTgt spid="82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autoUpdateAnimBg="0"/>
      <p:bldP spid="8196" grpId="0" animBg="1" autoUpdateAnimBg="0"/>
      <p:bldP spid="8237" grpId="0" animBg="1" autoUpdateAnimBg="0"/>
      <p:bldP spid="124931" grpId="0" animBg="1" autoUpdateAnimBg="0"/>
      <p:bldP spid="8198" grpId="0" animBg="1" autoUpdateAnimBg="0"/>
      <p:bldP spid="8199" grpId="0" autoUpdateAnimBg="0"/>
      <p:bldP spid="8200" grpId="0" animBg="1"/>
      <p:bldP spid="124935" grpId="0" animBg="1" autoUpdateAnimBg="0"/>
      <p:bldP spid="8202" grpId="0" animBg="1"/>
      <p:bldP spid="8203" grpId="0" animBg="1" autoUpdateAnimBg="0"/>
      <p:bldP spid="8204" grpId="0" animBg="1"/>
      <p:bldP spid="8205" grpId="0" animBg="1"/>
      <p:bldP spid="8206" grpId="0" animBg="1"/>
      <p:bldP spid="8207" grpId="0" animBg="1"/>
      <p:bldP spid="8208" grpId="0" animBg="1"/>
      <p:bldP spid="8209" grpId="0" animBg="1"/>
      <p:bldP spid="124944" grpId="0" animBg="1" autoUpdateAnimBg="0"/>
      <p:bldP spid="8211" grpId="0" animBg="1" autoUpdateAnimBg="0"/>
      <p:bldP spid="8212" grpId="0" autoUpdateAnimBg="0"/>
      <p:bldP spid="8213" grpId="0" autoUpdateAnimBg="0"/>
      <p:bldP spid="8214" grpId="0" animBg="1"/>
      <p:bldP spid="8215" grpId="0" animBg="1" autoUpdateAnimBg="0"/>
      <p:bldP spid="8216" grpId="0" animBg="1" autoUpdateAnimBg="0"/>
      <p:bldP spid="8217" grpId="0" animBg="1"/>
      <p:bldP spid="8218" grpId="0" animBg="1" autoUpdateAnimBg="0"/>
      <p:bldP spid="124970" grpId="0" animBg="1" autoUpdateAnimBg="0"/>
      <p:bldP spid="8220" grpId="0" animBg="1" autoUpdateAnimBg="0"/>
      <p:bldP spid="8221" grpId="0" animBg="1" autoUpdateAnimBg="0"/>
      <p:bldP spid="8222" grpId="0" animBg="1" autoUpdateAnimBg="0"/>
      <p:bldP spid="8223" grpId="0" animBg="1" autoUpdateAnimBg="0"/>
      <p:bldP spid="8224" grpId="0" animBg="1" autoUpdateAnimBg="0"/>
      <p:bldP spid="8225" grpId="0" animBg="1" autoUpdateAnimBg="0"/>
      <p:bldP spid="8226" grpId="0" autoUpdateAnimBg="0"/>
      <p:bldP spid="8227" grpId="0" animBg="1"/>
      <p:bldP spid="8228" grpId="0" animBg="1"/>
      <p:bldP spid="8229" grpId="0" animBg="1"/>
      <p:bldP spid="8230" grpId="0" animBg="1"/>
      <p:bldP spid="124984" grpId="0" animBg="1" autoUpdateAnimBg="0"/>
      <p:bldP spid="124985" grpId="0" animBg="1" autoUpdateAnimBg="0"/>
      <p:bldP spid="8233" grpId="0" animBg="1" autoUpdateAnimBg="0"/>
      <p:bldP spid="8234" grpId="0" animBg="1" autoUpdateAnimBg="0"/>
      <p:bldP spid="8238"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Oval 58"/>
          <p:cNvSpPr>
            <a:spLocks noChangeArrowheads="1"/>
          </p:cNvSpPr>
          <p:nvPr/>
        </p:nvSpPr>
        <p:spPr bwMode="auto">
          <a:xfrm>
            <a:off x="4419600" y="1219200"/>
            <a:ext cx="4648200" cy="2667000"/>
          </a:xfrm>
          <a:prstGeom prst="ellipse">
            <a:avLst/>
          </a:prstGeom>
          <a:solidFill>
            <a:srgbClr val="F1FFCB"/>
          </a:solidFill>
          <a:ln w="12700">
            <a:solidFill>
              <a:schemeClr val="tx1"/>
            </a:solidFill>
            <a:round/>
            <a:headEnd/>
            <a:tailEnd/>
          </a:ln>
        </p:spPr>
        <p:txBody>
          <a:bodyPr anchor="ctr"/>
          <a:lstStyle/>
          <a:p>
            <a:pPr algn="l"/>
            <a:endParaRPr lang="de-DE"/>
          </a:p>
        </p:txBody>
      </p:sp>
      <p:sp>
        <p:nvSpPr>
          <p:cNvPr id="9223" name="Line 41"/>
          <p:cNvSpPr>
            <a:spLocks noChangeShapeType="1"/>
          </p:cNvSpPr>
          <p:nvPr/>
        </p:nvSpPr>
        <p:spPr bwMode="auto">
          <a:xfrm>
            <a:off x="6324600" y="2362200"/>
            <a:ext cx="0" cy="1600200"/>
          </a:xfrm>
          <a:prstGeom prst="line">
            <a:avLst/>
          </a:prstGeom>
          <a:noFill/>
          <a:ln w="28575">
            <a:solidFill>
              <a:schemeClr val="tx1"/>
            </a:solidFill>
            <a:prstDash val="sysDot"/>
            <a:round/>
            <a:headEnd/>
            <a:tailEnd/>
          </a:ln>
        </p:spPr>
        <p:txBody>
          <a:bodyPr>
            <a:spAutoFit/>
          </a:bodyPr>
          <a:lstStyle/>
          <a:p>
            <a:endParaRPr lang="de-DE"/>
          </a:p>
        </p:txBody>
      </p:sp>
      <p:sp>
        <p:nvSpPr>
          <p:cNvPr id="9224" name="Oval 2"/>
          <p:cNvSpPr>
            <a:spLocks noChangeArrowheads="1"/>
          </p:cNvSpPr>
          <p:nvPr/>
        </p:nvSpPr>
        <p:spPr bwMode="auto">
          <a:xfrm>
            <a:off x="20574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32099" name="Text Box 3"/>
          <p:cNvSpPr txBox="1">
            <a:spLocks noChangeArrowheads="1"/>
          </p:cNvSpPr>
          <p:nvPr/>
        </p:nvSpPr>
        <p:spPr bwMode="auto">
          <a:xfrm>
            <a:off x="7010400" y="1143000"/>
            <a:ext cx="14478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Ermittlung des Kapitalbedarfs</a:t>
            </a:r>
          </a:p>
        </p:txBody>
      </p:sp>
      <p:sp>
        <p:nvSpPr>
          <p:cNvPr id="9226" name="AutoShape 4"/>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9227" name="Text Box 5"/>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9228" name="Line 6"/>
          <p:cNvSpPr>
            <a:spLocks noChangeShapeType="1"/>
          </p:cNvSpPr>
          <p:nvPr/>
        </p:nvSpPr>
        <p:spPr bwMode="auto">
          <a:xfrm>
            <a:off x="7772400" y="762000"/>
            <a:ext cx="0" cy="381000"/>
          </a:xfrm>
          <a:prstGeom prst="line">
            <a:avLst/>
          </a:prstGeom>
          <a:noFill/>
          <a:ln w="38100">
            <a:solidFill>
              <a:srgbClr val="FF0000"/>
            </a:solidFill>
            <a:round/>
            <a:headEnd/>
            <a:tailEnd type="triangle" w="med" len="med"/>
          </a:ln>
        </p:spPr>
        <p:txBody>
          <a:bodyPr>
            <a:spAutoFit/>
          </a:bodyPr>
          <a:lstStyle/>
          <a:p>
            <a:endParaRPr lang="de-DE"/>
          </a:p>
        </p:txBody>
      </p:sp>
      <p:sp>
        <p:nvSpPr>
          <p:cNvPr id="132103" name="Text Box 7"/>
          <p:cNvSpPr txBox="1">
            <a:spLocks noChangeArrowheads="1"/>
          </p:cNvSpPr>
          <p:nvPr/>
        </p:nvSpPr>
        <p:spPr bwMode="auto">
          <a:xfrm>
            <a:off x="228600" y="838200"/>
            <a:ext cx="1524000" cy="13716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9230" name="Line 8"/>
          <p:cNvSpPr>
            <a:spLocks noChangeShapeType="1"/>
          </p:cNvSpPr>
          <p:nvPr/>
        </p:nvSpPr>
        <p:spPr bwMode="auto">
          <a:xfrm flipH="1">
            <a:off x="1752600" y="1524000"/>
            <a:ext cx="5257800" cy="0"/>
          </a:xfrm>
          <a:prstGeom prst="line">
            <a:avLst/>
          </a:prstGeom>
          <a:noFill/>
          <a:ln w="38100">
            <a:solidFill>
              <a:srgbClr val="FF0000"/>
            </a:solidFill>
            <a:round/>
            <a:headEnd/>
            <a:tailEnd type="triangle" w="med" len="med"/>
          </a:ln>
        </p:spPr>
        <p:txBody>
          <a:bodyPr>
            <a:spAutoFit/>
          </a:bodyPr>
          <a:lstStyle/>
          <a:p>
            <a:endParaRPr lang="de-DE"/>
          </a:p>
        </p:txBody>
      </p:sp>
      <p:sp>
        <p:nvSpPr>
          <p:cNvPr id="9231" name="Text Box 9"/>
          <p:cNvSpPr txBox="1">
            <a:spLocks noChangeArrowheads="1"/>
          </p:cNvSpPr>
          <p:nvPr/>
        </p:nvSpPr>
        <p:spPr bwMode="auto">
          <a:xfrm>
            <a:off x="3733800" y="685800"/>
            <a:ext cx="990600" cy="527050"/>
          </a:xfrm>
          <a:prstGeom prst="rect">
            <a:avLst/>
          </a:prstGeom>
          <a:solidFill>
            <a:srgbClr val="FFFFCF"/>
          </a:solidFill>
          <a:ln w="9525">
            <a:solidFill>
              <a:schemeClr val="tx1"/>
            </a:solidFill>
            <a:miter lim="800000"/>
            <a:headEnd/>
            <a:tailEnd/>
          </a:ln>
        </p:spPr>
        <p:txBody>
          <a:bodyPr>
            <a:spAutoFit/>
          </a:bodyPr>
          <a:lstStyle/>
          <a:p>
            <a:pPr algn="l"/>
            <a:r>
              <a:rPr lang="de-DE"/>
              <a:t>Abstim-mungen</a:t>
            </a:r>
          </a:p>
        </p:txBody>
      </p:sp>
      <p:sp>
        <p:nvSpPr>
          <p:cNvPr id="9232" name="Line 10"/>
          <p:cNvSpPr>
            <a:spLocks noChangeShapeType="1"/>
          </p:cNvSpPr>
          <p:nvPr/>
        </p:nvSpPr>
        <p:spPr bwMode="auto">
          <a:xfrm>
            <a:off x="1752600" y="990600"/>
            <a:ext cx="1981200" cy="0"/>
          </a:xfrm>
          <a:prstGeom prst="line">
            <a:avLst/>
          </a:prstGeom>
          <a:noFill/>
          <a:ln w="28575">
            <a:solidFill>
              <a:schemeClr val="tx1"/>
            </a:solidFill>
            <a:round/>
            <a:headEnd/>
            <a:tailEnd type="triangle" w="med" len="med"/>
          </a:ln>
        </p:spPr>
        <p:txBody>
          <a:bodyPr>
            <a:spAutoFit/>
          </a:bodyPr>
          <a:lstStyle/>
          <a:p>
            <a:endParaRPr lang="de-DE"/>
          </a:p>
        </p:txBody>
      </p:sp>
      <p:sp>
        <p:nvSpPr>
          <p:cNvPr id="9233" name="Line 11"/>
          <p:cNvSpPr>
            <a:spLocks noChangeShapeType="1"/>
          </p:cNvSpPr>
          <p:nvPr/>
        </p:nvSpPr>
        <p:spPr bwMode="auto">
          <a:xfrm flipH="1">
            <a:off x="4724400" y="990600"/>
            <a:ext cx="1828800" cy="0"/>
          </a:xfrm>
          <a:prstGeom prst="line">
            <a:avLst/>
          </a:prstGeom>
          <a:noFill/>
          <a:ln w="28575">
            <a:solidFill>
              <a:schemeClr val="tx1"/>
            </a:solidFill>
            <a:round/>
            <a:headEnd/>
            <a:tailEnd type="triangle" w="med" len="med"/>
          </a:ln>
        </p:spPr>
        <p:txBody>
          <a:bodyPr>
            <a:spAutoFit/>
          </a:bodyPr>
          <a:lstStyle/>
          <a:p>
            <a:endParaRPr lang="de-DE"/>
          </a:p>
        </p:txBody>
      </p:sp>
      <p:sp>
        <p:nvSpPr>
          <p:cNvPr id="9234" name="Line 12"/>
          <p:cNvSpPr>
            <a:spLocks noChangeShapeType="1"/>
          </p:cNvSpPr>
          <p:nvPr/>
        </p:nvSpPr>
        <p:spPr bwMode="auto">
          <a:xfrm>
            <a:off x="6553200" y="609600"/>
            <a:ext cx="0" cy="762000"/>
          </a:xfrm>
          <a:prstGeom prst="line">
            <a:avLst/>
          </a:prstGeom>
          <a:noFill/>
          <a:ln w="28575">
            <a:solidFill>
              <a:schemeClr val="tx1"/>
            </a:solidFill>
            <a:round/>
            <a:headEnd/>
            <a:tailEnd/>
          </a:ln>
        </p:spPr>
        <p:txBody>
          <a:bodyPr>
            <a:spAutoFit/>
          </a:bodyPr>
          <a:lstStyle/>
          <a:p>
            <a:endParaRPr lang="de-DE"/>
          </a:p>
        </p:txBody>
      </p:sp>
      <p:sp>
        <p:nvSpPr>
          <p:cNvPr id="9235" name="Line 13"/>
          <p:cNvSpPr>
            <a:spLocks noChangeShapeType="1"/>
          </p:cNvSpPr>
          <p:nvPr/>
        </p:nvSpPr>
        <p:spPr bwMode="auto">
          <a:xfrm flipH="1">
            <a:off x="6553200" y="609600"/>
            <a:ext cx="533400" cy="0"/>
          </a:xfrm>
          <a:prstGeom prst="line">
            <a:avLst/>
          </a:prstGeom>
          <a:noFill/>
          <a:ln w="28575">
            <a:solidFill>
              <a:schemeClr val="tx1"/>
            </a:solidFill>
            <a:round/>
            <a:headEnd/>
            <a:tailEnd/>
          </a:ln>
        </p:spPr>
        <p:txBody>
          <a:bodyPr>
            <a:spAutoFit/>
          </a:bodyPr>
          <a:lstStyle/>
          <a:p>
            <a:endParaRPr lang="de-DE"/>
          </a:p>
        </p:txBody>
      </p:sp>
      <p:sp>
        <p:nvSpPr>
          <p:cNvPr id="9236" name="Line 14"/>
          <p:cNvSpPr>
            <a:spLocks noChangeShapeType="1"/>
          </p:cNvSpPr>
          <p:nvPr/>
        </p:nvSpPr>
        <p:spPr bwMode="auto">
          <a:xfrm flipH="1">
            <a:off x="6553200" y="1371600"/>
            <a:ext cx="457200" cy="0"/>
          </a:xfrm>
          <a:prstGeom prst="line">
            <a:avLst/>
          </a:prstGeom>
          <a:noFill/>
          <a:ln w="28575">
            <a:solidFill>
              <a:schemeClr val="tx1"/>
            </a:solidFill>
            <a:round/>
            <a:headEnd/>
            <a:tailEnd/>
          </a:ln>
        </p:spPr>
        <p:txBody>
          <a:bodyPr>
            <a:spAutoFit/>
          </a:bodyPr>
          <a:lstStyle/>
          <a:p>
            <a:endParaRPr lang="de-DE"/>
          </a:p>
        </p:txBody>
      </p:sp>
      <p:sp>
        <p:nvSpPr>
          <p:cNvPr id="9237" name="Line 15"/>
          <p:cNvSpPr>
            <a:spLocks noChangeShapeType="1"/>
          </p:cNvSpPr>
          <p:nvPr/>
        </p:nvSpPr>
        <p:spPr bwMode="auto">
          <a:xfrm>
            <a:off x="4191000" y="1219200"/>
            <a:ext cx="0" cy="304800"/>
          </a:xfrm>
          <a:prstGeom prst="line">
            <a:avLst/>
          </a:prstGeom>
          <a:noFill/>
          <a:ln w="19050">
            <a:solidFill>
              <a:schemeClr val="tx1"/>
            </a:solidFill>
            <a:round/>
            <a:headEnd/>
            <a:tailEnd type="triangle" w="med" len="med"/>
          </a:ln>
        </p:spPr>
        <p:txBody>
          <a:bodyPr>
            <a:spAutoFit/>
          </a:bodyPr>
          <a:lstStyle/>
          <a:p>
            <a:endParaRPr lang="de-DE"/>
          </a:p>
        </p:txBody>
      </p:sp>
      <p:sp>
        <p:nvSpPr>
          <p:cNvPr id="132112" name="Rectangle 16"/>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9239" name="Rectangle 17"/>
          <p:cNvSpPr>
            <a:spLocks noChangeArrowheads="1"/>
          </p:cNvSpPr>
          <p:nvPr/>
        </p:nvSpPr>
        <p:spPr bwMode="auto">
          <a:xfrm>
            <a:off x="3505200" y="1752600"/>
            <a:ext cx="304800" cy="304800"/>
          </a:xfrm>
          <a:prstGeom prst="rect">
            <a:avLst/>
          </a:prstGeom>
          <a:noFill/>
          <a:ln w="12700">
            <a:solidFill>
              <a:schemeClr val="tx1"/>
            </a:solidFill>
            <a:miter lim="800000"/>
            <a:headEnd/>
            <a:tailEnd/>
          </a:ln>
        </p:spPr>
        <p:txBody>
          <a:bodyPr anchor="ctr">
            <a:spAutoFit/>
          </a:bodyPr>
          <a:lstStyle/>
          <a:p>
            <a:pPr algn="l"/>
            <a:endParaRPr lang="de-DE"/>
          </a:p>
        </p:txBody>
      </p:sp>
      <p:sp>
        <p:nvSpPr>
          <p:cNvPr id="9240" name="Text Box 18"/>
          <p:cNvSpPr txBox="1">
            <a:spLocks noChangeArrowheads="1"/>
          </p:cNvSpPr>
          <p:nvPr/>
        </p:nvSpPr>
        <p:spPr bwMode="auto">
          <a:xfrm>
            <a:off x="3505200" y="1752600"/>
            <a:ext cx="304800" cy="304800"/>
          </a:xfrm>
          <a:prstGeom prst="rect">
            <a:avLst/>
          </a:prstGeom>
          <a:solidFill>
            <a:srgbClr val="FFFFD7"/>
          </a:solidFill>
          <a:ln w="9525">
            <a:noFill/>
            <a:miter lim="800000"/>
            <a:headEnd/>
            <a:tailEnd/>
          </a:ln>
        </p:spPr>
        <p:txBody>
          <a:bodyPr>
            <a:spAutoFit/>
          </a:bodyPr>
          <a:lstStyle/>
          <a:p>
            <a:pPr algn="l"/>
            <a:r>
              <a:rPr lang="de-DE"/>
              <a:t>1</a:t>
            </a:r>
          </a:p>
        </p:txBody>
      </p:sp>
      <p:sp>
        <p:nvSpPr>
          <p:cNvPr id="9241" name="Text Box 19"/>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9242" name="Text Box 20"/>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endParaRPr lang="de-DE"/>
          </a:p>
        </p:txBody>
      </p:sp>
      <p:sp>
        <p:nvSpPr>
          <p:cNvPr id="9243" name="Line 21"/>
          <p:cNvSpPr>
            <a:spLocks noChangeShapeType="1"/>
          </p:cNvSpPr>
          <p:nvPr/>
        </p:nvSpPr>
        <p:spPr bwMode="auto">
          <a:xfrm>
            <a:off x="1828800" y="2057400"/>
            <a:ext cx="1676400" cy="0"/>
          </a:xfrm>
          <a:prstGeom prst="line">
            <a:avLst/>
          </a:prstGeom>
          <a:noFill/>
          <a:ln w="57150">
            <a:solidFill>
              <a:srgbClr val="FF0000"/>
            </a:solidFill>
            <a:round/>
            <a:headEnd/>
            <a:tailEnd type="triangle" w="med" len="med"/>
          </a:ln>
        </p:spPr>
        <p:txBody>
          <a:bodyPr>
            <a:spAutoFit/>
          </a:bodyPr>
          <a:lstStyle/>
          <a:p>
            <a:endParaRPr lang="de-DE"/>
          </a:p>
        </p:txBody>
      </p:sp>
      <p:sp>
        <p:nvSpPr>
          <p:cNvPr id="9244" name="Text Box 22"/>
          <p:cNvSpPr txBox="1">
            <a:spLocks noChangeArrowheads="1"/>
          </p:cNvSpPr>
          <p:nvPr/>
        </p:nvSpPr>
        <p:spPr bwMode="auto">
          <a:xfrm>
            <a:off x="6248400" y="41148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9245" name="Text Box 23"/>
          <p:cNvSpPr txBox="1">
            <a:spLocks noChangeArrowheads="1"/>
          </p:cNvSpPr>
          <p:nvPr/>
        </p:nvSpPr>
        <p:spPr bwMode="auto">
          <a:xfrm>
            <a:off x="1752600" y="42672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132120" name="Rectangle 24"/>
          <p:cNvSpPr>
            <a:spLocks noChangeArrowheads="1"/>
          </p:cNvSpPr>
          <p:nvPr/>
        </p:nvSpPr>
        <p:spPr bwMode="auto">
          <a:xfrm>
            <a:off x="5257800" y="2590800"/>
            <a:ext cx="1600200" cy="838200"/>
          </a:xfrm>
          <a:prstGeom prst="rect">
            <a:avLst/>
          </a:prstGeom>
          <a:solidFill>
            <a:srgbClr val="FFDAB5"/>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9247" name="Text Box 25"/>
          <p:cNvSpPr txBox="1">
            <a:spLocks noChangeArrowheads="1"/>
          </p:cNvSpPr>
          <p:nvPr/>
        </p:nvSpPr>
        <p:spPr bwMode="auto">
          <a:xfrm>
            <a:off x="5638800" y="26670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9248" name="Text Box 26"/>
          <p:cNvSpPr txBox="1">
            <a:spLocks noChangeArrowheads="1"/>
          </p:cNvSpPr>
          <p:nvPr/>
        </p:nvSpPr>
        <p:spPr bwMode="auto">
          <a:xfrm>
            <a:off x="5257800" y="2895600"/>
            <a:ext cx="1600200" cy="457200"/>
          </a:xfrm>
          <a:prstGeom prst="rect">
            <a:avLst/>
          </a:prstGeom>
          <a:noFill/>
          <a:ln w="9525">
            <a:noFill/>
            <a:miter lim="800000"/>
            <a:headEnd/>
            <a:tailEnd/>
          </a:ln>
        </p:spPr>
        <p:txBody>
          <a:bodyPr>
            <a:spAutoFit/>
          </a:bodyPr>
          <a:lstStyle/>
          <a:p>
            <a:pPr algn="l"/>
            <a:r>
              <a:rPr lang="de-DE" sz="1200"/>
              <a:t>Kapitalverwen-dung (Investition)</a:t>
            </a:r>
            <a:endParaRPr lang="de-DE"/>
          </a:p>
        </p:txBody>
      </p:sp>
      <p:sp>
        <p:nvSpPr>
          <p:cNvPr id="9249" name="Text Box 27"/>
          <p:cNvSpPr txBox="1">
            <a:spLocks noChangeArrowheads="1"/>
          </p:cNvSpPr>
          <p:nvPr/>
        </p:nvSpPr>
        <p:spPr bwMode="auto">
          <a:xfrm>
            <a:off x="5257800" y="2590800"/>
            <a:ext cx="304800" cy="314325"/>
          </a:xfrm>
          <a:prstGeom prst="rect">
            <a:avLst/>
          </a:prstGeom>
          <a:solidFill>
            <a:srgbClr val="FFFFD7"/>
          </a:solidFill>
          <a:ln w="9525">
            <a:solidFill>
              <a:schemeClr val="tx1"/>
            </a:solidFill>
            <a:miter lim="800000"/>
            <a:headEnd/>
            <a:tailEnd/>
          </a:ln>
        </p:spPr>
        <p:txBody>
          <a:bodyPr>
            <a:spAutoFit/>
          </a:bodyPr>
          <a:lstStyle/>
          <a:p>
            <a:pPr algn="l"/>
            <a:r>
              <a:rPr lang="de-DE"/>
              <a:t>2</a:t>
            </a:r>
          </a:p>
        </p:txBody>
      </p:sp>
      <p:sp>
        <p:nvSpPr>
          <p:cNvPr id="9250" name="Text Box 29"/>
          <p:cNvSpPr txBox="1">
            <a:spLocks noChangeArrowheads="1"/>
          </p:cNvSpPr>
          <p:nvPr/>
        </p:nvSpPr>
        <p:spPr bwMode="auto">
          <a:xfrm>
            <a:off x="6019800" y="1905000"/>
            <a:ext cx="1524000" cy="469900"/>
          </a:xfrm>
          <a:prstGeom prst="rect">
            <a:avLst/>
          </a:prstGeom>
          <a:solidFill>
            <a:srgbClr val="DEDEDE"/>
          </a:solidFill>
          <a:ln w="12700">
            <a:solidFill>
              <a:schemeClr val="tx1"/>
            </a:solidFill>
            <a:prstDash val="sysDot"/>
            <a:miter lim="800000"/>
            <a:headEnd/>
            <a:tailEnd/>
          </a:ln>
        </p:spPr>
        <p:txBody>
          <a:bodyPr>
            <a:spAutoFit/>
          </a:bodyPr>
          <a:lstStyle/>
          <a:p>
            <a:pPr algn="l"/>
            <a:r>
              <a:rPr lang="de-DE" sz="1200"/>
              <a:t>Beschaffungs-märkte</a:t>
            </a:r>
            <a:endParaRPr lang="de-DE"/>
          </a:p>
        </p:txBody>
      </p:sp>
      <p:sp>
        <p:nvSpPr>
          <p:cNvPr id="9251" name="Line 30"/>
          <p:cNvSpPr>
            <a:spLocks noChangeShapeType="1"/>
          </p:cNvSpPr>
          <p:nvPr/>
        </p:nvSpPr>
        <p:spPr bwMode="auto">
          <a:xfrm>
            <a:off x="7848600" y="1752600"/>
            <a:ext cx="0" cy="381000"/>
          </a:xfrm>
          <a:prstGeom prst="line">
            <a:avLst/>
          </a:prstGeom>
          <a:noFill/>
          <a:ln w="28575">
            <a:solidFill>
              <a:schemeClr val="tx1"/>
            </a:solidFill>
            <a:prstDash val="sysDot"/>
            <a:round/>
            <a:headEnd/>
            <a:tailEnd/>
          </a:ln>
        </p:spPr>
        <p:txBody>
          <a:bodyPr>
            <a:spAutoFit/>
          </a:bodyPr>
          <a:lstStyle/>
          <a:p>
            <a:endParaRPr lang="de-DE"/>
          </a:p>
        </p:txBody>
      </p:sp>
      <p:sp>
        <p:nvSpPr>
          <p:cNvPr id="9252" name="Line 32"/>
          <p:cNvSpPr>
            <a:spLocks noChangeShapeType="1"/>
          </p:cNvSpPr>
          <p:nvPr/>
        </p:nvSpPr>
        <p:spPr bwMode="auto">
          <a:xfrm>
            <a:off x="5105400" y="2057400"/>
            <a:ext cx="9144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9253" name="Line 33"/>
          <p:cNvSpPr>
            <a:spLocks noChangeShapeType="1"/>
          </p:cNvSpPr>
          <p:nvPr/>
        </p:nvSpPr>
        <p:spPr bwMode="auto">
          <a:xfrm>
            <a:off x="4191000" y="2971800"/>
            <a:ext cx="990600" cy="0"/>
          </a:xfrm>
          <a:prstGeom prst="line">
            <a:avLst/>
          </a:prstGeom>
          <a:noFill/>
          <a:ln w="28575">
            <a:solidFill>
              <a:schemeClr val="tx1"/>
            </a:solidFill>
            <a:prstDash val="sysDot"/>
            <a:round/>
            <a:headEnd/>
            <a:tailEnd/>
          </a:ln>
        </p:spPr>
        <p:txBody>
          <a:bodyPr>
            <a:spAutoFit/>
          </a:bodyPr>
          <a:lstStyle/>
          <a:p>
            <a:endParaRPr lang="de-DE"/>
          </a:p>
        </p:txBody>
      </p:sp>
      <p:sp>
        <p:nvSpPr>
          <p:cNvPr id="9254" name="Line 34"/>
          <p:cNvSpPr>
            <a:spLocks noChangeShapeType="1"/>
          </p:cNvSpPr>
          <p:nvPr/>
        </p:nvSpPr>
        <p:spPr bwMode="auto">
          <a:xfrm flipV="1">
            <a:off x="4191000" y="2971800"/>
            <a:ext cx="0" cy="53340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9255" name="Oval 37"/>
          <p:cNvSpPr>
            <a:spLocks noChangeArrowheads="1"/>
          </p:cNvSpPr>
          <p:nvPr/>
        </p:nvSpPr>
        <p:spPr bwMode="auto">
          <a:xfrm>
            <a:off x="2590800" y="1752600"/>
            <a:ext cx="457200" cy="457200"/>
          </a:xfrm>
          <a:prstGeom prst="ellipse">
            <a:avLst/>
          </a:prstGeom>
          <a:solidFill>
            <a:srgbClr val="FFE9D3"/>
          </a:solidFill>
          <a:ln w="19050">
            <a:solidFill>
              <a:schemeClr val="tx1"/>
            </a:solidFill>
            <a:round/>
            <a:headEnd/>
            <a:tailEnd/>
          </a:ln>
        </p:spPr>
        <p:txBody>
          <a:bodyPr anchor="ctr">
            <a:spAutoFit/>
          </a:bodyPr>
          <a:lstStyle/>
          <a:p>
            <a:pPr algn="l"/>
            <a:endParaRPr lang="de-DE"/>
          </a:p>
        </p:txBody>
      </p:sp>
      <p:sp>
        <p:nvSpPr>
          <p:cNvPr id="9256" name="Line 38"/>
          <p:cNvSpPr>
            <a:spLocks noChangeShapeType="1"/>
          </p:cNvSpPr>
          <p:nvPr/>
        </p:nvSpPr>
        <p:spPr bwMode="auto">
          <a:xfrm>
            <a:off x="2819400" y="1676400"/>
            <a:ext cx="0" cy="838200"/>
          </a:xfrm>
          <a:prstGeom prst="line">
            <a:avLst/>
          </a:prstGeom>
          <a:noFill/>
          <a:ln w="28575">
            <a:solidFill>
              <a:schemeClr val="tx1"/>
            </a:solidFill>
            <a:prstDash val="sysDot"/>
            <a:round/>
            <a:headEnd/>
            <a:tailEnd/>
          </a:ln>
        </p:spPr>
        <p:txBody>
          <a:bodyPr>
            <a:spAutoFit/>
          </a:bodyPr>
          <a:lstStyle/>
          <a:p>
            <a:endParaRPr lang="de-DE"/>
          </a:p>
        </p:txBody>
      </p:sp>
      <p:sp>
        <p:nvSpPr>
          <p:cNvPr id="9257" name="Text Box 39"/>
          <p:cNvSpPr txBox="1">
            <a:spLocks noChangeArrowheads="1"/>
          </p:cNvSpPr>
          <p:nvPr/>
        </p:nvSpPr>
        <p:spPr bwMode="auto">
          <a:xfrm>
            <a:off x="1524000" y="2362200"/>
            <a:ext cx="1371600" cy="517525"/>
          </a:xfrm>
          <a:prstGeom prst="rect">
            <a:avLst/>
          </a:prstGeom>
          <a:noFill/>
          <a:ln w="9525">
            <a:noFill/>
            <a:miter lim="800000"/>
            <a:headEnd/>
            <a:tailEnd/>
          </a:ln>
        </p:spPr>
        <p:txBody>
          <a:bodyPr>
            <a:spAutoFit/>
          </a:bodyPr>
          <a:lstStyle/>
          <a:p>
            <a:pPr algn="l"/>
            <a:r>
              <a:rPr lang="de-DE"/>
              <a:t>Point-of-no-Return</a:t>
            </a:r>
          </a:p>
        </p:txBody>
      </p:sp>
      <p:sp>
        <p:nvSpPr>
          <p:cNvPr id="9258" name="Line 40"/>
          <p:cNvSpPr>
            <a:spLocks noChangeShapeType="1"/>
          </p:cNvSpPr>
          <p:nvPr/>
        </p:nvSpPr>
        <p:spPr bwMode="auto">
          <a:xfrm flipH="1">
            <a:off x="2362200" y="2133600"/>
            <a:ext cx="381000" cy="228600"/>
          </a:xfrm>
          <a:prstGeom prst="line">
            <a:avLst/>
          </a:prstGeom>
          <a:noFill/>
          <a:ln w="19050">
            <a:solidFill>
              <a:schemeClr val="tx1"/>
            </a:solidFill>
            <a:round/>
            <a:headEnd/>
            <a:tailEnd/>
          </a:ln>
        </p:spPr>
        <p:txBody>
          <a:bodyPr>
            <a:spAutoFit/>
          </a:bodyPr>
          <a:lstStyle/>
          <a:p>
            <a:endParaRPr lang="de-DE"/>
          </a:p>
        </p:txBody>
      </p:sp>
      <p:graphicFrame>
        <p:nvGraphicFramePr>
          <p:cNvPr id="9218" name="Object 43"/>
          <p:cNvGraphicFramePr>
            <a:graphicFrameLocks noChangeAspect="1"/>
          </p:cNvGraphicFramePr>
          <p:nvPr/>
        </p:nvGraphicFramePr>
        <p:xfrm>
          <a:off x="6705600" y="2770188"/>
          <a:ext cx="914400" cy="720725"/>
        </p:xfrm>
        <a:graphic>
          <a:graphicData uri="http://schemas.openxmlformats.org/presentationml/2006/ole">
            <p:oleObj spid="_x0000_s9218" name="Paint Shop Pro Image" r:id="rId4" imgW="1102738" imgH="868293" progId="PaintShopPro">
              <p:embed/>
            </p:oleObj>
          </a:graphicData>
        </a:graphic>
      </p:graphicFrame>
      <p:sp>
        <p:nvSpPr>
          <p:cNvPr id="9259" name="Text Box 44"/>
          <p:cNvSpPr txBox="1">
            <a:spLocks noChangeArrowheads="1"/>
          </p:cNvSpPr>
          <p:nvPr/>
        </p:nvSpPr>
        <p:spPr bwMode="auto">
          <a:xfrm>
            <a:off x="7696200" y="2895600"/>
            <a:ext cx="1143000" cy="639763"/>
          </a:xfrm>
          <a:prstGeom prst="rect">
            <a:avLst/>
          </a:prstGeom>
          <a:noFill/>
          <a:ln w="9525">
            <a:noFill/>
            <a:miter lim="800000"/>
            <a:headEnd/>
            <a:tailEnd/>
          </a:ln>
        </p:spPr>
        <p:txBody>
          <a:bodyPr>
            <a:spAutoFit/>
          </a:bodyPr>
          <a:lstStyle/>
          <a:p>
            <a:pPr algn="l"/>
            <a:r>
              <a:rPr lang="de-DE" sz="1200"/>
              <a:t>Projekt-management u. a.</a:t>
            </a:r>
            <a:endParaRPr lang="de-DE"/>
          </a:p>
        </p:txBody>
      </p:sp>
      <p:graphicFrame>
        <p:nvGraphicFramePr>
          <p:cNvPr id="9219" name="Object 46"/>
          <p:cNvGraphicFramePr>
            <a:graphicFrameLocks noChangeAspect="1"/>
          </p:cNvGraphicFramePr>
          <p:nvPr/>
        </p:nvGraphicFramePr>
        <p:xfrm>
          <a:off x="3048000" y="3505200"/>
          <a:ext cx="2486025" cy="1343025"/>
        </p:xfrm>
        <a:graphic>
          <a:graphicData uri="http://schemas.openxmlformats.org/presentationml/2006/ole">
            <p:oleObj spid="_x0000_s9219" name="Bitmap" r:id="rId5" imgW="2486372" imgH="1343212" progId="Paint.Picture">
              <p:embed/>
            </p:oleObj>
          </a:graphicData>
        </a:graphic>
      </p:graphicFrame>
      <p:sp>
        <p:nvSpPr>
          <p:cNvPr id="9260" name="Text Box 47"/>
          <p:cNvSpPr txBox="1">
            <a:spLocks noChangeArrowheads="1"/>
          </p:cNvSpPr>
          <p:nvPr/>
        </p:nvSpPr>
        <p:spPr bwMode="auto">
          <a:xfrm>
            <a:off x="1524000" y="3352800"/>
            <a:ext cx="1371600" cy="609600"/>
          </a:xfrm>
          <a:prstGeom prst="rect">
            <a:avLst/>
          </a:prstGeom>
          <a:solidFill>
            <a:srgbClr val="DEDEDE"/>
          </a:solidFill>
          <a:ln w="12700">
            <a:solidFill>
              <a:schemeClr val="tx1"/>
            </a:solidFill>
            <a:miter lim="800000"/>
            <a:headEnd/>
            <a:tailEnd/>
          </a:ln>
        </p:spPr>
        <p:txBody>
          <a:bodyPr/>
          <a:lstStyle/>
          <a:p>
            <a:pPr algn="l"/>
            <a:endParaRPr lang="de-DE"/>
          </a:p>
        </p:txBody>
      </p:sp>
      <p:sp>
        <p:nvSpPr>
          <p:cNvPr id="9261" name="Text Box 48"/>
          <p:cNvSpPr txBox="1">
            <a:spLocks noChangeArrowheads="1"/>
          </p:cNvSpPr>
          <p:nvPr/>
        </p:nvSpPr>
        <p:spPr bwMode="auto">
          <a:xfrm>
            <a:off x="1447800" y="4800600"/>
            <a:ext cx="1371600" cy="609600"/>
          </a:xfrm>
          <a:prstGeom prst="rect">
            <a:avLst/>
          </a:prstGeom>
          <a:solidFill>
            <a:srgbClr val="DEDEDE"/>
          </a:solidFill>
          <a:ln w="12700">
            <a:solidFill>
              <a:schemeClr val="tx1"/>
            </a:solidFill>
            <a:miter lim="800000"/>
            <a:headEnd/>
            <a:tailEnd/>
          </a:ln>
        </p:spPr>
        <p:txBody>
          <a:bodyPr/>
          <a:lstStyle/>
          <a:p>
            <a:pPr algn="l"/>
            <a:endParaRPr lang="de-DE"/>
          </a:p>
        </p:txBody>
      </p:sp>
      <p:sp>
        <p:nvSpPr>
          <p:cNvPr id="9262" name="Text Box 49"/>
          <p:cNvSpPr txBox="1">
            <a:spLocks noChangeArrowheads="1"/>
          </p:cNvSpPr>
          <p:nvPr/>
        </p:nvSpPr>
        <p:spPr bwMode="auto">
          <a:xfrm>
            <a:off x="3733800" y="5867400"/>
            <a:ext cx="1371600" cy="609600"/>
          </a:xfrm>
          <a:prstGeom prst="rect">
            <a:avLst/>
          </a:prstGeom>
          <a:solidFill>
            <a:srgbClr val="DEDEDE"/>
          </a:solidFill>
          <a:ln w="12700">
            <a:solidFill>
              <a:schemeClr val="tx1"/>
            </a:solidFill>
            <a:miter lim="800000"/>
            <a:headEnd/>
            <a:tailEnd/>
          </a:ln>
        </p:spPr>
        <p:txBody>
          <a:bodyPr/>
          <a:lstStyle/>
          <a:p>
            <a:pPr algn="l"/>
            <a:endParaRPr lang="de-DE"/>
          </a:p>
        </p:txBody>
      </p:sp>
      <p:sp>
        <p:nvSpPr>
          <p:cNvPr id="9263" name="Text Box 50"/>
          <p:cNvSpPr txBox="1">
            <a:spLocks noChangeArrowheads="1"/>
          </p:cNvSpPr>
          <p:nvPr/>
        </p:nvSpPr>
        <p:spPr bwMode="auto">
          <a:xfrm>
            <a:off x="5715000" y="4800600"/>
            <a:ext cx="1371600" cy="609600"/>
          </a:xfrm>
          <a:prstGeom prst="rect">
            <a:avLst/>
          </a:prstGeom>
          <a:solidFill>
            <a:srgbClr val="DEDEDE"/>
          </a:solidFill>
          <a:ln w="12700">
            <a:solidFill>
              <a:schemeClr val="tx1"/>
            </a:solidFill>
            <a:miter lim="800000"/>
            <a:headEnd/>
            <a:tailEnd/>
          </a:ln>
        </p:spPr>
        <p:txBody>
          <a:bodyPr/>
          <a:lstStyle/>
          <a:p>
            <a:pPr algn="l"/>
            <a:endParaRPr lang="de-DE"/>
          </a:p>
        </p:txBody>
      </p:sp>
      <p:graphicFrame>
        <p:nvGraphicFramePr>
          <p:cNvPr id="9220" name="Object 6"/>
          <p:cNvGraphicFramePr>
            <a:graphicFrameLocks noChangeAspect="1"/>
          </p:cNvGraphicFramePr>
          <p:nvPr/>
        </p:nvGraphicFramePr>
        <p:xfrm>
          <a:off x="5105400" y="1676400"/>
          <a:ext cx="685800" cy="671513"/>
        </p:xfrm>
        <a:graphic>
          <a:graphicData uri="http://schemas.openxmlformats.org/presentationml/2006/ole">
            <p:oleObj spid="_x0000_s9220" name="Paint Shop Pro Image" r:id="rId6" imgW="1171049" imgH="1200325" progId="PaintShopPro">
              <p:embed/>
            </p:oleObj>
          </a:graphicData>
        </a:graphic>
      </p:graphicFrame>
      <p:graphicFrame>
        <p:nvGraphicFramePr>
          <p:cNvPr id="9221" name="Object 54"/>
          <p:cNvGraphicFramePr>
            <a:graphicFrameLocks noChangeAspect="1"/>
          </p:cNvGraphicFramePr>
          <p:nvPr/>
        </p:nvGraphicFramePr>
        <p:xfrm>
          <a:off x="8153400" y="1905000"/>
          <a:ext cx="793750" cy="914400"/>
        </p:xfrm>
        <a:graphic>
          <a:graphicData uri="http://schemas.openxmlformats.org/presentationml/2006/ole">
            <p:oleObj spid="_x0000_s9221" name="Paint Shop Pro Image" r:id="rId7" imgW="2487805" imgH="2868293" progId="PaintShopPro">
              <p:embed/>
            </p:oleObj>
          </a:graphicData>
        </a:graphic>
      </p:graphicFrame>
      <p:sp>
        <p:nvSpPr>
          <p:cNvPr id="9264" name="Line 55"/>
          <p:cNvSpPr>
            <a:spLocks noChangeShapeType="1"/>
          </p:cNvSpPr>
          <p:nvPr/>
        </p:nvSpPr>
        <p:spPr bwMode="auto">
          <a:xfrm>
            <a:off x="7543800" y="2133600"/>
            <a:ext cx="609600" cy="0"/>
          </a:xfrm>
          <a:prstGeom prst="line">
            <a:avLst/>
          </a:prstGeom>
          <a:noFill/>
          <a:ln w="28575">
            <a:solidFill>
              <a:schemeClr val="tx1"/>
            </a:solidFill>
            <a:prstDash val="sysDot"/>
            <a:round/>
            <a:headEnd type="triangle" w="med" len="med"/>
            <a:tailEnd type="triangle" w="med" len="med"/>
          </a:ln>
        </p:spPr>
        <p:txBody>
          <a:bodyPr>
            <a:spAutoFit/>
          </a:bodyPr>
          <a:lstStyle/>
          <a:p>
            <a:endParaRPr lang="de-DE"/>
          </a:p>
        </p:txBody>
      </p:sp>
      <p:sp>
        <p:nvSpPr>
          <p:cNvPr id="9265" name="Line 56"/>
          <p:cNvSpPr>
            <a:spLocks noChangeShapeType="1"/>
          </p:cNvSpPr>
          <p:nvPr/>
        </p:nvSpPr>
        <p:spPr bwMode="auto">
          <a:xfrm>
            <a:off x="5486400" y="3962400"/>
            <a:ext cx="8382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9266" name="Text Box 57"/>
          <p:cNvSpPr txBox="1">
            <a:spLocks noChangeArrowheads="1"/>
          </p:cNvSpPr>
          <p:nvPr/>
        </p:nvSpPr>
        <p:spPr bwMode="auto">
          <a:xfrm>
            <a:off x="3124200" y="4876800"/>
            <a:ext cx="2286000" cy="314325"/>
          </a:xfrm>
          <a:prstGeom prst="rect">
            <a:avLst/>
          </a:prstGeom>
          <a:solidFill>
            <a:srgbClr val="CCFFCC"/>
          </a:solidFill>
          <a:ln w="9525">
            <a:solidFill>
              <a:schemeClr val="tx1"/>
            </a:solidFill>
            <a:miter lim="800000"/>
            <a:headEnd/>
            <a:tailEnd/>
          </a:ln>
        </p:spPr>
        <p:txBody>
          <a:bodyPr>
            <a:spAutoFit/>
          </a:bodyPr>
          <a:lstStyle/>
          <a:p>
            <a:r>
              <a:rPr lang="de-DE"/>
              <a:t>Bespiel-Unternehmen</a:t>
            </a:r>
          </a:p>
        </p:txBody>
      </p:sp>
      <p:sp>
        <p:nvSpPr>
          <p:cNvPr id="9267" name="Text Box 52"/>
          <p:cNvSpPr txBox="1">
            <a:spLocks noChangeArrowheads="1"/>
          </p:cNvSpPr>
          <p:nvPr/>
        </p:nvSpPr>
        <p:spPr bwMode="auto">
          <a:xfrm>
            <a:off x="0" y="0"/>
            <a:ext cx="6934200" cy="304800"/>
          </a:xfrm>
          <a:prstGeom prst="rect">
            <a:avLst/>
          </a:prstGeom>
          <a:noFill/>
          <a:ln w="9525">
            <a:noFill/>
            <a:miter lim="800000"/>
            <a:headEnd/>
            <a:tailEnd/>
          </a:ln>
        </p:spPr>
        <p:txBody>
          <a:bodyPr>
            <a:spAutoFit/>
          </a:bodyPr>
          <a:lstStyle/>
          <a:p>
            <a:pPr algn="l"/>
            <a:r>
              <a:rPr lang="de-DE"/>
              <a:t>Unternehmensgründung [11]: Kreislaufmodell des Umsatzprozesses, Phase 2</a:t>
            </a:r>
            <a:endParaRPr lang="de-DE">
              <a:latin typeface="Times New Roman" pitchFamily="18" charset="0"/>
            </a:endParaRPr>
          </a:p>
        </p:txBody>
      </p:sp>
      <p:sp>
        <p:nvSpPr>
          <p:cNvPr id="9269"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2120"/>
                                        </p:tgtEl>
                                        <p:attrNameLst>
                                          <p:attrName>style.visibility</p:attrName>
                                        </p:attrNameLst>
                                      </p:cBhvr>
                                      <p:to>
                                        <p:strVal val="visible"/>
                                      </p:to>
                                    </p:set>
                                    <p:animEffect transition="in" filter="wipe(left)">
                                      <p:cBhvr>
                                        <p:cTn id="7" dur="500"/>
                                        <p:tgtEl>
                                          <p:spTgt spid="1321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249"/>
                                        </p:tgtEl>
                                        <p:attrNameLst>
                                          <p:attrName>style.visibility</p:attrName>
                                        </p:attrNameLst>
                                      </p:cBhvr>
                                      <p:to>
                                        <p:strVal val="visible"/>
                                      </p:to>
                                    </p:set>
                                    <p:animEffect transition="in" filter="wipe(up)">
                                      <p:cBhvr>
                                        <p:cTn id="11" dur="500"/>
                                        <p:tgtEl>
                                          <p:spTgt spid="92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247"/>
                                        </p:tgtEl>
                                        <p:attrNameLst>
                                          <p:attrName>style.visibility</p:attrName>
                                        </p:attrNameLst>
                                      </p:cBhvr>
                                      <p:to>
                                        <p:strVal val="visible"/>
                                      </p:to>
                                    </p:set>
                                    <p:animEffect transition="in" filter="wipe(left)">
                                      <p:cBhvr>
                                        <p:cTn id="15" dur="500"/>
                                        <p:tgtEl>
                                          <p:spTgt spid="924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248"/>
                                        </p:tgtEl>
                                        <p:attrNameLst>
                                          <p:attrName>style.visibility</p:attrName>
                                        </p:attrNameLst>
                                      </p:cBhvr>
                                      <p:to>
                                        <p:strVal val="visible"/>
                                      </p:to>
                                    </p:set>
                                    <p:animEffect transition="in" filter="wipe(left)">
                                      <p:cBhvr>
                                        <p:cTn id="19" dur="500"/>
                                        <p:tgtEl>
                                          <p:spTgt spid="924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222"/>
                                        </p:tgtEl>
                                        <p:attrNameLst>
                                          <p:attrName>style.visibility</p:attrName>
                                        </p:attrNameLst>
                                      </p:cBhvr>
                                      <p:to>
                                        <p:strVal val="visible"/>
                                      </p:to>
                                    </p:set>
                                    <p:animEffect transition="in" filter="wipe(up)">
                                      <p:cBhvr>
                                        <p:cTn id="23" dur="500"/>
                                        <p:tgtEl>
                                          <p:spTgt spid="922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9252"/>
                                        </p:tgtEl>
                                        <p:attrNameLst>
                                          <p:attrName>style.visibility</p:attrName>
                                        </p:attrNameLst>
                                      </p:cBhvr>
                                      <p:to>
                                        <p:strVal val="visible"/>
                                      </p:to>
                                    </p:set>
                                    <p:animEffect transition="in" filter="wipe(left)">
                                      <p:cBhvr>
                                        <p:cTn id="28" dur="500"/>
                                        <p:tgtEl>
                                          <p:spTgt spid="9252"/>
                                        </p:tgtEl>
                                      </p:cBhvr>
                                    </p:animEffect>
                                  </p:childTnLst>
                                </p:cTn>
                              </p:par>
                            </p:childTnLst>
                          </p:cTn>
                        </p:par>
                        <p:par>
                          <p:cTn id="29" fill="hold">
                            <p:stCondLst>
                              <p:cond delay="500"/>
                            </p:stCondLst>
                            <p:childTnLst>
                              <p:par>
                                <p:cTn id="30" presetID="22" presetClass="entr" presetSubtype="8" fill="hold" nodeType="afterEffect">
                                  <p:stCondLst>
                                    <p:cond delay="0"/>
                                  </p:stCondLst>
                                  <p:childTnLst>
                                    <p:set>
                                      <p:cBhvr>
                                        <p:cTn id="31" dur="1" fill="hold">
                                          <p:stCondLst>
                                            <p:cond delay="0"/>
                                          </p:stCondLst>
                                        </p:cTn>
                                        <p:tgtEl>
                                          <p:spTgt spid="9220"/>
                                        </p:tgtEl>
                                        <p:attrNameLst>
                                          <p:attrName>style.visibility</p:attrName>
                                        </p:attrNameLst>
                                      </p:cBhvr>
                                      <p:to>
                                        <p:strVal val="visible"/>
                                      </p:to>
                                    </p:set>
                                    <p:animEffect transition="in" filter="wipe(left)">
                                      <p:cBhvr>
                                        <p:cTn id="32" dur="500"/>
                                        <p:tgtEl>
                                          <p:spTgt spid="9220"/>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9250"/>
                                        </p:tgtEl>
                                        <p:attrNameLst>
                                          <p:attrName>style.visibility</p:attrName>
                                        </p:attrNameLst>
                                      </p:cBhvr>
                                      <p:to>
                                        <p:strVal val="visible"/>
                                      </p:to>
                                    </p:set>
                                    <p:animEffect transition="in" filter="wipe(left)">
                                      <p:cBhvr>
                                        <p:cTn id="36" dur="500"/>
                                        <p:tgtEl>
                                          <p:spTgt spid="9250"/>
                                        </p:tgtEl>
                                      </p:cBhvr>
                                    </p:animEffect>
                                  </p:childTnLst>
                                </p:cTn>
                              </p:par>
                            </p:childTnLst>
                          </p:cTn>
                        </p:par>
                        <p:par>
                          <p:cTn id="37" fill="hold">
                            <p:stCondLst>
                              <p:cond delay="1500"/>
                            </p:stCondLst>
                            <p:childTnLst>
                              <p:par>
                                <p:cTn id="38" presetID="22" presetClass="entr" presetSubtype="1" fill="hold" grpId="0" nodeType="afterEffect">
                                  <p:stCondLst>
                                    <p:cond delay="0"/>
                                  </p:stCondLst>
                                  <p:childTnLst>
                                    <p:set>
                                      <p:cBhvr>
                                        <p:cTn id="39" dur="1" fill="hold">
                                          <p:stCondLst>
                                            <p:cond delay="0"/>
                                          </p:stCondLst>
                                        </p:cTn>
                                        <p:tgtEl>
                                          <p:spTgt spid="9251"/>
                                        </p:tgtEl>
                                        <p:attrNameLst>
                                          <p:attrName>style.visibility</p:attrName>
                                        </p:attrNameLst>
                                      </p:cBhvr>
                                      <p:to>
                                        <p:strVal val="visible"/>
                                      </p:to>
                                    </p:set>
                                    <p:animEffect transition="in" filter="wipe(up)">
                                      <p:cBhvr>
                                        <p:cTn id="40" dur="500"/>
                                        <p:tgtEl>
                                          <p:spTgt spid="9251"/>
                                        </p:tgtEl>
                                      </p:cBhvr>
                                    </p:animEffect>
                                  </p:childTnLst>
                                </p:cTn>
                              </p:par>
                            </p:childTnLst>
                          </p:cTn>
                        </p:par>
                        <p:par>
                          <p:cTn id="41" fill="hold">
                            <p:stCondLst>
                              <p:cond delay="2000"/>
                            </p:stCondLst>
                            <p:childTnLst>
                              <p:par>
                                <p:cTn id="42" presetID="17" presetClass="entr" presetSubtype="10" fill="hold" grpId="0" nodeType="afterEffect">
                                  <p:stCondLst>
                                    <p:cond delay="0"/>
                                  </p:stCondLst>
                                  <p:childTnLst>
                                    <p:set>
                                      <p:cBhvr>
                                        <p:cTn id="43" dur="1" fill="hold">
                                          <p:stCondLst>
                                            <p:cond delay="0"/>
                                          </p:stCondLst>
                                        </p:cTn>
                                        <p:tgtEl>
                                          <p:spTgt spid="9264"/>
                                        </p:tgtEl>
                                        <p:attrNameLst>
                                          <p:attrName>style.visibility</p:attrName>
                                        </p:attrNameLst>
                                      </p:cBhvr>
                                      <p:to>
                                        <p:strVal val="visible"/>
                                      </p:to>
                                    </p:set>
                                    <p:anim calcmode="lin" valueType="num">
                                      <p:cBhvr>
                                        <p:cTn id="44" dur="500" fill="hold"/>
                                        <p:tgtEl>
                                          <p:spTgt spid="9264"/>
                                        </p:tgtEl>
                                        <p:attrNameLst>
                                          <p:attrName>ppt_w</p:attrName>
                                        </p:attrNameLst>
                                      </p:cBhvr>
                                      <p:tavLst>
                                        <p:tav tm="0">
                                          <p:val>
                                            <p:fltVal val="0"/>
                                          </p:val>
                                        </p:tav>
                                        <p:tav tm="100000">
                                          <p:val>
                                            <p:strVal val="#ppt_w"/>
                                          </p:val>
                                        </p:tav>
                                      </p:tavLst>
                                    </p:anim>
                                    <p:anim calcmode="lin" valueType="num">
                                      <p:cBhvr>
                                        <p:cTn id="45" dur="500" fill="hold"/>
                                        <p:tgtEl>
                                          <p:spTgt spid="9264"/>
                                        </p:tgtEl>
                                        <p:attrNameLst>
                                          <p:attrName>ppt_h</p:attrName>
                                        </p:attrNameLst>
                                      </p:cBhvr>
                                      <p:tavLst>
                                        <p:tav tm="0">
                                          <p:val>
                                            <p:strVal val="#ppt_h"/>
                                          </p:val>
                                        </p:tav>
                                        <p:tav tm="100000">
                                          <p:val>
                                            <p:strVal val="#ppt_h"/>
                                          </p:val>
                                        </p:tav>
                                      </p:tavLst>
                                    </p:anim>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9221"/>
                                        </p:tgtEl>
                                        <p:attrNameLst>
                                          <p:attrName>style.visibility</p:attrName>
                                        </p:attrNameLst>
                                      </p:cBhvr>
                                      <p:to>
                                        <p:strVal val="visible"/>
                                      </p:to>
                                    </p:set>
                                    <p:animEffect transition="in" filter="wipe(up)">
                                      <p:cBhvr>
                                        <p:cTn id="49" dur="500"/>
                                        <p:tgtEl>
                                          <p:spTgt spid="9221"/>
                                        </p:tgtEl>
                                      </p:cBhvr>
                                    </p:animEffect>
                                  </p:childTnLst>
                                </p:cTn>
                              </p:par>
                            </p:childTnLst>
                          </p:cTn>
                        </p:par>
                        <p:par>
                          <p:cTn id="50" fill="hold">
                            <p:stCondLst>
                              <p:cond delay="3000"/>
                            </p:stCondLst>
                            <p:childTnLst>
                              <p:par>
                                <p:cTn id="51" presetID="22" presetClass="entr" presetSubtype="1" fill="hold" grpId="0" nodeType="afterEffect">
                                  <p:stCondLst>
                                    <p:cond delay="0"/>
                                  </p:stCondLst>
                                  <p:childTnLst>
                                    <p:set>
                                      <p:cBhvr>
                                        <p:cTn id="52" dur="1" fill="hold">
                                          <p:stCondLst>
                                            <p:cond delay="0"/>
                                          </p:stCondLst>
                                        </p:cTn>
                                        <p:tgtEl>
                                          <p:spTgt spid="9223"/>
                                        </p:tgtEl>
                                        <p:attrNameLst>
                                          <p:attrName>style.visibility</p:attrName>
                                        </p:attrNameLst>
                                      </p:cBhvr>
                                      <p:to>
                                        <p:strVal val="visible"/>
                                      </p:to>
                                    </p:set>
                                    <p:animEffect transition="in" filter="wipe(up)">
                                      <p:cBhvr>
                                        <p:cTn id="53" dur="500"/>
                                        <p:tgtEl>
                                          <p:spTgt spid="9223"/>
                                        </p:tgtEl>
                                      </p:cBhvr>
                                    </p:animEffect>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9265"/>
                                        </p:tgtEl>
                                        <p:attrNameLst>
                                          <p:attrName>style.visibility</p:attrName>
                                        </p:attrNameLst>
                                      </p:cBhvr>
                                      <p:to>
                                        <p:strVal val="visible"/>
                                      </p:to>
                                    </p:set>
                                    <p:animEffect transition="in" filter="wipe(right)">
                                      <p:cBhvr>
                                        <p:cTn id="57" dur="500"/>
                                        <p:tgtEl>
                                          <p:spTgt spid="926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9218"/>
                                        </p:tgtEl>
                                        <p:attrNameLst>
                                          <p:attrName>style.visibility</p:attrName>
                                        </p:attrNameLst>
                                      </p:cBhvr>
                                      <p:to>
                                        <p:strVal val="visible"/>
                                      </p:to>
                                    </p:set>
                                    <p:animEffect transition="in" filter="wipe(up)">
                                      <p:cBhvr>
                                        <p:cTn id="62" dur="500"/>
                                        <p:tgtEl>
                                          <p:spTgt spid="9218"/>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9259"/>
                                        </p:tgtEl>
                                        <p:attrNameLst>
                                          <p:attrName>style.visibility</p:attrName>
                                        </p:attrNameLst>
                                      </p:cBhvr>
                                      <p:to>
                                        <p:strVal val="visible"/>
                                      </p:to>
                                    </p:set>
                                    <p:animEffect transition="in" filter="wipe(left)">
                                      <p:cBhvr>
                                        <p:cTn id="66" dur="500"/>
                                        <p:tgtEl>
                                          <p:spTgt spid="9259"/>
                                        </p:tgtEl>
                                      </p:cBhvr>
                                    </p:animEffect>
                                  </p:childTnLst>
                                </p:cTn>
                              </p:par>
                            </p:childTnLst>
                          </p:cTn>
                        </p:par>
                        <p:par>
                          <p:cTn id="67" fill="hold">
                            <p:stCondLst>
                              <p:cond delay="1000"/>
                            </p:stCondLst>
                            <p:childTnLst>
                              <p:par>
                                <p:cTn id="68" presetID="23" presetClass="entr" presetSubtype="528" fill="hold" grpId="0" nodeType="afterEffect">
                                  <p:stCondLst>
                                    <p:cond delay="0"/>
                                  </p:stCondLst>
                                  <p:childTnLst>
                                    <p:set>
                                      <p:cBhvr>
                                        <p:cTn id="69" dur="1" fill="hold">
                                          <p:stCondLst>
                                            <p:cond delay="0"/>
                                          </p:stCondLst>
                                        </p:cTn>
                                        <p:tgtEl>
                                          <p:spTgt spid="9269"/>
                                        </p:tgtEl>
                                        <p:attrNameLst>
                                          <p:attrName>style.visibility</p:attrName>
                                        </p:attrNameLst>
                                      </p:cBhvr>
                                      <p:to>
                                        <p:strVal val="visible"/>
                                      </p:to>
                                    </p:set>
                                    <p:anim calcmode="lin" valueType="num">
                                      <p:cBhvr>
                                        <p:cTn id="70" dur="500" fill="hold"/>
                                        <p:tgtEl>
                                          <p:spTgt spid="9269"/>
                                        </p:tgtEl>
                                        <p:attrNameLst>
                                          <p:attrName>ppt_w</p:attrName>
                                        </p:attrNameLst>
                                      </p:cBhvr>
                                      <p:tavLst>
                                        <p:tav tm="0">
                                          <p:val>
                                            <p:fltVal val="0"/>
                                          </p:val>
                                        </p:tav>
                                        <p:tav tm="100000">
                                          <p:val>
                                            <p:strVal val="#ppt_w"/>
                                          </p:val>
                                        </p:tav>
                                      </p:tavLst>
                                    </p:anim>
                                    <p:anim calcmode="lin" valueType="num">
                                      <p:cBhvr>
                                        <p:cTn id="71" dur="500" fill="hold"/>
                                        <p:tgtEl>
                                          <p:spTgt spid="9269"/>
                                        </p:tgtEl>
                                        <p:attrNameLst>
                                          <p:attrName>ppt_h</p:attrName>
                                        </p:attrNameLst>
                                      </p:cBhvr>
                                      <p:tavLst>
                                        <p:tav tm="0">
                                          <p:val>
                                            <p:fltVal val="0"/>
                                          </p:val>
                                        </p:tav>
                                        <p:tav tm="100000">
                                          <p:val>
                                            <p:strVal val="#ppt_h"/>
                                          </p:val>
                                        </p:tav>
                                      </p:tavLst>
                                    </p:anim>
                                    <p:anim calcmode="lin" valueType="num">
                                      <p:cBhvr>
                                        <p:cTn id="72" dur="500" fill="hold"/>
                                        <p:tgtEl>
                                          <p:spTgt spid="9269"/>
                                        </p:tgtEl>
                                        <p:attrNameLst>
                                          <p:attrName>ppt_x</p:attrName>
                                        </p:attrNameLst>
                                      </p:cBhvr>
                                      <p:tavLst>
                                        <p:tav tm="0">
                                          <p:val>
                                            <p:fltVal val="0.5"/>
                                          </p:val>
                                        </p:tav>
                                        <p:tav tm="100000">
                                          <p:val>
                                            <p:strVal val="#ppt_x"/>
                                          </p:val>
                                        </p:tav>
                                      </p:tavLst>
                                    </p:anim>
                                    <p:anim calcmode="lin" valueType="num">
                                      <p:cBhvr>
                                        <p:cTn id="73" dur="500" fill="hold"/>
                                        <p:tgtEl>
                                          <p:spTgt spid="926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nimBg="1" autoUpdateAnimBg="0"/>
      <p:bldP spid="9223" grpId="0" animBg="1"/>
      <p:bldP spid="132120" grpId="0" animBg="1" autoUpdateAnimBg="0"/>
      <p:bldP spid="9247" grpId="0" autoUpdateAnimBg="0"/>
      <p:bldP spid="9248" grpId="0" autoUpdateAnimBg="0"/>
      <p:bldP spid="9249" grpId="0" animBg="1" autoUpdateAnimBg="0"/>
      <p:bldP spid="9250" grpId="0" animBg="1" autoUpdateAnimBg="0"/>
      <p:bldP spid="9251" grpId="0" animBg="1"/>
      <p:bldP spid="9252" grpId="0" animBg="1"/>
      <p:bldP spid="9259" grpId="0" autoUpdateAnimBg="0"/>
      <p:bldP spid="9264" grpId="0" animBg="1"/>
      <p:bldP spid="9265" grpId="0" animBg="1"/>
      <p:bldP spid="9269"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 name="Oval 65"/>
          <p:cNvSpPr>
            <a:spLocks noChangeArrowheads="1"/>
          </p:cNvSpPr>
          <p:nvPr/>
        </p:nvSpPr>
        <p:spPr bwMode="auto">
          <a:xfrm>
            <a:off x="5257800" y="3733800"/>
            <a:ext cx="3810000" cy="2971800"/>
          </a:xfrm>
          <a:prstGeom prst="ellipse">
            <a:avLst/>
          </a:prstGeom>
          <a:solidFill>
            <a:srgbClr val="F1FFCB"/>
          </a:solidFill>
          <a:ln w="12700">
            <a:solidFill>
              <a:schemeClr val="tx1"/>
            </a:solidFill>
            <a:round/>
            <a:headEnd/>
            <a:tailEnd/>
          </a:ln>
        </p:spPr>
        <p:txBody>
          <a:bodyPr anchor="ctr"/>
          <a:lstStyle/>
          <a:p>
            <a:pPr algn="l"/>
            <a:endParaRPr lang="de-DE"/>
          </a:p>
        </p:txBody>
      </p:sp>
      <p:sp>
        <p:nvSpPr>
          <p:cNvPr id="10251" name="Line 2"/>
          <p:cNvSpPr>
            <a:spLocks noChangeShapeType="1"/>
          </p:cNvSpPr>
          <p:nvPr/>
        </p:nvSpPr>
        <p:spPr bwMode="auto">
          <a:xfrm>
            <a:off x="6324600" y="2438400"/>
            <a:ext cx="0" cy="1524000"/>
          </a:xfrm>
          <a:prstGeom prst="line">
            <a:avLst/>
          </a:prstGeom>
          <a:noFill/>
          <a:ln w="28575">
            <a:solidFill>
              <a:schemeClr val="tx1"/>
            </a:solidFill>
            <a:prstDash val="sysDot"/>
            <a:round/>
            <a:headEnd/>
            <a:tailEnd/>
          </a:ln>
        </p:spPr>
        <p:txBody>
          <a:bodyPr>
            <a:spAutoFit/>
          </a:bodyPr>
          <a:lstStyle/>
          <a:p>
            <a:endParaRPr lang="de-DE"/>
          </a:p>
        </p:txBody>
      </p:sp>
      <p:sp>
        <p:nvSpPr>
          <p:cNvPr id="10252" name="Oval 3"/>
          <p:cNvSpPr>
            <a:spLocks noChangeArrowheads="1"/>
          </p:cNvSpPr>
          <p:nvPr/>
        </p:nvSpPr>
        <p:spPr bwMode="auto">
          <a:xfrm>
            <a:off x="20574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53604" name="Text Box 4"/>
          <p:cNvSpPr txBox="1">
            <a:spLocks noChangeArrowheads="1"/>
          </p:cNvSpPr>
          <p:nvPr/>
        </p:nvSpPr>
        <p:spPr bwMode="auto">
          <a:xfrm>
            <a:off x="7010400" y="1143000"/>
            <a:ext cx="14478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Ermittlung des Kapitalbedarfs</a:t>
            </a:r>
          </a:p>
        </p:txBody>
      </p:sp>
      <p:sp>
        <p:nvSpPr>
          <p:cNvPr id="10254" name="AutoShape 5"/>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10255" name="Text Box 6"/>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10256" name="Line 7"/>
          <p:cNvSpPr>
            <a:spLocks noChangeShapeType="1"/>
          </p:cNvSpPr>
          <p:nvPr/>
        </p:nvSpPr>
        <p:spPr bwMode="auto">
          <a:xfrm>
            <a:off x="7772400" y="838200"/>
            <a:ext cx="0" cy="381000"/>
          </a:xfrm>
          <a:prstGeom prst="line">
            <a:avLst/>
          </a:prstGeom>
          <a:noFill/>
          <a:ln w="38100">
            <a:solidFill>
              <a:srgbClr val="FF0000"/>
            </a:solidFill>
            <a:round/>
            <a:headEnd/>
            <a:tailEnd type="triangle" w="med" len="med"/>
          </a:ln>
        </p:spPr>
        <p:txBody>
          <a:bodyPr>
            <a:spAutoFit/>
          </a:bodyPr>
          <a:lstStyle/>
          <a:p>
            <a:endParaRPr lang="de-DE"/>
          </a:p>
        </p:txBody>
      </p:sp>
      <p:sp>
        <p:nvSpPr>
          <p:cNvPr id="153608" name="Text Box 8"/>
          <p:cNvSpPr txBox="1">
            <a:spLocks noChangeArrowheads="1"/>
          </p:cNvSpPr>
          <p:nvPr/>
        </p:nvSpPr>
        <p:spPr bwMode="auto">
          <a:xfrm>
            <a:off x="228600" y="838200"/>
            <a:ext cx="1524000" cy="13716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10258" name="Line 9"/>
          <p:cNvSpPr>
            <a:spLocks noChangeShapeType="1"/>
          </p:cNvSpPr>
          <p:nvPr/>
        </p:nvSpPr>
        <p:spPr bwMode="auto">
          <a:xfrm flipH="1">
            <a:off x="1752600" y="1524000"/>
            <a:ext cx="5257800" cy="0"/>
          </a:xfrm>
          <a:prstGeom prst="line">
            <a:avLst/>
          </a:prstGeom>
          <a:noFill/>
          <a:ln w="38100">
            <a:solidFill>
              <a:srgbClr val="FF0000"/>
            </a:solidFill>
            <a:round/>
            <a:headEnd/>
            <a:tailEnd type="triangle" w="med" len="med"/>
          </a:ln>
        </p:spPr>
        <p:txBody>
          <a:bodyPr>
            <a:spAutoFit/>
          </a:bodyPr>
          <a:lstStyle/>
          <a:p>
            <a:endParaRPr lang="de-DE"/>
          </a:p>
        </p:txBody>
      </p:sp>
      <p:sp>
        <p:nvSpPr>
          <p:cNvPr id="10259" name="Text Box 10"/>
          <p:cNvSpPr txBox="1">
            <a:spLocks noChangeArrowheads="1"/>
          </p:cNvSpPr>
          <p:nvPr/>
        </p:nvSpPr>
        <p:spPr bwMode="auto">
          <a:xfrm>
            <a:off x="3733800" y="685800"/>
            <a:ext cx="990600" cy="527050"/>
          </a:xfrm>
          <a:prstGeom prst="rect">
            <a:avLst/>
          </a:prstGeom>
          <a:solidFill>
            <a:srgbClr val="FFFFCF"/>
          </a:solidFill>
          <a:ln w="9525">
            <a:solidFill>
              <a:schemeClr val="tx1"/>
            </a:solidFill>
            <a:miter lim="800000"/>
            <a:headEnd/>
            <a:tailEnd/>
          </a:ln>
        </p:spPr>
        <p:txBody>
          <a:bodyPr>
            <a:spAutoFit/>
          </a:bodyPr>
          <a:lstStyle/>
          <a:p>
            <a:pPr algn="l"/>
            <a:r>
              <a:rPr lang="de-DE"/>
              <a:t>Abstim-mungen</a:t>
            </a:r>
          </a:p>
        </p:txBody>
      </p:sp>
      <p:sp>
        <p:nvSpPr>
          <p:cNvPr id="10260" name="Line 11"/>
          <p:cNvSpPr>
            <a:spLocks noChangeShapeType="1"/>
          </p:cNvSpPr>
          <p:nvPr/>
        </p:nvSpPr>
        <p:spPr bwMode="auto">
          <a:xfrm>
            <a:off x="1752600" y="990600"/>
            <a:ext cx="1981200" cy="0"/>
          </a:xfrm>
          <a:prstGeom prst="line">
            <a:avLst/>
          </a:prstGeom>
          <a:noFill/>
          <a:ln w="19050">
            <a:solidFill>
              <a:schemeClr val="tx1"/>
            </a:solidFill>
            <a:round/>
            <a:headEnd/>
            <a:tailEnd type="triangle" w="med" len="med"/>
          </a:ln>
        </p:spPr>
        <p:txBody>
          <a:bodyPr>
            <a:spAutoFit/>
          </a:bodyPr>
          <a:lstStyle/>
          <a:p>
            <a:endParaRPr lang="de-DE"/>
          </a:p>
        </p:txBody>
      </p:sp>
      <p:sp>
        <p:nvSpPr>
          <p:cNvPr id="10261" name="Line 12"/>
          <p:cNvSpPr>
            <a:spLocks noChangeShapeType="1"/>
          </p:cNvSpPr>
          <p:nvPr/>
        </p:nvSpPr>
        <p:spPr bwMode="auto">
          <a:xfrm flipH="1">
            <a:off x="4724400" y="990600"/>
            <a:ext cx="1828800" cy="0"/>
          </a:xfrm>
          <a:prstGeom prst="line">
            <a:avLst/>
          </a:prstGeom>
          <a:noFill/>
          <a:ln w="19050">
            <a:solidFill>
              <a:schemeClr val="tx1"/>
            </a:solidFill>
            <a:round/>
            <a:headEnd/>
            <a:tailEnd type="triangle" w="med" len="med"/>
          </a:ln>
        </p:spPr>
        <p:txBody>
          <a:bodyPr>
            <a:spAutoFit/>
          </a:bodyPr>
          <a:lstStyle/>
          <a:p>
            <a:endParaRPr lang="de-DE"/>
          </a:p>
        </p:txBody>
      </p:sp>
      <p:sp>
        <p:nvSpPr>
          <p:cNvPr id="10262" name="Line 13"/>
          <p:cNvSpPr>
            <a:spLocks noChangeShapeType="1"/>
          </p:cNvSpPr>
          <p:nvPr/>
        </p:nvSpPr>
        <p:spPr bwMode="auto">
          <a:xfrm>
            <a:off x="6553200" y="609600"/>
            <a:ext cx="0" cy="762000"/>
          </a:xfrm>
          <a:prstGeom prst="line">
            <a:avLst/>
          </a:prstGeom>
          <a:noFill/>
          <a:ln w="19050">
            <a:solidFill>
              <a:schemeClr val="tx1"/>
            </a:solidFill>
            <a:round/>
            <a:headEnd/>
            <a:tailEnd/>
          </a:ln>
        </p:spPr>
        <p:txBody>
          <a:bodyPr>
            <a:spAutoFit/>
          </a:bodyPr>
          <a:lstStyle/>
          <a:p>
            <a:endParaRPr lang="de-DE"/>
          </a:p>
        </p:txBody>
      </p:sp>
      <p:sp>
        <p:nvSpPr>
          <p:cNvPr id="10263" name="Line 14"/>
          <p:cNvSpPr>
            <a:spLocks noChangeShapeType="1"/>
          </p:cNvSpPr>
          <p:nvPr/>
        </p:nvSpPr>
        <p:spPr bwMode="auto">
          <a:xfrm flipH="1">
            <a:off x="6553200" y="609600"/>
            <a:ext cx="533400" cy="0"/>
          </a:xfrm>
          <a:prstGeom prst="line">
            <a:avLst/>
          </a:prstGeom>
          <a:noFill/>
          <a:ln w="19050">
            <a:solidFill>
              <a:schemeClr val="tx1"/>
            </a:solidFill>
            <a:round/>
            <a:headEnd/>
            <a:tailEnd/>
          </a:ln>
        </p:spPr>
        <p:txBody>
          <a:bodyPr>
            <a:spAutoFit/>
          </a:bodyPr>
          <a:lstStyle/>
          <a:p>
            <a:endParaRPr lang="de-DE"/>
          </a:p>
        </p:txBody>
      </p:sp>
      <p:sp>
        <p:nvSpPr>
          <p:cNvPr id="10264" name="Line 15"/>
          <p:cNvSpPr>
            <a:spLocks noChangeShapeType="1"/>
          </p:cNvSpPr>
          <p:nvPr/>
        </p:nvSpPr>
        <p:spPr bwMode="auto">
          <a:xfrm flipH="1">
            <a:off x="6553200" y="1371600"/>
            <a:ext cx="457200" cy="0"/>
          </a:xfrm>
          <a:prstGeom prst="line">
            <a:avLst/>
          </a:prstGeom>
          <a:noFill/>
          <a:ln w="19050">
            <a:solidFill>
              <a:schemeClr val="tx1"/>
            </a:solidFill>
            <a:round/>
            <a:headEnd/>
            <a:tailEnd/>
          </a:ln>
        </p:spPr>
        <p:txBody>
          <a:bodyPr>
            <a:spAutoFit/>
          </a:bodyPr>
          <a:lstStyle/>
          <a:p>
            <a:endParaRPr lang="de-DE"/>
          </a:p>
        </p:txBody>
      </p:sp>
      <p:sp>
        <p:nvSpPr>
          <p:cNvPr id="10265" name="Line 16"/>
          <p:cNvSpPr>
            <a:spLocks noChangeShapeType="1"/>
          </p:cNvSpPr>
          <p:nvPr/>
        </p:nvSpPr>
        <p:spPr bwMode="auto">
          <a:xfrm>
            <a:off x="4191000" y="1219200"/>
            <a:ext cx="0" cy="304800"/>
          </a:xfrm>
          <a:prstGeom prst="line">
            <a:avLst/>
          </a:prstGeom>
          <a:noFill/>
          <a:ln w="19050">
            <a:solidFill>
              <a:schemeClr val="tx1"/>
            </a:solidFill>
            <a:round/>
            <a:headEnd/>
            <a:tailEnd type="triangle" w="med" len="med"/>
          </a:ln>
        </p:spPr>
        <p:txBody>
          <a:bodyPr>
            <a:spAutoFit/>
          </a:bodyPr>
          <a:lstStyle/>
          <a:p>
            <a:endParaRPr lang="de-DE"/>
          </a:p>
        </p:txBody>
      </p:sp>
      <p:sp>
        <p:nvSpPr>
          <p:cNvPr id="153617" name="Rectangle 17"/>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0267" name="Text Box 19"/>
          <p:cNvSpPr txBox="1">
            <a:spLocks noChangeArrowheads="1"/>
          </p:cNvSpPr>
          <p:nvPr/>
        </p:nvSpPr>
        <p:spPr bwMode="auto">
          <a:xfrm>
            <a:off x="3505200" y="1752600"/>
            <a:ext cx="304800" cy="314325"/>
          </a:xfrm>
          <a:prstGeom prst="rect">
            <a:avLst/>
          </a:prstGeom>
          <a:solidFill>
            <a:srgbClr val="FFFFE7"/>
          </a:solidFill>
          <a:ln w="9525">
            <a:solidFill>
              <a:schemeClr val="tx1"/>
            </a:solidFill>
            <a:miter lim="800000"/>
            <a:headEnd/>
            <a:tailEnd/>
          </a:ln>
        </p:spPr>
        <p:txBody>
          <a:bodyPr>
            <a:spAutoFit/>
          </a:bodyPr>
          <a:lstStyle/>
          <a:p>
            <a:pPr algn="l"/>
            <a:r>
              <a:rPr lang="de-DE"/>
              <a:t>1</a:t>
            </a:r>
          </a:p>
        </p:txBody>
      </p:sp>
      <p:sp>
        <p:nvSpPr>
          <p:cNvPr id="10268" name="Text Box 20"/>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0269" name="Text Box 21"/>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endParaRPr lang="de-DE"/>
          </a:p>
        </p:txBody>
      </p:sp>
      <p:sp>
        <p:nvSpPr>
          <p:cNvPr id="10270" name="Line 22"/>
          <p:cNvSpPr>
            <a:spLocks noChangeShapeType="1"/>
          </p:cNvSpPr>
          <p:nvPr/>
        </p:nvSpPr>
        <p:spPr bwMode="auto">
          <a:xfrm>
            <a:off x="1828800" y="2057400"/>
            <a:ext cx="1676400" cy="0"/>
          </a:xfrm>
          <a:prstGeom prst="line">
            <a:avLst/>
          </a:prstGeom>
          <a:noFill/>
          <a:ln w="57150">
            <a:solidFill>
              <a:srgbClr val="FF0000"/>
            </a:solidFill>
            <a:round/>
            <a:headEnd/>
            <a:tailEnd type="triangle" w="med" len="med"/>
          </a:ln>
        </p:spPr>
        <p:txBody>
          <a:bodyPr>
            <a:spAutoFit/>
          </a:bodyPr>
          <a:lstStyle/>
          <a:p>
            <a:endParaRPr lang="de-DE"/>
          </a:p>
        </p:txBody>
      </p:sp>
      <p:sp>
        <p:nvSpPr>
          <p:cNvPr id="10271" name="Text Box 23"/>
          <p:cNvSpPr txBox="1">
            <a:spLocks noChangeArrowheads="1"/>
          </p:cNvSpPr>
          <p:nvPr/>
        </p:nvSpPr>
        <p:spPr bwMode="auto">
          <a:xfrm>
            <a:off x="6248400" y="41148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10272" name="Text Box 24"/>
          <p:cNvSpPr txBox="1">
            <a:spLocks noChangeArrowheads="1"/>
          </p:cNvSpPr>
          <p:nvPr/>
        </p:nvSpPr>
        <p:spPr bwMode="auto">
          <a:xfrm>
            <a:off x="1752600" y="42672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153625" name="Rectangle 25"/>
          <p:cNvSpPr>
            <a:spLocks noChangeArrowheads="1"/>
          </p:cNvSpPr>
          <p:nvPr/>
        </p:nvSpPr>
        <p:spPr bwMode="auto">
          <a:xfrm>
            <a:off x="5257800" y="2590800"/>
            <a:ext cx="1600200" cy="8382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0274" name="Text Box 26"/>
          <p:cNvSpPr txBox="1">
            <a:spLocks noChangeArrowheads="1"/>
          </p:cNvSpPr>
          <p:nvPr/>
        </p:nvSpPr>
        <p:spPr bwMode="auto">
          <a:xfrm>
            <a:off x="5638800" y="2667000"/>
            <a:ext cx="1066800" cy="274638"/>
          </a:xfrm>
          <a:prstGeom prst="rect">
            <a:avLst/>
          </a:prstGeom>
          <a:noFill/>
          <a:ln w="9525">
            <a:noFill/>
            <a:miter lim="800000"/>
            <a:headEnd/>
            <a:tailEnd/>
          </a:ln>
        </p:spPr>
        <p:txBody>
          <a:bodyPr>
            <a:spAutoFit/>
          </a:bodyPr>
          <a:lstStyle/>
          <a:p>
            <a:pPr algn="l"/>
            <a:r>
              <a:rPr lang="de-DE" sz="1200"/>
              <a:t>Phase der</a:t>
            </a:r>
          </a:p>
        </p:txBody>
      </p:sp>
      <p:sp>
        <p:nvSpPr>
          <p:cNvPr id="10275" name="Text Box 27"/>
          <p:cNvSpPr txBox="1">
            <a:spLocks noChangeArrowheads="1"/>
          </p:cNvSpPr>
          <p:nvPr/>
        </p:nvSpPr>
        <p:spPr bwMode="auto">
          <a:xfrm>
            <a:off x="5257800" y="2895600"/>
            <a:ext cx="1600200" cy="457200"/>
          </a:xfrm>
          <a:prstGeom prst="rect">
            <a:avLst/>
          </a:prstGeom>
          <a:noFill/>
          <a:ln w="9525">
            <a:noFill/>
            <a:miter lim="800000"/>
            <a:headEnd/>
            <a:tailEnd/>
          </a:ln>
        </p:spPr>
        <p:txBody>
          <a:bodyPr>
            <a:spAutoFit/>
          </a:bodyPr>
          <a:lstStyle/>
          <a:p>
            <a:pPr algn="l"/>
            <a:r>
              <a:rPr lang="de-DE" sz="1200"/>
              <a:t>Kapitalverwen-dung (Investitition)</a:t>
            </a:r>
          </a:p>
        </p:txBody>
      </p:sp>
      <p:sp>
        <p:nvSpPr>
          <p:cNvPr id="10276" name="Text Box 28"/>
          <p:cNvSpPr txBox="1">
            <a:spLocks noChangeArrowheads="1"/>
          </p:cNvSpPr>
          <p:nvPr/>
        </p:nvSpPr>
        <p:spPr bwMode="auto">
          <a:xfrm>
            <a:off x="5257800" y="2590800"/>
            <a:ext cx="304800" cy="314325"/>
          </a:xfrm>
          <a:prstGeom prst="rect">
            <a:avLst/>
          </a:prstGeom>
          <a:solidFill>
            <a:srgbClr val="FFFFE7"/>
          </a:solidFill>
          <a:ln w="9525">
            <a:solidFill>
              <a:schemeClr val="tx1"/>
            </a:solidFill>
            <a:miter lim="800000"/>
            <a:headEnd/>
            <a:tailEnd/>
          </a:ln>
        </p:spPr>
        <p:txBody>
          <a:bodyPr>
            <a:spAutoFit/>
          </a:bodyPr>
          <a:lstStyle/>
          <a:p>
            <a:pPr algn="l"/>
            <a:r>
              <a:rPr lang="de-DE"/>
              <a:t>2</a:t>
            </a:r>
          </a:p>
        </p:txBody>
      </p:sp>
      <p:sp>
        <p:nvSpPr>
          <p:cNvPr id="10277" name="Text Box 30"/>
          <p:cNvSpPr txBox="1">
            <a:spLocks noChangeArrowheads="1"/>
          </p:cNvSpPr>
          <p:nvPr/>
        </p:nvSpPr>
        <p:spPr bwMode="auto">
          <a:xfrm>
            <a:off x="6019800" y="1905000"/>
            <a:ext cx="1524000" cy="469900"/>
          </a:xfrm>
          <a:prstGeom prst="rect">
            <a:avLst/>
          </a:prstGeom>
          <a:solidFill>
            <a:srgbClr val="DEDEDE"/>
          </a:solidFill>
          <a:ln w="12700">
            <a:solidFill>
              <a:schemeClr val="tx1"/>
            </a:solidFill>
            <a:miter lim="800000"/>
            <a:headEnd/>
            <a:tailEnd/>
          </a:ln>
        </p:spPr>
        <p:txBody>
          <a:bodyPr/>
          <a:lstStyle/>
          <a:p>
            <a:pPr algn="l"/>
            <a:r>
              <a:rPr lang="de-DE" sz="1200"/>
              <a:t>Beschaffungs-märkte</a:t>
            </a:r>
          </a:p>
        </p:txBody>
      </p:sp>
      <p:sp>
        <p:nvSpPr>
          <p:cNvPr id="10278" name="Line 31"/>
          <p:cNvSpPr>
            <a:spLocks noChangeShapeType="1"/>
          </p:cNvSpPr>
          <p:nvPr/>
        </p:nvSpPr>
        <p:spPr bwMode="auto">
          <a:xfrm>
            <a:off x="7848600" y="1752600"/>
            <a:ext cx="0" cy="381000"/>
          </a:xfrm>
          <a:prstGeom prst="line">
            <a:avLst/>
          </a:prstGeom>
          <a:noFill/>
          <a:ln w="28575">
            <a:solidFill>
              <a:schemeClr val="tx1"/>
            </a:solidFill>
            <a:prstDash val="sysDot"/>
            <a:round/>
            <a:headEnd/>
            <a:tailEnd/>
          </a:ln>
        </p:spPr>
        <p:txBody>
          <a:bodyPr>
            <a:spAutoFit/>
          </a:bodyPr>
          <a:lstStyle/>
          <a:p>
            <a:endParaRPr lang="de-DE"/>
          </a:p>
        </p:txBody>
      </p:sp>
      <p:sp>
        <p:nvSpPr>
          <p:cNvPr id="10279" name="Line 32"/>
          <p:cNvSpPr>
            <a:spLocks noChangeShapeType="1"/>
          </p:cNvSpPr>
          <p:nvPr/>
        </p:nvSpPr>
        <p:spPr bwMode="auto">
          <a:xfrm>
            <a:off x="5105400" y="2057400"/>
            <a:ext cx="9144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0280" name="Line 33"/>
          <p:cNvSpPr>
            <a:spLocks noChangeShapeType="1"/>
          </p:cNvSpPr>
          <p:nvPr/>
        </p:nvSpPr>
        <p:spPr bwMode="auto">
          <a:xfrm>
            <a:off x="4191000" y="2971800"/>
            <a:ext cx="990600" cy="0"/>
          </a:xfrm>
          <a:prstGeom prst="line">
            <a:avLst/>
          </a:prstGeom>
          <a:noFill/>
          <a:ln w="28575">
            <a:solidFill>
              <a:schemeClr val="tx1"/>
            </a:solidFill>
            <a:prstDash val="sysDot"/>
            <a:round/>
            <a:headEnd/>
            <a:tailEnd/>
          </a:ln>
        </p:spPr>
        <p:txBody>
          <a:bodyPr>
            <a:spAutoFit/>
          </a:bodyPr>
          <a:lstStyle/>
          <a:p>
            <a:endParaRPr lang="de-DE"/>
          </a:p>
        </p:txBody>
      </p:sp>
      <p:sp>
        <p:nvSpPr>
          <p:cNvPr id="10281" name="Line 34"/>
          <p:cNvSpPr>
            <a:spLocks noChangeShapeType="1"/>
          </p:cNvSpPr>
          <p:nvPr/>
        </p:nvSpPr>
        <p:spPr bwMode="auto">
          <a:xfrm flipV="1">
            <a:off x="4191000" y="2971800"/>
            <a:ext cx="0" cy="53340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0282" name="Oval 35"/>
          <p:cNvSpPr>
            <a:spLocks noChangeArrowheads="1"/>
          </p:cNvSpPr>
          <p:nvPr/>
        </p:nvSpPr>
        <p:spPr bwMode="auto">
          <a:xfrm>
            <a:off x="2590800" y="1752600"/>
            <a:ext cx="457200" cy="457200"/>
          </a:xfrm>
          <a:prstGeom prst="ellipse">
            <a:avLst/>
          </a:prstGeom>
          <a:solidFill>
            <a:srgbClr val="FFE9D3"/>
          </a:solidFill>
          <a:ln w="19050">
            <a:solidFill>
              <a:schemeClr val="tx1"/>
            </a:solidFill>
            <a:round/>
            <a:headEnd/>
            <a:tailEnd/>
          </a:ln>
        </p:spPr>
        <p:txBody>
          <a:bodyPr anchor="ctr">
            <a:spAutoFit/>
          </a:bodyPr>
          <a:lstStyle/>
          <a:p>
            <a:pPr algn="l"/>
            <a:endParaRPr lang="de-DE"/>
          </a:p>
        </p:txBody>
      </p:sp>
      <p:sp>
        <p:nvSpPr>
          <p:cNvPr id="10283" name="Line 36"/>
          <p:cNvSpPr>
            <a:spLocks noChangeShapeType="1"/>
          </p:cNvSpPr>
          <p:nvPr/>
        </p:nvSpPr>
        <p:spPr bwMode="auto">
          <a:xfrm>
            <a:off x="2819400" y="1676400"/>
            <a:ext cx="0" cy="838200"/>
          </a:xfrm>
          <a:prstGeom prst="line">
            <a:avLst/>
          </a:prstGeom>
          <a:noFill/>
          <a:ln w="28575">
            <a:solidFill>
              <a:schemeClr val="tx1"/>
            </a:solidFill>
            <a:prstDash val="sysDot"/>
            <a:round/>
            <a:headEnd/>
            <a:tailEnd/>
          </a:ln>
        </p:spPr>
        <p:txBody>
          <a:bodyPr>
            <a:spAutoFit/>
          </a:bodyPr>
          <a:lstStyle/>
          <a:p>
            <a:endParaRPr lang="de-DE"/>
          </a:p>
        </p:txBody>
      </p:sp>
      <p:sp>
        <p:nvSpPr>
          <p:cNvPr id="10284" name="Text Box 37"/>
          <p:cNvSpPr txBox="1">
            <a:spLocks noChangeArrowheads="1"/>
          </p:cNvSpPr>
          <p:nvPr/>
        </p:nvSpPr>
        <p:spPr bwMode="auto">
          <a:xfrm>
            <a:off x="1524000" y="2362200"/>
            <a:ext cx="1371600" cy="517525"/>
          </a:xfrm>
          <a:prstGeom prst="rect">
            <a:avLst/>
          </a:prstGeom>
          <a:noFill/>
          <a:ln w="9525">
            <a:noFill/>
            <a:miter lim="800000"/>
            <a:headEnd/>
            <a:tailEnd/>
          </a:ln>
        </p:spPr>
        <p:txBody>
          <a:bodyPr>
            <a:spAutoFit/>
          </a:bodyPr>
          <a:lstStyle/>
          <a:p>
            <a:pPr algn="l"/>
            <a:r>
              <a:rPr lang="de-DE"/>
              <a:t>Point-of-no-Return</a:t>
            </a:r>
          </a:p>
        </p:txBody>
      </p:sp>
      <p:sp>
        <p:nvSpPr>
          <p:cNvPr id="10285" name="Line 38"/>
          <p:cNvSpPr>
            <a:spLocks noChangeShapeType="1"/>
          </p:cNvSpPr>
          <p:nvPr/>
        </p:nvSpPr>
        <p:spPr bwMode="auto">
          <a:xfrm flipH="1">
            <a:off x="2362200" y="2133600"/>
            <a:ext cx="381000" cy="228600"/>
          </a:xfrm>
          <a:prstGeom prst="line">
            <a:avLst/>
          </a:prstGeom>
          <a:noFill/>
          <a:ln w="19050">
            <a:solidFill>
              <a:schemeClr val="tx1"/>
            </a:solidFill>
            <a:round/>
            <a:headEnd/>
            <a:tailEnd/>
          </a:ln>
        </p:spPr>
        <p:txBody>
          <a:bodyPr>
            <a:spAutoFit/>
          </a:bodyPr>
          <a:lstStyle/>
          <a:p>
            <a:endParaRPr lang="de-DE"/>
          </a:p>
        </p:txBody>
      </p:sp>
      <p:graphicFrame>
        <p:nvGraphicFramePr>
          <p:cNvPr id="10242" name="Object 39"/>
          <p:cNvGraphicFramePr>
            <a:graphicFrameLocks noChangeAspect="1"/>
          </p:cNvGraphicFramePr>
          <p:nvPr/>
        </p:nvGraphicFramePr>
        <p:xfrm>
          <a:off x="6781800" y="2819400"/>
          <a:ext cx="914400" cy="719138"/>
        </p:xfrm>
        <a:graphic>
          <a:graphicData uri="http://schemas.openxmlformats.org/presentationml/2006/ole">
            <p:oleObj spid="_x0000_s10242" name="Paint Shop Pro Image" r:id="rId4" imgW="1102738" imgH="868293" progId="PaintShopPro">
              <p:embed/>
            </p:oleObj>
          </a:graphicData>
        </a:graphic>
      </p:graphicFrame>
      <p:sp>
        <p:nvSpPr>
          <p:cNvPr id="10286" name="Text Box 40"/>
          <p:cNvSpPr txBox="1">
            <a:spLocks noChangeArrowheads="1"/>
          </p:cNvSpPr>
          <p:nvPr/>
        </p:nvSpPr>
        <p:spPr bwMode="auto">
          <a:xfrm>
            <a:off x="7696200" y="3048000"/>
            <a:ext cx="1143000" cy="639763"/>
          </a:xfrm>
          <a:prstGeom prst="rect">
            <a:avLst/>
          </a:prstGeom>
          <a:noFill/>
          <a:ln w="9525">
            <a:noFill/>
            <a:miter lim="800000"/>
            <a:headEnd/>
            <a:tailEnd/>
          </a:ln>
        </p:spPr>
        <p:txBody>
          <a:bodyPr>
            <a:spAutoFit/>
          </a:bodyPr>
          <a:lstStyle/>
          <a:p>
            <a:pPr algn="l"/>
            <a:r>
              <a:rPr lang="de-DE" sz="1200"/>
              <a:t>Projekt-management u. a.</a:t>
            </a:r>
          </a:p>
        </p:txBody>
      </p:sp>
      <p:sp>
        <p:nvSpPr>
          <p:cNvPr id="10287" name="Text Box 41"/>
          <p:cNvSpPr txBox="1">
            <a:spLocks noChangeArrowheads="1"/>
          </p:cNvSpPr>
          <p:nvPr/>
        </p:nvSpPr>
        <p:spPr bwMode="auto">
          <a:xfrm>
            <a:off x="3200400" y="4876800"/>
            <a:ext cx="2286000" cy="431800"/>
          </a:xfrm>
          <a:prstGeom prst="rect">
            <a:avLst/>
          </a:prstGeom>
          <a:solidFill>
            <a:srgbClr val="CCFFCC"/>
          </a:solidFill>
          <a:ln w="9525">
            <a:solidFill>
              <a:schemeClr val="tx1"/>
            </a:solidFill>
            <a:miter lim="800000"/>
            <a:headEnd/>
            <a:tailEnd/>
          </a:ln>
        </p:spPr>
        <p:txBody>
          <a:bodyPr anchor="ctr"/>
          <a:lstStyle/>
          <a:p>
            <a:r>
              <a:rPr lang="de-DE"/>
              <a:t>Beispiel-Unternehmen</a:t>
            </a:r>
            <a:endParaRPr lang="de-DE" sz="1600"/>
          </a:p>
        </p:txBody>
      </p:sp>
      <p:graphicFrame>
        <p:nvGraphicFramePr>
          <p:cNvPr id="10243" name="Object 42"/>
          <p:cNvGraphicFramePr>
            <a:graphicFrameLocks noChangeAspect="1"/>
          </p:cNvGraphicFramePr>
          <p:nvPr/>
        </p:nvGraphicFramePr>
        <p:xfrm>
          <a:off x="3048000" y="3505200"/>
          <a:ext cx="2486025" cy="1343025"/>
        </p:xfrm>
        <a:graphic>
          <a:graphicData uri="http://schemas.openxmlformats.org/presentationml/2006/ole">
            <p:oleObj spid="_x0000_s10243" name="Bitmap" r:id="rId5" imgW="2486372" imgH="1343212" progId="Paint.Picture">
              <p:embed/>
            </p:oleObj>
          </a:graphicData>
        </a:graphic>
      </p:graphicFrame>
      <p:sp>
        <p:nvSpPr>
          <p:cNvPr id="10288" name="Text Box 43"/>
          <p:cNvSpPr txBox="1">
            <a:spLocks noChangeArrowheads="1"/>
          </p:cNvSpPr>
          <p:nvPr/>
        </p:nvSpPr>
        <p:spPr bwMode="auto">
          <a:xfrm>
            <a:off x="1524000" y="3352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0289" name="Text Box 44"/>
          <p:cNvSpPr txBox="1">
            <a:spLocks noChangeArrowheads="1"/>
          </p:cNvSpPr>
          <p:nvPr/>
        </p:nvSpPr>
        <p:spPr bwMode="auto">
          <a:xfrm>
            <a:off x="1447800" y="48006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0290" name="Text Box 45"/>
          <p:cNvSpPr txBox="1">
            <a:spLocks noChangeArrowheads="1"/>
          </p:cNvSpPr>
          <p:nvPr/>
        </p:nvSpPr>
        <p:spPr bwMode="auto">
          <a:xfrm>
            <a:off x="3733800" y="58674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0291" name="Text Box 46"/>
          <p:cNvSpPr txBox="1">
            <a:spLocks noChangeArrowheads="1"/>
          </p:cNvSpPr>
          <p:nvPr/>
        </p:nvSpPr>
        <p:spPr bwMode="auto">
          <a:xfrm>
            <a:off x="57150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graphicFrame>
        <p:nvGraphicFramePr>
          <p:cNvPr id="10244" name="Object 6"/>
          <p:cNvGraphicFramePr>
            <a:graphicFrameLocks noChangeAspect="1"/>
          </p:cNvGraphicFramePr>
          <p:nvPr/>
        </p:nvGraphicFramePr>
        <p:xfrm>
          <a:off x="5029200" y="1676400"/>
          <a:ext cx="685800" cy="671513"/>
        </p:xfrm>
        <a:graphic>
          <a:graphicData uri="http://schemas.openxmlformats.org/presentationml/2006/ole">
            <p:oleObj spid="_x0000_s10244" name="Paint Shop Pro Image" r:id="rId6" imgW="1171049" imgH="1200325" progId="PaintShopPro">
              <p:embed/>
            </p:oleObj>
          </a:graphicData>
        </a:graphic>
      </p:graphicFrame>
      <p:graphicFrame>
        <p:nvGraphicFramePr>
          <p:cNvPr id="10245" name="Object 48"/>
          <p:cNvGraphicFramePr>
            <a:graphicFrameLocks noChangeAspect="1"/>
          </p:cNvGraphicFramePr>
          <p:nvPr/>
        </p:nvGraphicFramePr>
        <p:xfrm>
          <a:off x="8077200" y="1828800"/>
          <a:ext cx="925513" cy="1066800"/>
        </p:xfrm>
        <a:graphic>
          <a:graphicData uri="http://schemas.openxmlformats.org/presentationml/2006/ole">
            <p:oleObj spid="_x0000_s10245" name="Paint Shop Pro Image" r:id="rId7" imgW="2487805" imgH="2868293" progId="PaintShopPro">
              <p:embed/>
            </p:oleObj>
          </a:graphicData>
        </a:graphic>
      </p:graphicFrame>
      <p:sp>
        <p:nvSpPr>
          <p:cNvPr id="10292" name="Line 49"/>
          <p:cNvSpPr>
            <a:spLocks noChangeShapeType="1"/>
          </p:cNvSpPr>
          <p:nvPr/>
        </p:nvSpPr>
        <p:spPr bwMode="auto">
          <a:xfrm>
            <a:off x="7543800" y="2133600"/>
            <a:ext cx="609600" cy="0"/>
          </a:xfrm>
          <a:prstGeom prst="line">
            <a:avLst/>
          </a:prstGeom>
          <a:noFill/>
          <a:ln w="28575">
            <a:solidFill>
              <a:schemeClr val="tx1"/>
            </a:solidFill>
            <a:prstDash val="sysDot"/>
            <a:round/>
            <a:headEnd type="triangle" w="med" len="med"/>
            <a:tailEnd type="triangle" w="med" len="med"/>
          </a:ln>
        </p:spPr>
        <p:txBody>
          <a:bodyPr>
            <a:spAutoFit/>
          </a:bodyPr>
          <a:lstStyle/>
          <a:p>
            <a:endParaRPr lang="de-DE"/>
          </a:p>
        </p:txBody>
      </p:sp>
      <p:sp>
        <p:nvSpPr>
          <p:cNvPr id="10293" name="Line 50"/>
          <p:cNvSpPr>
            <a:spLocks noChangeShapeType="1"/>
          </p:cNvSpPr>
          <p:nvPr/>
        </p:nvSpPr>
        <p:spPr bwMode="auto">
          <a:xfrm>
            <a:off x="5486400" y="3962400"/>
            <a:ext cx="8382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53651" name="Rectangle 51"/>
          <p:cNvSpPr>
            <a:spLocks noChangeArrowheads="1"/>
          </p:cNvSpPr>
          <p:nvPr/>
        </p:nvSpPr>
        <p:spPr bwMode="auto">
          <a:xfrm>
            <a:off x="5638800" y="4572000"/>
            <a:ext cx="1752600" cy="838200"/>
          </a:xfrm>
          <a:prstGeom prst="rect">
            <a:avLst/>
          </a:prstGeom>
          <a:solidFill>
            <a:srgbClr val="FFE9D3"/>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0295" name="Text Box 52"/>
          <p:cNvSpPr txBox="1">
            <a:spLocks noChangeArrowheads="1"/>
          </p:cNvSpPr>
          <p:nvPr/>
        </p:nvSpPr>
        <p:spPr bwMode="auto">
          <a:xfrm>
            <a:off x="5638800" y="45720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3</a:t>
            </a:r>
          </a:p>
        </p:txBody>
      </p:sp>
      <p:sp>
        <p:nvSpPr>
          <p:cNvPr id="10296" name="Line 53"/>
          <p:cNvSpPr>
            <a:spLocks noChangeShapeType="1"/>
          </p:cNvSpPr>
          <p:nvPr/>
        </p:nvSpPr>
        <p:spPr bwMode="auto">
          <a:xfrm flipH="1">
            <a:off x="7391400" y="5029200"/>
            <a:ext cx="1600200" cy="0"/>
          </a:xfrm>
          <a:prstGeom prst="line">
            <a:avLst/>
          </a:prstGeom>
          <a:noFill/>
          <a:ln w="57150">
            <a:solidFill>
              <a:schemeClr val="tx1"/>
            </a:solidFill>
            <a:round/>
            <a:headEnd/>
            <a:tailEnd type="triangle" w="med" len="med"/>
          </a:ln>
        </p:spPr>
        <p:txBody>
          <a:bodyPr>
            <a:spAutoFit/>
          </a:bodyPr>
          <a:lstStyle/>
          <a:p>
            <a:endParaRPr lang="de-DE"/>
          </a:p>
        </p:txBody>
      </p:sp>
      <p:graphicFrame>
        <p:nvGraphicFramePr>
          <p:cNvPr id="10246" name="Object 54"/>
          <p:cNvGraphicFramePr>
            <a:graphicFrameLocks noChangeAspect="1"/>
          </p:cNvGraphicFramePr>
          <p:nvPr/>
        </p:nvGraphicFramePr>
        <p:xfrm>
          <a:off x="8229600" y="5181600"/>
          <a:ext cx="639763" cy="1009650"/>
        </p:xfrm>
        <a:graphic>
          <a:graphicData uri="http://schemas.openxmlformats.org/presentationml/2006/ole">
            <p:oleObj spid="_x0000_s10246" name="Bitmap" r:id="rId8" imgW="638264" imgH="1009791" progId="Paint.Picture">
              <p:embed/>
            </p:oleObj>
          </a:graphicData>
        </a:graphic>
      </p:graphicFrame>
      <p:sp>
        <p:nvSpPr>
          <p:cNvPr id="10297" name="Text Box 56"/>
          <p:cNvSpPr txBox="1">
            <a:spLocks noChangeArrowheads="1"/>
          </p:cNvSpPr>
          <p:nvPr/>
        </p:nvSpPr>
        <p:spPr bwMode="auto">
          <a:xfrm>
            <a:off x="6096000" y="4648200"/>
            <a:ext cx="1066800" cy="274638"/>
          </a:xfrm>
          <a:prstGeom prst="rect">
            <a:avLst/>
          </a:prstGeom>
          <a:noFill/>
          <a:ln w="9525">
            <a:noFill/>
            <a:miter lim="800000"/>
            <a:headEnd/>
            <a:tailEnd/>
          </a:ln>
        </p:spPr>
        <p:txBody>
          <a:bodyPr>
            <a:spAutoFit/>
          </a:bodyPr>
          <a:lstStyle/>
          <a:p>
            <a:pPr algn="l"/>
            <a:r>
              <a:rPr lang="de-DE" sz="1200"/>
              <a:t>Phase des</a:t>
            </a:r>
          </a:p>
        </p:txBody>
      </p:sp>
      <p:sp>
        <p:nvSpPr>
          <p:cNvPr id="10298" name="Text Box 57"/>
          <p:cNvSpPr txBox="1">
            <a:spLocks noChangeArrowheads="1"/>
          </p:cNvSpPr>
          <p:nvPr/>
        </p:nvSpPr>
        <p:spPr bwMode="auto">
          <a:xfrm>
            <a:off x="5638800" y="4876800"/>
            <a:ext cx="1752600" cy="457200"/>
          </a:xfrm>
          <a:prstGeom prst="rect">
            <a:avLst/>
          </a:prstGeom>
          <a:noFill/>
          <a:ln w="9525">
            <a:noFill/>
            <a:miter lim="800000"/>
            <a:headEnd/>
            <a:tailEnd/>
          </a:ln>
        </p:spPr>
        <p:txBody>
          <a:bodyPr>
            <a:spAutoFit/>
          </a:bodyPr>
          <a:lstStyle/>
          <a:p>
            <a:pPr algn="l"/>
            <a:r>
              <a:rPr lang="de-DE" sz="1200"/>
              <a:t>Kapital- und Personaleinsatzes</a:t>
            </a:r>
            <a:endParaRPr lang="de-DE"/>
          </a:p>
        </p:txBody>
      </p:sp>
      <p:graphicFrame>
        <p:nvGraphicFramePr>
          <p:cNvPr id="10247" name="Object 58"/>
          <p:cNvGraphicFramePr>
            <a:graphicFrameLocks noChangeAspect="1"/>
          </p:cNvGraphicFramePr>
          <p:nvPr/>
        </p:nvGraphicFramePr>
        <p:xfrm>
          <a:off x="6096000" y="5638800"/>
          <a:ext cx="1066800" cy="652463"/>
        </p:xfrm>
        <a:graphic>
          <a:graphicData uri="http://schemas.openxmlformats.org/presentationml/2006/ole">
            <p:oleObj spid="_x0000_s10247" name="Paint Shop Pro Image" r:id="rId9" imgW="1785366" imgH="1092979" progId="PaintShopPro">
              <p:embed/>
            </p:oleObj>
          </a:graphicData>
        </a:graphic>
      </p:graphicFrame>
      <p:sp>
        <p:nvSpPr>
          <p:cNvPr id="10299" name="Line 59"/>
          <p:cNvSpPr>
            <a:spLocks noChangeShapeType="1"/>
          </p:cNvSpPr>
          <p:nvPr/>
        </p:nvSpPr>
        <p:spPr bwMode="auto">
          <a:xfrm>
            <a:off x="6553200" y="5410200"/>
            <a:ext cx="0" cy="762000"/>
          </a:xfrm>
          <a:prstGeom prst="line">
            <a:avLst/>
          </a:prstGeom>
          <a:noFill/>
          <a:ln w="57150">
            <a:solidFill>
              <a:srgbClr val="0000FF"/>
            </a:solidFill>
            <a:prstDash val="sysDot"/>
            <a:round/>
            <a:headEnd/>
            <a:tailEnd/>
          </a:ln>
        </p:spPr>
        <p:txBody>
          <a:bodyPr>
            <a:spAutoFit/>
          </a:bodyPr>
          <a:lstStyle/>
          <a:p>
            <a:endParaRPr lang="de-DE"/>
          </a:p>
        </p:txBody>
      </p:sp>
      <p:sp>
        <p:nvSpPr>
          <p:cNvPr id="10300" name="Line 60"/>
          <p:cNvSpPr>
            <a:spLocks noChangeShapeType="1"/>
          </p:cNvSpPr>
          <p:nvPr/>
        </p:nvSpPr>
        <p:spPr bwMode="auto">
          <a:xfrm flipH="1">
            <a:off x="5105400" y="6172200"/>
            <a:ext cx="1371600" cy="0"/>
          </a:xfrm>
          <a:prstGeom prst="line">
            <a:avLst/>
          </a:prstGeom>
          <a:noFill/>
          <a:ln w="57150">
            <a:solidFill>
              <a:srgbClr val="0000FF"/>
            </a:solidFill>
            <a:prstDash val="sysDot"/>
            <a:round/>
            <a:headEnd/>
            <a:tailEnd type="triangle" w="med" len="med"/>
          </a:ln>
        </p:spPr>
        <p:txBody>
          <a:bodyPr>
            <a:spAutoFit/>
          </a:bodyPr>
          <a:lstStyle/>
          <a:p>
            <a:endParaRPr lang="de-DE"/>
          </a:p>
        </p:txBody>
      </p:sp>
      <p:graphicFrame>
        <p:nvGraphicFramePr>
          <p:cNvPr id="108590" name="Object 4"/>
          <p:cNvGraphicFramePr>
            <a:graphicFrameLocks noChangeAspect="1"/>
          </p:cNvGraphicFramePr>
          <p:nvPr/>
        </p:nvGraphicFramePr>
        <p:xfrm>
          <a:off x="7696200" y="4191000"/>
          <a:ext cx="717550" cy="762000"/>
        </p:xfrm>
        <a:graphic>
          <a:graphicData uri="http://schemas.openxmlformats.org/presentationml/2006/ole">
            <p:oleObj spid="_x0000_s10248" name="Bitmap" r:id="rId10" imgW="942857" imgH="1000000" progId="Paint.Picture">
              <p:embed/>
            </p:oleObj>
          </a:graphicData>
        </a:graphic>
      </p:graphicFrame>
      <p:sp>
        <p:nvSpPr>
          <p:cNvPr id="10301" name="Text Box 62"/>
          <p:cNvSpPr txBox="1">
            <a:spLocks noChangeArrowheads="1"/>
          </p:cNvSpPr>
          <p:nvPr/>
        </p:nvSpPr>
        <p:spPr bwMode="auto">
          <a:xfrm>
            <a:off x="8382000" y="4495800"/>
            <a:ext cx="762000" cy="457200"/>
          </a:xfrm>
          <a:prstGeom prst="rect">
            <a:avLst/>
          </a:prstGeom>
          <a:noFill/>
          <a:ln w="9525">
            <a:noFill/>
            <a:miter lim="800000"/>
            <a:headEnd/>
            <a:tailEnd/>
          </a:ln>
        </p:spPr>
        <p:txBody>
          <a:bodyPr>
            <a:spAutoFit/>
          </a:bodyPr>
          <a:lstStyle/>
          <a:p>
            <a:pPr algn="l"/>
            <a:r>
              <a:rPr lang="de-DE" sz="1200"/>
              <a:t>Per-sonal</a:t>
            </a:r>
            <a:endParaRPr lang="de-DE"/>
          </a:p>
        </p:txBody>
      </p:sp>
      <p:graphicFrame>
        <p:nvGraphicFramePr>
          <p:cNvPr id="10249" name="Object 63"/>
          <p:cNvGraphicFramePr>
            <a:graphicFrameLocks noChangeAspect="1"/>
          </p:cNvGraphicFramePr>
          <p:nvPr/>
        </p:nvGraphicFramePr>
        <p:xfrm>
          <a:off x="7494588" y="5181600"/>
          <a:ext cx="641350" cy="990600"/>
        </p:xfrm>
        <a:graphic>
          <a:graphicData uri="http://schemas.openxmlformats.org/presentationml/2006/ole">
            <p:oleObj spid="_x0000_s10249" name="Paint Shop Pro Image" r:id="rId11" imgW="693059" imgH="1073462" progId="PaintShopPro">
              <p:embed/>
            </p:oleObj>
          </a:graphicData>
        </a:graphic>
      </p:graphicFrame>
      <p:sp>
        <p:nvSpPr>
          <p:cNvPr id="10302" name="Text Box 64"/>
          <p:cNvSpPr txBox="1">
            <a:spLocks noChangeArrowheads="1"/>
          </p:cNvSpPr>
          <p:nvPr/>
        </p:nvSpPr>
        <p:spPr bwMode="auto">
          <a:xfrm>
            <a:off x="6324600" y="6324600"/>
            <a:ext cx="914400" cy="304800"/>
          </a:xfrm>
          <a:prstGeom prst="rect">
            <a:avLst/>
          </a:prstGeom>
          <a:noFill/>
          <a:ln w="9525">
            <a:noFill/>
            <a:miter lim="800000"/>
            <a:headEnd/>
            <a:tailEnd/>
          </a:ln>
        </p:spPr>
        <p:txBody>
          <a:bodyPr>
            <a:spAutoFit/>
          </a:bodyPr>
          <a:lstStyle/>
          <a:p>
            <a:pPr algn="l"/>
            <a:r>
              <a:rPr lang="de-DE"/>
              <a:t>Produkt</a:t>
            </a:r>
          </a:p>
        </p:txBody>
      </p:sp>
      <p:sp>
        <p:nvSpPr>
          <p:cNvPr id="10304"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2" name="Text Box 65"/>
          <p:cNvSpPr txBox="1">
            <a:spLocks noChangeArrowheads="1"/>
          </p:cNvSpPr>
          <p:nvPr/>
        </p:nvSpPr>
        <p:spPr bwMode="auto">
          <a:xfrm>
            <a:off x="0" y="0"/>
            <a:ext cx="6781800" cy="304800"/>
          </a:xfrm>
          <a:prstGeom prst="rect">
            <a:avLst/>
          </a:prstGeom>
          <a:noFill/>
          <a:ln w="9525">
            <a:noFill/>
            <a:miter lim="800000"/>
            <a:headEnd/>
            <a:tailEnd/>
          </a:ln>
        </p:spPr>
        <p:txBody>
          <a:bodyPr>
            <a:spAutoFit/>
          </a:bodyPr>
          <a:lstStyle/>
          <a:p>
            <a:pPr algn="l"/>
            <a:r>
              <a:rPr lang="de-DE"/>
              <a:t>Unternehmensgründung [12]: Kreislaufmodell des Umsatzprozesses, Phase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51"/>
                                        </p:tgtEl>
                                        <p:attrNameLst>
                                          <p:attrName>style.visibility</p:attrName>
                                        </p:attrNameLst>
                                      </p:cBhvr>
                                      <p:to>
                                        <p:strVal val="visible"/>
                                      </p:to>
                                    </p:set>
                                    <p:animEffect transition="in" filter="wipe(left)">
                                      <p:cBhvr>
                                        <p:cTn id="7" dur="500"/>
                                        <p:tgtEl>
                                          <p:spTgt spid="1536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95"/>
                                        </p:tgtEl>
                                        <p:attrNameLst>
                                          <p:attrName>style.visibility</p:attrName>
                                        </p:attrNameLst>
                                      </p:cBhvr>
                                      <p:to>
                                        <p:strVal val="visible"/>
                                      </p:to>
                                    </p:set>
                                    <p:animEffect transition="in" filter="wipe(left)">
                                      <p:cBhvr>
                                        <p:cTn id="11" dur="500"/>
                                        <p:tgtEl>
                                          <p:spTgt spid="1029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297"/>
                                        </p:tgtEl>
                                        <p:attrNameLst>
                                          <p:attrName>style.visibility</p:attrName>
                                        </p:attrNameLst>
                                      </p:cBhvr>
                                      <p:to>
                                        <p:strVal val="visible"/>
                                      </p:to>
                                    </p:set>
                                    <p:animEffect transition="in" filter="wipe(left)">
                                      <p:cBhvr>
                                        <p:cTn id="15" dur="500"/>
                                        <p:tgtEl>
                                          <p:spTgt spid="1029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298"/>
                                        </p:tgtEl>
                                        <p:attrNameLst>
                                          <p:attrName>style.visibility</p:attrName>
                                        </p:attrNameLst>
                                      </p:cBhvr>
                                      <p:to>
                                        <p:strVal val="visible"/>
                                      </p:to>
                                    </p:set>
                                    <p:animEffect transition="in" filter="wipe(left)">
                                      <p:cBhvr>
                                        <p:cTn id="19" dur="500"/>
                                        <p:tgtEl>
                                          <p:spTgt spid="1029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250"/>
                                        </p:tgtEl>
                                        <p:attrNameLst>
                                          <p:attrName>style.visibility</p:attrName>
                                        </p:attrNameLst>
                                      </p:cBhvr>
                                      <p:to>
                                        <p:strVal val="visible"/>
                                      </p:to>
                                    </p:set>
                                    <p:animEffect transition="in" filter="wipe(up)">
                                      <p:cBhvr>
                                        <p:cTn id="23" dur="500"/>
                                        <p:tgtEl>
                                          <p:spTgt spid="1025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10296"/>
                                        </p:tgtEl>
                                        <p:attrNameLst>
                                          <p:attrName>style.visibility</p:attrName>
                                        </p:attrNameLst>
                                      </p:cBhvr>
                                      <p:to>
                                        <p:strVal val="visible"/>
                                      </p:to>
                                    </p:set>
                                    <p:animEffect transition="in" filter="wipe(right)">
                                      <p:cBhvr>
                                        <p:cTn id="28" dur="500"/>
                                        <p:tgtEl>
                                          <p:spTgt spid="10296"/>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10301"/>
                                        </p:tgtEl>
                                        <p:attrNameLst>
                                          <p:attrName>style.visibility</p:attrName>
                                        </p:attrNameLst>
                                      </p:cBhvr>
                                      <p:to>
                                        <p:strVal val="visible"/>
                                      </p:to>
                                    </p:set>
                                    <p:animEffect transition="in" filter="wipe(left)">
                                      <p:cBhvr>
                                        <p:cTn id="32" dur="500"/>
                                        <p:tgtEl>
                                          <p:spTgt spid="10301"/>
                                        </p:tgtEl>
                                      </p:cBhvr>
                                    </p:animEffect>
                                  </p:childTnLst>
                                </p:cTn>
                              </p:par>
                            </p:childTnLst>
                          </p:cTn>
                        </p:par>
                        <p:par>
                          <p:cTn id="33" fill="hold">
                            <p:stCondLst>
                              <p:cond delay="1000"/>
                            </p:stCondLst>
                            <p:childTnLst>
                              <p:par>
                                <p:cTn id="34" presetID="22" presetClass="entr" presetSubtype="1" fill="hold" nodeType="afterEffect">
                                  <p:stCondLst>
                                    <p:cond delay="0"/>
                                  </p:stCondLst>
                                  <p:childTnLst>
                                    <p:set>
                                      <p:cBhvr>
                                        <p:cTn id="35" dur="1" fill="hold">
                                          <p:stCondLst>
                                            <p:cond delay="0"/>
                                          </p:stCondLst>
                                        </p:cTn>
                                        <p:tgtEl>
                                          <p:spTgt spid="108590"/>
                                        </p:tgtEl>
                                        <p:attrNameLst>
                                          <p:attrName>style.visibility</p:attrName>
                                        </p:attrNameLst>
                                      </p:cBhvr>
                                      <p:to>
                                        <p:strVal val="visible"/>
                                      </p:to>
                                    </p:set>
                                    <p:animEffect transition="in" filter="wipe(up)">
                                      <p:cBhvr>
                                        <p:cTn id="36" dur="500"/>
                                        <p:tgtEl>
                                          <p:spTgt spid="108590"/>
                                        </p:tgtEl>
                                      </p:cBhvr>
                                    </p:animEffect>
                                  </p:childTnLst>
                                </p:cTn>
                              </p:par>
                            </p:childTnLst>
                          </p:cTn>
                        </p:par>
                        <p:par>
                          <p:cTn id="37" fill="hold">
                            <p:stCondLst>
                              <p:cond delay="1500"/>
                            </p:stCondLst>
                            <p:childTnLst>
                              <p:par>
                                <p:cTn id="38" presetID="22" presetClass="entr" presetSubtype="1" fill="hold" nodeType="afterEffect">
                                  <p:stCondLst>
                                    <p:cond delay="0"/>
                                  </p:stCondLst>
                                  <p:childTnLst>
                                    <p:set>
                                      <p:cBhvr>
                                        <p:cTn id="39" dur="1" fill="hold">
                                          <p:stCondLst>
                                            <p:cond delay="0"/>
                                          </p:stCondLst>
                                        </p:cTn>
                                        <p:tgtEl>
                                          <p:spTgt spid="10249"/>
                                        </p:tgtEl>
                                        <p:attrNameLst>
                                          <p:attrName>style.visibility</p:attrName>
                                        </p:attrNameLst>
                                      </p:cBhvr>
                                      <p:to>
                                        <p:strVal val="visible"/>
                                      </p:to>
                                    </p:set>
                                    <p:animEffect transition="in" filter="wipe(up)">
                                      <p:cBhvr>
                                        <p:cTn id="40" dur="500"/>
                                        <p:tgtEl>
                                          <p:spTgt spid="10249"/>
                                        </p:tgtEl>
                                      </p:cBhvr>
                                    </p:animEffect>
                                  </p:childTnLst>
                                </p:cTn>
                              </p:par>
                            </p:childTnLst>
                          </p:cTn>
                        </p:par>
                        <p:par>
                          <p:cTn id="41" fill="hold">
                            <p:stCondLst>
                              <p:cond delay="2000"/>
                            </p:stCondLst>
                            <p:childTnLst>
                              <p:par>
                                <p:cTn id="42" presetID="22" presetClass="entr" presetSubtype="1" fill="hold" nodeType="afterEffect">
                                  <p:stCondLst>
                                    <p:cond delay="0"/>
                                  </p:stCondLst>
                                  <p:childTnLst>
                                    <p:set>
                                      <p:cBhvr>
                                        <p:cTn id="43" dur="1" fill="hold">
                                          <p:stCondLst>
                                            <p:cond delay="0"/>
                                          </p:stCondLst>
                                        </p:cTn>
                                        <p:tgtEl>
                                          <p:spTgt spid="10246"/>
                                        </p:tgtEl>
                                        <p:attrNameLst>
                                          <p:attrName>style.visibility</p:attrName>
                                        </p:attrNameLst>
                                      </p:cBhvr>
                                      <p:to>
                                        <p:strVal val="visible"/>
                                      </p:to>
                                    </p:set>
                                    <p:animEffect transition="in" filter="wipe(up)">
                                      <p:cBhvr>
                                        <p:cTn id="44" dur="500"/>
                                        <p:tgtEl>
                                          <p:spTgt spid="10246"/>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10247"/>
                                        </p:tgtEl>
                                        <p:attrNameLst>
                                          <p:attrName>style.visibility</p:attrName>
                                        </p:attrNameLst>
                                      </p:cBhvr>
                                      <p:to>
                                        <p:strVal val="visible"/>
                                      </p:to>
                                    </p:set>
                                    <p:animEffect transition="in" filter="wipe(up)">
                                      <p:cBhvr>
                                        <p:cTn id="49" dur="500"/>
                                        <p:tgtEl>
                                          <p:spTgt spid="10247"/>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0302"/>
                                        </p:tgtEl>
                                        <p:attrNameLst>
                                          <p:attrName>style.visibility</p:attrName>
                                        </p:attrNameLst>
                                      </p:cBhvr>
                                      <p:to>
                                        <p:strVal val="visible"/>
                                      </p:to>
                                    </p:set>
                                    <p:animEffect transition="in" filter="wipe(left)">
                                      <p:cBhvr>
                                        <p:cTn id="53" dur="500"/>
                                        <p:tgtEl>
                                          <p:spTgt spid="10302"/>
                                        </p:tgtEl>
                                      </p:cBhvr>
                                    </p:animEffect>
                                  </p:childTnLst>
                                </p:cTn>
                              </p:par>
                            </p:childTnLst>
                          </p:cTn>
                        </p:par>
                        <p:par>
                          <p:cTn id="54" fill="hold">
                            <p:stCondLst>
                              <p:cond delay="1000"/>
                            </p:stCondLst>
                            <p:childTnLst>
                              <p:par>
                                <p:cTn id="55" presetID="22" presetClass="entr" presetSubtype="1" fill="hold" grpId="0" nodeType="afterEffect">
                                  <p:stCondLst>
                                    <p:cond delay="0"/>
                                  </p:stCondLst>
                                  <p:childTnLst>
                                    <p:set>
                                      <p:cBhvr>
                                        <p:cTn id="56" dur="1" fill="hold">
                                          <p:stCondLst>
                                            <p:cond delay="0"/>
                                          </p:stCondLst>
                                        </p:cTn>
                                        <p:tgtEl>
                                          <p:spTgt spid="10299"/>
                                        </p:tgtEl>
                                        <p:attrNameLst>
                                          <p:attrName>style.visibility</p:attrName>
                                        </p:attrNameLst>
                                      </p:cBhvr>
                                      <p:to>
                                        <p:strVal val="visible"/>
                                      </p:to>
                                    </p:set>
                                    <p:animEffect transition="in" filter="wipe(up)">
                                      <p:cBhvr>
                                        <p:cTn id="57" dur="500"/>
                                        <p:tgtEl>
                                          <p:spTgt spid="10299"/>
                                        </p:tgtEl>
                                      </p:cBhvr>
                                    </p:animEffect>
                                  </p:childTnLst>
                                </p:cTn>
                              </p:par>
                            </p:childTnLst>
                          </p:cTn>
                        </p:par>
                        <p:par>
                          <p:cTn id="58" fill="hold">
                            <p:stCondLst>
                              <p:cond delay="1500"/>
                            </p:stCondLst>
                            <p:childTnLst>
                              <p:par>
                                <p:cTn id="59" presetID="22" presetClass="entr" presetSubtype="2" fill="hold" grpId="0" nodeType="afterEffect">
                                  <p:stCondLst>
                                    <p:cond delay="0"/>
                                  </p:stCondLst>
                                  <p:childTnLst>
                                    <p:set>
                                      <p:cBhvr>
                                        <p:cTn id="60" dur="1" fill="hold">
                                          <p:stCondLst>
                                            <p:cond delay="0"/>
                                          </p:stCondLst>
                                        </p:cTn>
                                        <p:tgtEl>
                                          <p:spTgt spid="10300"/>
                                        </p:tgtEl>
                                        <p:attrNameLst>
                                          <p:attrName>style.visibility</p:attrName>
                                        </p:attrNameLst>
                                      </p:cBhvr>
                                      <p:to>
                                        <p:strVal val="visible"/>
                                      </p:to>
                                    </p:set>
                                    <p:animEffect transition="in" filter="wipe(right)">
                                      <p:cBhvr>
                                        <p:cTn id="61" dur="500"/>
                                        <p:tgtEl>
                                          <p:spTgt spid="10300"/>
                                        </p:tgtEl>
                                      </p:cBhvr>
                                    </p:animEffect>
                                  </p:childTnLst>
                                </p:cTn>
                              </p:par>
                            </p:childTnLst>
                          </p:cTn>
                        </p:par>
                        <p:par>
                          <p:cTn id="62" fill="hold">
                            <p:stCondLst>
                              <p:cond delay="2000"/>
                            </p:stCondLst>
                            <p:childTnLst>
                              <p:par>
                                <p:cTn id="63" presetID="23" presetClass="entr" presetSubtype="528" fill="hold" grpId="0" nodeType="afterEffect">
                                  <p:stCondLst>
                                    <p:cond delay="0"/>
                                  </p:stCondLst>
                                  <p:childTnLst>
                                    <p:set>
                                      <p:cBhvr>
                                        <p:cTn id="64" dur="1" fill="hold">
                                          <p:stCondLst>
                                            <p:cond delay="0"/>
                                          </p:stCondLst>
                                        </p:cTn>
                                        <p:tgtEl>
                                          <p:spTgt spid="10304"/>
                                        </p:tgtEl>
                                        <p:attrNameLst>
                                          <p:attrName>style.visibility</p:attrName>
                                        </p:attrNameLst>
                                      </p:cBhvr>
                                      <p:to>
                                        <p:strVal val="visible"/>
                                      </p:to>
                                    </p:set>
                                    <p:anim calcmode="lin" valueType="num">
                                      <p:cBhvr>
                                        <p:cTn id="65" dur="500" fill="hold"/>
                                        <p:tgtEl>
                                          <p:spTgt spid="10304"/>
                                        </p:tgtEl>
                                        <p:attrNameLst>
                                          <p:attrName>ppt_w</p:attrName>
                                        </p:attrNameLst>
                                      </p:cBhvr>
                                      <p:tavLst>
                                        <p:tav tm="0">
                                          <p:val>
                                            <p:fltVal val="0"/>
                                          </p:val>
                                        </p:tav>
                                        <p:tav tm="100000">
                                          <p:val>
                                            <p:strVal val="#ppt_w"/>
                                          </p:val>
                                        </p:tav>
                                      </p:tavLst>
                                    </p:anim>
                                    <p:anim calcmode="lin" valueType="num">
                                      <p:cBhvr>
                                        <p:cTn id="66" dur="500" fill="hold"/>
                                        <p:tgtEl>
                                          <p:spTgt spid="10304"/>
                                        </p:tgtEl>
                                        <p:attrNameLst>
                                          <p:attrName>ppt_h</p:attrName>
                                        </p:attrNameLst>
                                      </p:cBhvr>
                                      <p:tavLst>
                                        <p:tav tm="0">
                                          <p:val>
                                            <p:fltVal val="0"/>
                                          </p:val>
                                        </p:tav>
                                        <p:tav tm="100000">
                                          <p:val>
                                            <p:strVal val="#ppt_h"/>
                                          </p:val>
                                        </p:tav>
                                      </p:tavLst>
                                    </p:anim>
                                    <p:anim calcmode="lin" valueType="num">
                                      <p:cBhvr>
                                        <p:cTn id="67" dur="500" fill="hold"/>
                                        <p:tgtEl>
                                          <p:spTgt spid="10304"/>
                                        </p:tgtEl>
                                        <p:attrNameLst>
                                          <p:attrName>ppt_x</p:attrName>
                                        </p:attrNameLst>
                                      </p:cBhvr>
                                      <p:tavLst>
                                        <p:tav tm="0">
                                          <p:val>
                                            <p:fltVal val="0.5"/>
                                          </p:val>
                                        </p:tav>
                                        <p:tav tm="100000">
                                          <p:val>
                                            <p:strVal val="#ppt_x"/>
                                          </p:val>
                                        </p:tav>
                                      </p:tavLst>
                                    </p:anim>
                                    <p:anim calcmode="lin" valueType="num">
                                      <p:cBhvr>
                                        <p:cTn id="68" dur="500" fill="hold"/>
                                        <p:tgtEl>
                                          <p:spTgt spid="1030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 grpId="0" animBg="1" autoUpdateAnimBg="0"/>
      <p:bldP spid="153651" grpId="0" animBg="1" autoUpdateAnimBg="0"/>
      <p:bldP spid="10295" grpId="0" animBg="1" autoUpdateAnimBg="0"/>
      <p:bldP spid="10296" grpId="0" animBg="1"/>
      <p:bldP spid="10297" grpId="0" autoUpdateAnimBg="0"/>
      <p:bldP spid="10298" grpId="0" autoUpdateAnimBg="0"/>
      <p:bldP spid="10299" grpId="0" animBg="1"/>
      <p:bldP spid="10300" grpId="0" animBg="1"/>
      <p:bldP spid="10301" grpId="0" autoUpdateAnimBg="0"/>
      <p:bldP spid="10302" grpId="0" autoUpdateAnimBg="0"/>
      <p:bldP spid="10304"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 name="Oval 80"/>
          <p:cNvSpPr>
            <a:spLocks noChangeArrowheads="1"/>
          </p:cNvSpPr>
          <p:nvPr/>
        </p:nvSpPr>
        <p:spPr bwMode="auto">
          <a:xfrm>
            <a:off x="914400" y="5257800"/>
            <a:ext cx="7924800" cy="1524000"/>
          </a:xfrm>
          <a:prstGeom prst="ellipse">
            <a:avLst/>
          </a:prstGeom>
          <a:solidFill>
            <a:srgbClr val="EAFFAD"/>
          </a:solidFill>
          <a:ln w="12700">
            <a:solidFill>
              <a:schemeClr val="tx1"/>
            </a:solidFill>
            <a:round/>
            <a:headEnd/>
            <a:tailEnd/>
          </a:ln>
        </p:spPr>
        <p:txBody>
          <a:bodyPr anchor="ctr"/>
          <a:lstStyle/>
          <a:p>
            <a:pPr algn="l"/>
            <a:endParaRPr lang="de-DE"/>
          </a:p>
        </p:txBody>
      </p:sp>
      <p:sp>
        <p:nvSpPr>
          <p:cNvPr id="11275" name="Line 2"/>
          <p:cNvSpPr>
            <a:spLocks noChangeShapeType="1"/>
          </p:cNvSpPr>
          <p:nvPr/>
        </p:nvSpPr>
        <p:spPr bwMode="auto">
          <a:xfrm>
            <a:off x="6324600" y="2438400"/>
            <a:ext cx="0" cy="1524000"/>
          </a:xfrm>
          <a:prstGeom prst="line">
            <a:avLst/>
          </a:prstGeom>
          <a:noFill/>
          <a:ln w="28575">
            <a:solidFill>
              <a:schemeClr val="tx1"/>
            </a:solidFill>
            <a:prstDash val="sysDot"/>
            <a:round/>
            <a:headEnd/>
            <a:tailEnd/>
          </a:ln>
        </p:spPr>
        <p:txBody>
          <a:bodyPr>
            <a:spAutoFit/>
          </a:bodyPr>
          <a:lstStyle/>
          <a:p>
            <a:endParaRPr lang="de-DE"/>
          </a:p>
        </p:txBody>
      </p:sp>
      <p:sp>
        <p:nvSpPr>
          <p:cNvPr id="11276" name="Oval 3"/>
          <p:cNvSpPr>
            <a:spLocks noChangeArrowheads="1"/>
          </p:cNvSpPr>
          <p:nvPr/>
        </p:nvSpPr>
        <p:spPr bwMode="auto">
          <a:xfrm>
            <a:off x="20574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57700" name="Text Box 4"/>
          <p:cNvSpPr txBox="1">
            <a:spLocks noChangeArrowheads="1"/>
          </p:cNvSpPr>
          <p:nvPr/>
        </p:nvSpPr>
        <p:spPr bwMode="auto">
          <a:xfrm>
            <a:off x="7010400" y="1143000"/>
            <a:ext cx="14478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Ermittlung des Kapitalbedarfs</a:t>
            </a:r>
          </a:p>
        </p:txBody>
      </p:sp>
      <p:sp>
        <p:nvSpPr>
          <p:cNvPr id="11278" name="AutoShape 5"/>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11279" name="Text Box 6"/>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11280" name="Line 7"/>
          <p:cNvSpPr>
            <a:spLocks noChangeShapeType="1"/>
          </p:cNvSpPr>
          <p:nvPr/>
        </p:nvSpPr>
        <p:spPr bwMode="auto">
          <a:xfrm>
            <a:off x="7772400" y="838200"/>
            <a:ext cx="0" cy="381000"/>
          </a:xfrm>
          <a:prstGeom prst="line">
            <a:avLst/>
          </a:prstGeom>
          <a:noFill/>
          <a:ln w="38100">
            <a:solidFill>
              <a:srgbClr val="FF0000"/>
            </a:solidFill>
            <a:round/>
            <a:headEnd/>
            <a:tailEnd type="triangle" w="med" len="med"/>
          </a:ln>
        </p:spPr>
        <p:txBody>
          <a:bodyPr>
            <a:spAutoFit/>
          </a:bodyPr>
          <a:lstStyle/>
          <a:p>
            <a:endParaRPr lang="de-DE"/>
          </a:p>
        </p:txBody>
      </p:sp>
      <p:sp>
        <p:nvSpPr>
          <p:cNvPr id="157704" name="Text Box 8"/>
          <p:cNvSpPr txBox="1">
            <a:spLocks noChangeArrowheads="1"/>
          </p:cNvSpPr>
          <p:nvPr/>
        </p:nvSpPr>
        <p:spPr bwMode="auto">
          <a:xfrm>
            <a:off x="228600" y="838200"/>
            <a:ext cx="1524000" cy="13716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11282" name="Line 9"/>
          <p:cNvSpPr>
            <a:spLocks noChangeShapeType="1"/>
          </p:cNvSpPr>
          <p:nvPr/>
        </p:nvSpPr>
        <p:spPr bwMode="auto">
          <a:xfrm flipH="1">
            <a:off x="1752600" y="1524000"/>
            <a:ext cx="5257800" cy="0"/>
          </a:xfrm>
          <a:prstGeom prst="line">
            <a:avLst/>
          </a:prstGeom>
          <a:noFill/>
          <a:ln w="38100">
            <a:solidFill>
              <a:srgbClr val="FF0000"/>
            </a:solidFill>
            <a:round/>
            <a:headEnd/>
            <a:tailEnd type="triangle" w="med" len="med"/>
          </a:ln>
        </p:spPr>
        <p:txBody>
          <a:bodyPr>
            <a:spAutoFit/>
          </a:bodyPr>
          <a:lstStyle/>
          <a:p>
            <a:endParaRPr lang="de-DE"/>
          </a:p>
        </p:txBody>
      </p:sp>
      <p:sp>
        <p:nvSpPr>
          <p:cNvPr id="11283" name="Text Box 10"/>
          <p:cNvSpPr txBox="1">
            <a:spLocks noChangeArrowheads="1"/>
          </p:cNvSpPr>
          <p:nvPr/>
        </p:nvSpPr>
        <p:spPr bwMode="auto">
          <a:xfrm>
            <a:off x="3733800" y="685800"/>
            <a:ext cx="990600" cy="527050"/>
          </a:xfrm>
          <a:prstGeom prst="rect">
            <a:avLst/>
          </a:prstGeom>
          <a:solidFill>
            <a:srgbClr val="FFFFCF"/>
          </a:solidFill>
          <a:ln w="9525">
            <a:solidFill>
              <a:schemeClr val="tx1"/>
            </a:solidFill>
            <a:miter lim="800000"/>
            <a:headEnd/>
            <a:tailEnd/>
          </a:ln>
        </p:spPr>
        <p:txBody>
          <a:bodyPr>
            <a:spAutoFit/>
          </a:bodyPr>
          <a:lstStyle/>
          <a:p>
            <a:pPr algn="l"/>
            <a:r>
              <a:rPr lang="de-DE"/>
              <a:t>Abstim-mungen</a:t>
            </a:r>
          </a:p>
        </p:txBody>
      </p:sp>
      <p:sp>
        <p:nvSpPr>
          <p:cNvPr id="11284" name="Line 11"/>
          <p:cNvSpPr>
            <a:spLocks noChangeShapeType="1"/>
          </p:cNvSpPr>
          <p:nvPr/>
        </p:nvSpPr>
        <p:spPr bwMode="auto">
          <a:xfrm>
            <a:off x="1752600" y="990600"/>
            <a:ext cx="1981200" cy="0"/>
          </a:xfrm>
          <a:prstGeom prst="line">
            <a:avLst/>
          </a:prstGeom>
          <a:noFill/>
          <a:ln w="19050">
            <a:solidFill>
              <a:schemeClr val="tx1"/>
            </a:solidFill>
            <a:round/>
            <a:headEnd/>
            <a:tailEnd type="triangle" w="med" len="med"/>
          </a:ln>
        </p:spPr>
        <p:txBody>
          <a:bodyPr>
            <a:spAutoFit/>
          </a:bodyPr>
          <a:lstStyle/>
          <a:p>
            <a:endParaRPr lang="de-DE"/>
          </a:p>
        </p:txBody>
      </p:sp>
      <p:sp>
        <p:nvSpPr>
          <p:cNvPr id="11285" name="Line 12"/>
          <p:cNvSpPr>
            <a:spLocks noChangeShapeType="1"/>
          </p:cNvSpPr>
          <p:nvPr/>
        </p:nvSpPr>
        <p:spPr bwMode="auto">
          <a:xfrm flipH="1">
            <a:off x="4724400" y="990600"/>
            <a:ext cx="1828800" cy="0"/>
          </a:xfrm>
          <a:prstGeom prst="line">
            <a:avLst/>
          </a:prstGeom>
          <a:noFill/>
          <a:ln w="19050">
            <a:solidFill>
              <a:schemeClr val="tx1"/>
            </a:solidFill>
            <a:round/>
            <a:headEnd/>
            <a:tailEnd type="triangle" w="med" len="med"/>
          </a:ln>
        </p:spPr>
        <p:txBody>
          <a:bodyPr>
            <a:spAutoFit/>
          </a:bodyPr>
          <a:lstStyle/>
          <a:p>
            <a:endParaRPr lang="de-DE"/>
          </a:p>
        </p:txBody>
      </p:sp>
      <p:sp>
        <p:nvSpPr>
          <p:cNvPr id="11286" name="Line 13"/>
          <p:cNvSpPr>
            <a:spLocks noChangeShapeType="1"/>
          </p:cNvSpPr>
          <p:nvPr/>
        </p:nvSpPr>
        <p:spPr bwMode="auto">
          <a:xfrm>
            <a:off x="6553200" y="609600"/>
            <a:ext cx="0" cy="762000"/>
          </a:xfrm>
          <a:prstGeom prst="line">
            <a:avLst/>
          </a:prstGeom>
          <a:noFill/>
          <a:ln w="19050">
            <a:solidFill>
              <a:schemeClr val="tx1"/>
            </a:solidFill>
            <a:round/>
            <a:headEnd/>
            <a:tailEnd/>
          </a:ln>
        </p:spPr>
        <p:txBody>
          <a:bodyPr>
            <a:spAutoFit/>
          </a:bodyPr>
          <a:lstStyle/>
          <a:p>
            <a:endParaRPr lang="de-DE"/>
          </a:p>
        </p:txBody>
      </p:sp>
      <p:sp>
        <p:nvSpPr>
          <p:cNvPr id="11287" name="Line 14"/>
          <p:cNvSpPr>
            <a:spLocks noChangeShapeType="1"/>
          </p:cNvSpPr>
          <p:nvPr/>
        </p:nvSpPr>
        <p:spPr bwMode="auto">
          <a:xfrm flipH="1">
            <a:off x="6553200" y="609600"/>
            <a:ext cx="533400" cy="0"/>
          </a:xfrm>
          <a:prstGeom prst="line">
            <a:avLst/>
          </a:prstGeom>
          <a:noFill/>
          <a:ln w="19050">
            <a:solidFill>
              <a:schemeClr val="tx1"/>
            </a:solidFill>
            <a:round/>
            <a:headEnd/>
            <a:tailEnd/>
          </a:ln>
        </p:spPr>
        <p:txBody>
          <a:bodyPr>
            <a:spAutoFit/>
          </a:bodyPr>
          <a:lstStyle/>
          <a:p>
            <a:endParaRPr lang="de-DE"/>
          </a:p>
        </p:txBody>
      </p:sp>
      <p:sp>
        <p:nvSpPr>
          <p:cNvPr id="11288" name="Line 15"/>
          <p:cNvSpPr>
            <a:spLocks noChangeShapeType="1"/>
          </p:cNvSpPr>
          <p:nvPr/>
        </p:nvSpPr>
        <p:spPr bwMode="auto">
          <a:xfrm flipH="1">
            <a:off x="6553200" y="1371600"/>
            <a:ext cx="457200" cy="0"/>
          </a:xfrm>
          <a:prstGeom prst="line">
            <a:avLst/>
          </a:prstGeom>
          <a:noFill/>
          <a:ln w="19050">
            <a:solidFill>
              <a:schemeClr val="tx1"/>
            </a:solidFill>
            <a:round/>
            <a:headEnd/>
            <a:tailEnd/>
          </a:ln>
        </p:spPr>
        <p:txBody>
          <a:bodyPr>
            <a:spAutoFit/>
          </a:bodyPr>
          <a:lstStyle/>
          <a:p>
            <a:endParaRPr lang="de-DE"/>
          </a:p>
        </p:txBody>
      </p:sp>
      <p:sp>
        <p:nvSpPr>
          <p:cNvPr id="11289" name="Line 16"/>
          <p:cNvSpPr>
            <a:spLocks noChangeShapeType="1"/>
          </p:cNvSpPr>
          <p:nvPr/>
        </p:nvSpPr>
        <p:spPr bwMode="auto">
          <a:xfrm>
            <a:off x="4191000" y="1219200"/>
            <a:ext cx="0" cy="304800"/>
          </a:xfrm>
          <a:prstGeom prst="line">
            <a:avLst/>
          </a:prstGeom>
          <a:noFill/>
          <a:ln w="19050">
            <a:solidFill>
              <a:schemeClr val="tx1"/>
            </a:solidFill>
            <a:round/>
            <a:headEnd/>
            <a:tailEnd type="triangle" w="med" len="med"/>
          </a:ln>
        </p:spPr>
        <p:txBody>
          <a:bodyPr>
            <a:spAutoFit/>
          </a:bodyPr>
          <a:lstStyle/>
          <a:p>
            <a:endParaRPr lang="de-DE"/>
          </a:p>
        </p:txBody>
      </p:sp>
      <p:sp>
        <p:nvSpPr>
          <p:cNvPr id="157713" name="Rectangle 17"/>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1291" name="Text Box 19"/>
          <p:cNvSpPr txBox="1">
            <a:spLocks noChangeArrowheads="1"/>
          </p:cNvSpPr>
          <p:nvPr/>
        </p:nvSpPr>
        <p:spPr bwMode="auto">
          <a:xfrm>
            <a:off x="3505200" y="1752600"/>
            <a:ext cx="304800" cy="314325"/>
          </a:xfrm>
          <a:prstGeom prst="rect">
            <a:avLst/>
          </a:prstGeom>
          <a:solidFill>
            <a:srgbClr val="FFFFD7"/>
          </a:solidFill>
          <a:ln w="9525">
            <a:solidFill>
              <a:schemeClr val="tx1"/>
            </a:solidFill>
            <a:miter lim="800000"/>
            <a:headEnd/>
            <a:tailEnd/>
          </a:ln>
        </p:spPr>
        <p:txBody>
          <a:bodyPr>
            <a:spAutoFit/>
          </a:bodyPr>
          <a:lstStyle/>
          <a:p>
            <a:pPr algn="l"/>
            <a:r>
              <a:rPr lang="de-DE"/>
              <a:t>1</a:t>
            </a:r>
          </a:p>
        </p:txBody>
      </p:sp>
      <p:sp>
        <p:nvSpPr>
          <p:cNvPr id="11292" name="Text Box 20"/>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1293" name="Text Box 21"/>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endParaRPr lang="de-DE"/>
          </a:p>
        </p:txBody>
      </p:sp>
      <p:sp>
        <p:nvSpPr>
          <p:cNvPr id="11294" name="Line 22"/>
          <p:cNvSpPr>
            <a:spLocks noChangeShapeType="1"/>
          </p:cNvSpPr>
          <p:nvPr/>
        </p:nvSpPr>
        <p:spPr bwMode="auto">
          <a:xfrm>
            <a:off x="1752600" y="2057400"/>
            <a:ext cx="1752600" cy="0"/>
          </a:xfrm>
          <a:prstGeom prst="line">
            <a:avLst/>
          </a:prstGeom>
          <a:noFill/>
          <a:ln w="57150">
            <a:solidFill>
              <a:srgbClr val="FF0000"/>
            </a:solidFill>
            <a:round/>
            <a:headEnd/>
            <a:tailEnd type="triangle" w="med" len="med"/>
          </a:ln>
        </p:spPr>
        <p:txBody>
          <a:bodyPr>
            <a:spAutoFit/>
          </a:bodyPr>
          <a:lstStyle/>
          <a:p>
            <a:endParaRPr lang="de-DE"/>
          </a:p>
        </p:txBody>
      </p:sp>
      <p:sp>
        <p:nvSpPr>
          <p:cNvPr id="11295" name="Text Box 23"/>
          <p:cNvSpPr txBox="1">
            <a:spLocks noChangeArrowheads="1"/>
          </p:cNvSpPr>
          <p:nvPr/>
        </p:nvSpPr>
        <p:spPr bwMode="auto">
          <a:xfrm>
            <a:off x="6248400" y="41148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11296" name="Text Box 24"/>
          <p:cNvSpPr txBox="1">
            <a:spLocks noChangeArrowheads="1"/>
          </p:cNvSpPr>
          <p:nvPr/>
        </p:nvSpPr>
        <p:spPr bwMode="auto">
          <a:xfrm>
            <a:off x="1752600" y="42672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157721" name="Rectangle 25"/>
          <p:cNvSpPr>
            <a:spLocks noChangeArrowheads="1"/>
          </p:cNvSpPr>
          <p:nvPr/>
        </p:nvSpPr>
        <p:spPr bwMode="auto">
          <a:xfrm>
            <a:off x="5257800" y="2590800"/>
            <a:ext cx="1600200" cy="8382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1298" name="Text Box 26"/>
          <p:cNvSpPr txBox="1">
            <a:spLocks noChangeArrowheads="1"/>
          </p:cNvSpPr>
          <p:nvPr/>
        </p:nvSpPr>
        <p:spPr bwMode="auto">
          <a:xfrm>
            <a:off x="5638800" y="26670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1299" name="Text Box 27"/>
          <p:cNvSpPr txBox="1">
            <a:spLocks noChangeArrowheads="1"/>
          </p:cNvSpPr>
          <p:nvPr/>
        </p:nvSpPr>
        <p:spPr bwMode="auto">
          <a:xfrm>
            <a:off x="5257800" y="2895600"/>
            <a:ext cx="1600200" cy="457200"/>
          </a:xfrm>
          <a:prstGeom prst="rect">
            <a:avLst/>
          </a:prstGeom>
          <a:noFill/>
          <a:ln w="9525">
            <a:noFill/>
            <a:miter lim="800000"/>
            <a:headEnd/>
            <a:tailEnd/>
          </a:ln>
        </p:spPr>
        <p:txBody>
          <a:bodyPr>
            <a:spAutoFit/>
          </a:bodyPr>
          <a:lstStyle/>
          <a:p>
            <a:pPr algn="l"/>
            <a:r>
              <a:rPr lang="de-DE" sz="1200"/>
              <a:t>Kapitalverwen-dung (Investition)</a:t>
            </a:r>
            <a:endParaRPr lang="de-DE"/>
          </a:p>
        </p:txBody>
      </p:sp>
      <p:sp>
        <p:nvSpPr>
          <p:cNvPr id="11300" name="Text Box 28"/>
          <p:cNvSpPr txBox="1">
            <a:spLocks noChangeArrowheads="1"/>
          </p:cNvSpPr>
          <p:nvPr/>
        </p:nvSpPr>
        <p:spPr bwMode="auto">
          <a:xfrm>
            <a:off x="5257800" y="2590800"/>
            <a:ext cx="304800" cy="314325"/>
          </a:xfrm>
          <a:prstGeom prst="rect">
            <a:avLst/>
          </a:prstGeom>
          <a:solidFill>
            <a:srgbClr val="FFFFD7"/>
          </a:solidFill>
          <a:ln w="9525">
            <a:solidFill>
              <a:schemeClr val="tx1"/>
            </a:solidFill>
            <a:miter lim="800000"/>
            <a:headEnd/>
            <a:tailEnd/>
          </a:ln>
        </p:spPr>
        <p:txBody>
          <a:bodyPr>
            <a:spAutoFit/>
          </a:bodyPr>
          <a:lstStyle/>
          <a:p>
            <a:pPr algn="l"/>
            <a:r>
              <a:rPr lang="de-DE"/>
              <a:t>2</a:t>
            </a:r>
          </a:p>
        </p:txBody>
      </p:sp>
      <p:sp>
        <p:nvSpPr>
          <p:cNvPr id="11301" name="Text Box 30"/>
          <p:cNvSpPr txBox="1">
            <a:spLocks noChangeArrowheads="1"/>
          </p:cNvSpPr>
          <p:nvPr/>
        </p:nvSpPr>
        <p:spPr bwMode="auto">
          <a:xfrm>
            <a:off x="6172200" y="1905000"/>
            <a:ext cx="1371600" cy="469900"/>
          </a:xfrm>
          <a:prstGeom prst="rect">
            <a:avLst/>
          </a:prstGeom>
          <a:solidFill>
            <a:srgbClr val="DEDEDE"/>
          </a:solidFill>
          <a:ln w="12700">
            <a:solidFill>
              <a:schemeClr val="tx1"/>
            </a:solidFill>
            <a:miter lim="800000"/>
            <a:headEnd/>
            <a:tailEnd/>
          </a:ln>
        </p:spPr>
        <p:txBody>
          <a:bodyPr>
            <a:spAutoFit/>
          </a:bodyPr>
          <a:lstStyle/>
          <a:p>
            <a:pPr algn="l"/>
            <a:r>
              <a:rPr lang="de-DE" sz="1200"/>
              <a:t>Beschaffungs-märkte</a:t>
            </a:r>
          </a:p>
        </p:txBody>
      </p:sp>
      <p:sp>
        <p:nvSpPr>
          <p:cNvPr id="11302" name="Line 31"/>
          <p:cNvSpPr>
            <a:spLocks noChangeShapeType="1"/>
          </p:cNvSpPr>
          <p:nvPr/>
        </p:nvSpPr>
        <p:spPr bwMode="auto">
          <a:xfrm>
            <a:off x="7848600" y="1752600"/>
            <a:ext cx="0" cy="381000"/>
          </a:xfrm>
          <a:prstGeom prst="line">
            <a:avLst/>
          </a:prstGeom>
          <a:noFill/>
          <a:ln w="28575">
            <a:solidFill>
              <a:schemeClr val="tx1"/>
            </a:solidFill>
            <a:prstDash val="sysDot"/>
            <a:round/>
            <a:headEnd/>
            <a:tailEnd/>
          </a:ln>
        </p:spPr>
        <p:txBody>
          <a:bodyPr>
            <a:spAutoFit/>
          </a:bodyPr>
          <a:lstStyle/>
          <a:p>
            <a:endParaRPr lang="de-DE"/>
          </a:p>
        </p:txBody>
      </p:sp>
      <p:sp>
        <p:nvSpPr>
          <p:cNvPr id="11303" name="Line 32"/>
          <p:cNvSpPr>
            <a:spLocks noChangeShapeType="1"/>
          </p:cNvSpPr>
          <p:nvPr/>
        </p:nvSpPr>
        <p:spPr bwMode="auto">
          <a:xfrm>
            <a:off x="5105400" y="2057400"/>
            <a:ext cx="10668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1304" name="Line 33"/>
          <p:cNvSpPr>
            <a:spLocks noChangeShapeType="1"/>
          </p:cNvSpPr>
          <p:nvPr/>
        </p:nvSpPr>
        <p:spPr bwMode="auto">
          <a:xfrm>
            <a:off x="4191000" y="2971800"/>
            <a:ext cx="990600" cy="0"/>
          </a:xfrm>
          <a:prstGeom prst="line">
            <a:avLst/>
          </a:prstGeom>
          <a:noFill/>
          <a:ln w="28575">
            <a:solidFill>
              <a:schemeClr val="tx1"/>
            </a:solidFill>
            <a:prstDash val="sysDot"/>
            <a:round/>
            <a:headEnd/>
            <a:tailEnd/>
          </a:ln>
        </p:spPr>
        <p:txBody>
          <a:bodyPr>
            <a:spAutoFit/>
          </a:bodyPr>
          <a:lstStyle/>
          <a:p>
            <a:endParaRPr lang="de-DE"/>
          </a:p>
        </p:txBody>
      </p:sp>
      <p:sp>
        <p:nvSpPr>
          <p:cNvPr id="11305" name="Line 34"/>
          <p:cNvSpPr>
            <a:spLocks noChangeShapeType="1"/>
          </p:cNvSpPr>
          <p:nvPr/>
        </p:nvSpPr>
        <p:spPr bwMode="auto">
          <a:xfrm flipV="1">
            <a:off x="4191000" y="2971800"/>
            <a:ext cx="0" cy="53340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1306" name="Oval 35"/>
          <p:cNvSpPr>
            <a:spLocks noChangeArrowheads="1"/>
          </p:cNvSpPr>
          <p:nvPr/>
        </p:nvSpPr>
        <p:spPr bwMode="auto">
          <a:xfrm>
            <a:off x="2590800" y="1752600"/>
            <a:ext cx="457200" cy="457200"/>
          </a:xfrm>
          <a:prstGeom prst="ellipse">
            <a:avLst/>
          </a:prstGeom>
          <a:solidFill>
            <a:srgbClr val="FFE9D3"/>
          </a:solidFill>
          <a:ln w="19050">
            <a:solidFill>
              <a:schemeClr val="tx1"/>
            </a:solidFill>
            <a:round/>
            <a:headEnd/>
            <a:tailEnd/>
          </a:ln>
        </p:spPr>
        <p:txBody>
          <a:bodyPr anchor="ctr">
            <a:spAutoFit/>
          </a:bodyPr>
          <a:lstStyle/>
          <a:p>
            <a:pPr algn="l"/>
            <a:endParaRPr lang="de-DE"/>
          </a:p>
        </p:txBody>
      </p:sp>
      <p:sp>
        <p:nvSpPr>
          <p:cNvPr id="11307" name="Line 36"/>
          <p:cNvSpPr>
            <a:spLocks noChangeShapeType="1"/>
          </p:cNvSpPr>
          <p:nvPr/>
        </p:nvSpPr>
        <p:spPr bwMode="auto">
          <a:xfrm>
            <a:off x="2819400" y="1676400"/>
            <a:ext cx="0" cy="838200"/>
          </a:xfrm>
          <a:prstGeom prst="line">
            <a:avLst/>
          </a:prstGeom>
          <a:noFill/>
          <a:ln w="28575">
            <a:solidFill>
              <a:schemeClr val="tx1"/>
            </a:solidFill>
            <a:prstDash val="sysDot"/>
            <a:round/>
            <a:headEnd/>
            <a:tailEnd/>
          </a:ln>
        </p:spPr>
        <p:txBody>
          <a:bodyPr>
            <a:spAutoFit/>
          </a:bodyPr>
          <a:lstStyle/>
          <a:p>
            <a:endParaRPr lang="de-DE"/>
          </a:p>
        </p:txBody>
      </p:sp>
      <p:sp>
        <p:nvSpPr>
          <p:cNvPr id="11308" name="Text Box 37"/>
          <p:cNvSpPr txBox="1">
            <a:spLocks noChangeArrowheads="1"/>
          </p:cNvSpPr>
          <p:nvPr/>
        </p:nvSpPr>
        <p:spPr bwMode="auto">
          <a:xfrm>
            <a:off x="1524000" y="2362200"/>
            <a:ext cx="1371600" cy="517525"/>
          </a:xfrm>
          <a:prstGeom prst="rect">
            <a:avLst/>
          </a:prstGeom>
          <a:noFill/>
          <a:ln w="9525">
            <a:noFill/>
            <a:miter lim="800000"/>
            <a:headEnd/>
            <a:tailEnd/>
          </a:ln>
        </p:spPr>
        <p:txBody>
          <a:bodyPr>
            <a:spAutoFit/>
          </a:bodyPr>
          <a:lstStyle/>
          <a:p>
            <a:pPr algn="l"/>
            <a:r>
              <a:rPr lang="de-DE"/>
              <a:t>Point-of-no-Return</a:t>
            </a:r>
          </a:p>
        </p:txBody>
      </p:sp>
      <p:sp>
        <p:nvSpPr>
          <p:cNvPr id="11309" name="Line 38"/>
          <p:cNvSpPr>
            <a:spLocks noChangeShapeType="1"/>
          </p:cNvSpPr>
          <p:nvPr/>
        </p:nvSpPr>
        <p:spPr bwMode="auto">
          <a:xfrm flipH="1">
            <a:off x="2362200" y="2133600"/>
            <a:ext cx="381000" cy="228600"/>
          </a:xfrm>
          <a:prstGeom prst="line">
            <a:avLst/>
          </a:prstGeom>
          <a:noFill/>
          <a:ln w="19050">
            <a:solidFill>
              <a:schemeClr val="tx1"/>
            </a:solidFill>
            <a:round/>
            <a:headEnd/>
            <a:tailEnd/>
          </a:ln>
        </p:spPr>
        <p:txBody>
          <a:bodyPr>
            <a:spAutoFit/>
          </a:bodyPr>
          <a:lstStyle/>
          <a:p>
            <a:endParaRPr lang="de-DE"/>
          </a:p>
        </p:txBody>
      </p:sp>
      <p:graphicFrame>
        <p:nvGraphicFramePr>
          <p:cNvPr id="11266" name="Object 39"/>
          <p:cNvGraphicFramePr>
            <a:graphicFrameLocks noChangeAspect="1"/>
          </p:cNvGraphicFramePr>
          <p:nvPr/>
        </p:nvGraphicFramePr>
        <p:xfrm>
          <a:off x="6781800" y="2819400"/>
          <a:ext cx="914400" cy="719138"/>
        </p:xfrm>
        <a:graphic>
          <a:graphicData uri="http://schemas.openxmlformats.org/presentationml/2006/ole">
            <p:oleObj spid="_x0000_s11266" name="Paint Shop Pro Image" r:id="rId4" imgW="1102738" imgH="868293" progId="PaintShopPro">
              <p:embed/>
            </p:oleObj>
          </a:graphicData>
        </a:graphic>
      </p:graphicFrame>
      <p:sp>
        <p:nvSpPr>
          <p:cNvPr id="11310" name="Text Box 40"/>
          <p:cNvSpPr txBox="1">
            <a:spLocks noChangeArrowheads="1"/>
          </p:cNvSpPr>
          <p:nvPr/>
        </p:nvSpPr>
        <p:spPr bwMode="auto">
          <a:xfrm>
            <a:off x="7696200" y="3048000"/>
            <a:ext cx="1219200" cy="639763"/>
          </a:xfrm>
          <a:prstGeom prst="rect">
            <a:avLst/>
          </a:prstGeom>
          <a:noFill/>
          <a:ln w="9525">
            <a:noFill/>
            <a:miter lim="800000"/>
            <a:headEnd/>
            <a:tailEnd/>
          </a:ln>
        </p:spPr>
        <p:txBody>
          <a:bodyPr>
            <a:spAutoFit/>
          </a:bodyPr>
          <a:lstStyle/>
          <a:p>
            <a:pPr algn="l"/>
            <a:r>
              <a:rPr lang="de-DE" sz="1200"/>
              <a:t>Projekt-management u. a.</a:t>
            </a:r>
            <a:endParaRPr lang="de-DE"/>
          </a:p>
        </p:txBody>
      </p:sp>
      <p:graphicFrame>
        <p:nvGraphicFramePr>
          <p:cNvPr id="11267" name="Object 42"/>
          <p:cNvGraphicFramePr>
            <a:graphicFrameLocks noChangeAspect="1"/>
          </p:cNvGraphicFramePr>
          <p:nvPr/>
        </p:nvGraphicFramePr>
        <p:xfrm>
          <a:off x="3048000" y="3505200"/>
          <a:ext cx="2486025" cy="1343025"/>
        </p:xfrm>
        <a:graphic>
          <a:graphicData uri="http://schemas.openxmlformats.org/presentationml/2006/ole">
            <p:oleObj spid="_x0000_s11267" name="Bitmap" r:id="rId5" imgW="2486372" imgH="1343212" progId="Paint.Picture">
              <p:embed/>
            </p:oleObj>
          </a:graphicData>
        </a:graphic>
      </p:graphicFrame>
      <p:sp>
        <p:nvSpPr>
          <p:cNvPr id="11311" name="Text Box 43"/>
          <p:cNvSpPr txBox="1">
            <a:spLocks noChangeArrowheads="1"/>
          </p:cNvSpPr>
          <p:nvPr/>
        </p:nvSpPr>
        <p:spPr bwMode="auto">
          <a:xfrm>
            <a:off x="1524000" y="3352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1312" name="Text Box 44"/>
          <p:cNvSpPr txBox="1">
            <a:spLocks noChangeArrowheads="1"/>
          </p:cNvSpPr>
          <p:nvPr/>
        </p:nvSpPr>
        <p:spPr bwMode="auto">
          <a:xfrm>
            <a:off x="1447800" y="48006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1313" name="Text Box 46"/>
          <p:cNvSpPr txBox="1">
            <a:spLocks noChangeArrowheads="1"/>
          </p:cNvSpPr>
          <p:nvPr/>
        </p:nvSpPr>
        <p:spPr bwMode="auto">
          <a:xfrm>
            <a:off x="57150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graphicFrame>
        <p:nvGraphicFramePr>
          <p:cNvPr id="11268" name="Object 6"/>
          <p:cNvGraphicFramePr>
            <a:graphicFrameLocks noChangeAspect="1"/>
          </p:cNvGraphicFramePr>
          <p:nvPr/>
        </p:nvGraphicFramePr>
        <p:xfrm>
          <a:off x="5105400" y="1676400"/>
          <a:ext cx="685800" cy="671513"/>
        </p:xfrm>
        <a:graphic>
          <a:graphicData uri="http://schemas.openxmlformats.org/presentationml/2006/ole">
            <p:oleObj spid="_x0000_s11268" name="Paint Shop Pro Image" r:id="rId6" imgW="1171049" imgH="1200325" progId="PaintShopPro">
              <p:embed/>
            </p:oleObj>
          </a:graphicData>
        </a:graphic>
      </p:graphicFrame>
      <p:graphicFrame>
        <p:nvGraphicFramePr>
          <p:cNvPr id="11269" name="Object 48"/>
          <p:cNvGraphicFramePr>
            <a:graphicFrameLocks noChangeAspect="1"/>
          </p:cNvGraphicFramePr>
          <p:nvPr/>
        </p:nvGraphicFramePr>
        <p:xfrm>
          <a:off x="8077200" y="1828800"/>
          <a:ext cx="925513" cy="1066800"/>
        </p:xfrm>
        <a:graphic>
          <a:graphicData uri="http://schemas.openxmlformats.org/presentationml/2006/ole">
            <p:oleObj spid="_x0000_s11269" name="Paint Shop Pro Image" r:id="rId7" imgW="2487805" imgH="2868293" progId="PaintShopPro">
              <p:embed/>
            </p:oleObj>
          </a:graphicData>
        </a:graphic>
      </p:graphicFrame>
      <p:sp>
        <p:nvSpPr>
          <p:cNvPr id="11314" name="Line 49"/>
          <p:cNvSpPr>
            <a:spLocks noChangeShapeType="1"/>
          </p:cNvSpPr>
          <p:nvPr/>
        </p:nvSpPr>
        <p:spPr bwMode="auto">
          <a:xfrm>
            <a:off x="7543800" y="2133600"/>
            <a:ext cx="609600" cy="0"/>
          </a:xfrm>
          <a:prstGeom prst="line">
            <a:avLst/>
          </a:prstGeom>
          <a:noFill/>
          <a:ln w="28575">
            <a:solidFill>
              <a:schemeClr val="tx1"/>
            </a:solidFill>
            <a:prstDash val="sysDot"/>
            <a:round/>
            <a:headEnd type="triangle" w="med" len="med"/>
            <a:tailEnd type="triangle" w="med" len="med"/>
          </a:ln>
        </p:spPr>
        <p:txBody>
          <a:bodyPr>
            <a:spAutoFit/>
          </a:bodyPr>
          <a:lstStyle/>
          <a:p>
            <a:endParaRPr lang="de-DE"/>
          </a:p>
        </p:txBody>
      </p:sp>
      <p:sp>
        <p:nvSpPr>
          <p:cNvPr id="11315" name="Line 50"/>
          <p:cNvSpPr>
            <a:spLocks noChangeShapeType="1"/>
          </p:cNvSpPr>
          <p:nvPr/>
        </p:nvSpPr>
        <p:spPr bwMode="auto">
          <a:xfrm>
            <a:off x="5486400" y="3962400"/>
            <a:ext cx="8382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57747" name="Rectangle 51"/>
          <p:cNvSpPr>
            <a:spLocks noChangeArrowheads="1"/>
          </p:cNvSpPr>
          <p:nvPr/>
        </p:nvSpPr>
        <p:spPr bwMode="auto">
          <a:xfrm>
            <a:off x="5638800" y="45720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1317" name="Line 53"/>
          <p:cNvSpPr>
            <a:spLocks noChangeShapeType="1"/>
          </p:cNvSpPr>
          <p:nvPr/>
        </p:nvSpPr>
        <p:spPr bwMode="auto">
          <a:xfrm flipH="1">
            <a:off x="7391400" y="5029200"/>
            <a:ext cx="1600200" cy="0"/>
          </a:xfrm>
          <a:prstGeom prst="line">
            <a:avLst/>
          </a:prstGeom>
          <a:noFill/>
          <a:ln w="57150">
            <a:solidFill>
              <a:schemeClr val="tx1"/>
            </a:solidFill>
            <a:round/>
            <a:headEnd/>
            <a:tailEnd type="triangle" w="med" len="med"/>
          </a:ln>
        </p:spPr>
        <p:txBody>
          <a:bodyPr>
            <a:spAutoFit/>
          </a:bodyPr>
          <a:lstStyle/>
          <a:p>
            <a:endParaRPr lang="de-DE"/>
          </a:p>
        </p:txBody>
      </p:sp>
      <p:graphicFrame>
        <p:nvGraphicFramePr>
          <p:cNvPr id="11270" name="Object 54"/>
          <p:cNvGraphicFramePr>
            <a:graphicFrameLocks noChangeAspect="1"/>
          </p:cNvGraphicFramePr>
          <p:nvPr/>
        </p:nvGraphicFramePr>
        <p:xfrm>
          <a:off x="8458200" y="4191000"/>
          <a:ext cx="531813" cy="762000"/>
        </p:xfrm>
        <a:graphic>
          <a:graphicData uri="http://schemas.openxmlformats.org/presentationml/2006/ole">
            <p:oleObj spid="_x0000_s11270" name="Bitmap" r:id="rId8" imgW="638264" imgH="1009791" progId="Paint.Picture">
              <p:embed/>
            </p:oleObj>
          </a:graphicData>
        </a:graphic>
      </p:graphicFrame>
      <p:sp>
        <p:nvSpPr>
          <p:cNvPr id="11318" name="Text Box 55"/>
          <p:cNvSpPr txBox="1">
            <a:spLocks noChangeArrowheads="1"/>
          </p:cNvSpPr>
          <p:nvPr/>
        </p:nvSpPr>
        <p:spPr bwMode="auto">
          <a:xfrm>
            <a:off x="6096000" y="4648200"/>
            <a:ext cx="1066800" cy="274638"/>
          </a:xfrm>
          <a:prstGeom prst="rect">
            <a:avLst/>
          </a:prstGeom>
          <a:noFill/>
          <a:ln w="9525">
            <a:noFill/>
            <a:miter lim="800000"/>
            <a:headEnd/>
            <a:tailEnd/>
          </a:ln>
        </p:spPr>
        <p:txBody>
          <a:bodyPr>
            <a:spAutoFit/>
          </a:bodyPr>
          <a:lstStyle/>
          <a:p>
            <a:pPr algn="l"/>
            <a:r>
              <a:rPr lang="de-DE" sz="1200"/>
              <a:t>Phase des</a:t>
            </a:r>
            <a:endParaRPr lang="de-DE"/>
          </a:p>
        </p:txBody>
      </p:sp>
      <p:sp>
        <p:nvSpPr>
          <p:cNvPr id="11319" name="Text Box 56"/>
          <p:cNvSpPr txBox="1">
            <a:spLocks noChangeArrowheads="1"/>
          </p:cNvSpPr>
          <p:nvPr/>
        </p:nvSpPr>
        <p:spPr bwMode="auto">
          <a:xfrm>
            <a:off x="5638800" y="4876800"/>
            <a:ext cx="1752600" cy="457200"/>
          </a:xfrm>
          <a:prstGeom prst="rect">
            <a:avLst/>
          </a:prstGeom>
          <a:noFill/>
          <a:ln w="9525">
            <a:noFill/>
            <a:miter lim="800000"/>
            <a:headEnd/>
            <a:tailEnd/>
          </a:ln>
        </p:spPr>
        <p:txBody>
          <a:bodyPr>
            <a:spAutoFit/>
          </a:bodyPr>
          <a:lstStyle/>
          <a:p>
            <a:pPr algn="l"/>
            <a:r>
              <a:rPr lang="de-DE" sz="1200"/>
              <a:t>Kapital- und Personaleinsatzes</a:t>
            </a:r>
            <a:endParaRPr lang="de-DE"/>
          </a:p>
        </p:txBody>
      </p:sp>
      <p:graphicFrame>
        <p:nvGraphicFramePr>
          <p:cNvPr id="11271" name="Object 57"/>
          <p:cNvGraphicFramePr>
            <a:graphicFrameLocks noChangeAspect="1"/>
          </p:cNvGraphicFramePr>
          <p:nvPr/>
        </p:nvGraphicFramePr>
        <p:xfrm>
          <a:off x="6019800" y="5562600"/>
          <a:ext cx="990600" cy="604838"/>
        </p:xfrm>
        <a:graphic>
          <a:graphicData uri="http://schemas.openxmlformats.org/presentationml/2006/ole">
            <p:oleObj spid="_x0000_s11271" name="Paint Shop Pro Image" r:id="rId9" imgW="1785366" imgH="1092979" progId="PaintShopPro">
              <p:embed/>
            </p:oleObj>
          </a:graphicData>
        </a:graphic>
      </p:graphicFrame>
      <p:sp>
        <p:nvSpPr>
          <p:cNvPr id="11320" name="Line 58"/>
          <p:cNvSpPr>
            <a:spLocks noChangeShapeType="1"/>
          </p:cNvSpPr>
          <p:nvPr/>
        </p:nvSpPr>
        <p:spPr bwMode="auto">
          <a:xfrm>
            <a:off x="6553200" y="5410200"/>
            <a:ext cx="0" cy="838200"/>
          </a:xfrm>
          <a:prstGeom prst="line">
            <a:avLst/>
          </a:prstGeom>
          <a:noFill/>
          <a:ln w="57150">
            <a:solidFill>
              <a:srgbClr val="0000FF"/>
            </a:solidFill>
            <a:prstDash val="sysDot"/>
            <a:round/>
            <a:headEnd/>
            <a:tailEnd type="triangle" w="med" len="med"/>
          </a:ln>
        </p:spPr>
        <p:txBody>
          <a:bodyPr>
            <a:spAutoFit/>
          </a:bodyPr>
          <a:lstStyle/>
          <a:p>
            <a:endParaRPr lang="de-DE"/>
          </a:p>
        </p:txBody>
      </p:sp>
      <p:sp>
        <p:nvSpPr>
          <p:cNvPr id="11321" name="Line 59"/>
          <p:cNvSpPr>
            <a:spLocks noChangeShapeType="1"/>
          </p:cNvSpPr>
          <p:nvPr/>
        </p:nvSpPr>
        <p:spPr bwMode="auto">
          <a:xfrm flipH="1">
            <a:off x="5257800" y="6248400"/>
            <a:ext cx="1905000" cy="0"/>
          </a:xfrm>
          <a:prstGeom prst="line">
            <a:avLst/>
          </a:prstGeom>
          <a:noFill/>
          <a:ln w="57150">
            <a:solidFill>
              <a:srgbClr val="0000FF"/>
            </a:solidFill>
            <a:prstDash val="sysDot"/>
            <a:round/>
            <a:headEnd type="triangle" w="med" len="med"/>
            <a:tailEnd type="triangle" w="med" len="med"/>
          </a:ln>
        </p:spPr>
        <p:txBody>
          <a:bodyPr>
            <a:spAutoFit/>
          </a:bodyPr>
          <a:lstStyle/>
          <a:p>
            <a:endParaRPr lang="de-DE"/>
          </a:p>
        </p:txBody>
      </p:sp>
      <p:graphicFrame>
        <p:nvGraphicFramePr>
          <p:cNvPr id="108590" name="Object 4"/>
          <p:cNvGraphicFramePr>
            <a:graphicFrameLocks noChangeAspect="1"/>
          </p:cNvGraphicFramePr>
          <p:nvPr/>
        </p:nvGraphicFramePr>
        <p:xfrm>
          <a:off x="7696200" y="4191000"/>
          <a:ext cx="717550" cy="762000"/>
        </p:xfrm>
        <a:graphic>
          <a:graphicData uri="http://schemas.openxmlformats.org/presentationml/2006/ole">
            <p:oleObj spid="_x0000_s11272" name="Bitmap" r:id="rId10" imgW="942857" imgH="1000000" progId="Paint.Picture">
              <p:embed/>
            </p:oleObj>
          </a:graphicData>
        </a:graphic>
      </p:graphicFrame>
      <p:sp>
        <p:nvSpPr>
          <p:cNvPr id="11322" name="Text Box 61"/>
          <p:cNvSpPr txBox="1">
            <a:spLocks noChangeArrowheads="1"/>
          </p:cNvSpPr>
          <p:nvPr/>
        </p:nvSpPr>
        <p:spPr bwMode="auto">
          <a:xfrm>
            <a:off x="7848600" y="5105400"/>
            <a:ext cx="1066800" cy="304800"/>
          </a:xfrm>
          <a:prstGeom prst="rect">
            <a:avLst/>
          </a:prstGeom>
          <a:noFill/>
          <a:ln w="9525">
            <a:noFill/>
            <a:miter lim="800000"/>
            <a:headEnd/>
            <a:tailEnd/>
          </a:ln>
        </p:spPr>
        <p:txBody>
          <a:bodyPr>
            <a:spAutoFit/>
          </a:bodyPr>
          <a:lstStyle/>
          <a:p>
            <a:pPr algn="l"/>
            <a:r>
              <a:rPr lang="de-DE"/>
              <a:t>Personal</a:t>
            </a:r>
          </a:p>
        </p:txBody>
      </p:sp>
      <p:sp>
        <p:nvSpPr>
          <p:cNvPr id="157759" name="Rectangle 63"/>
          <p:cNvSpPr>
            <a:spLocks noChangeArrowheads="1"/>
          </p:cNvSpPr>
          <p:nvPr/>
        </p:nvSpPr>
        <p:spPr bwMode="auto">
          <a:xfrm>
            <a:off x="3505200" y="5715000"/>
            <a:ext cx="1752600" cy="914400"/>
          </a:xfrm>
          <a:prstGeom prst="rect">
            <a:avLst/>
          </a:prstGeom>
          <a:solidFill>
            <a:srgbClr val="FFCC99"/>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1324" name="Text Box 64"/>
          <p:cNvSpPr txBox="1">
            <a:spLocks noChangeArrowheads="1"/>
          </p:cNvSpPr>
          <p:nvPr/>
        </p:nvSpPr>
        <p:spPr bwMode="auto">
          <a:xfrm>
            <a:off x="3505200" y="5715000"/>
            <a:ext cx="381000" cy="314325"/>
          </a:xfrm>
          <a:prstGeom prst="rect">
            <a:avLst/>
          </a:prstGeom>
          <a:solidFill>
            <a:srgbClr val="FFFFE7"/>
          </a:solidFill>
          <a:ln w="9525">
            <a:solidFill>
              <a:schemeClr val="tx1"/>
            </a:solidFill>
            <a:miter lim="800000"/>
            <a:headEnd/>
            <a:tailEnd/>
          </a:ln>
        </p:spPr>
        <p:txBody>
          <a:bodyPr>
            <a:spAutoFit/>
          </a:bodyPr>
          <a:lstStyle/>
          <a:p>
            <a:pPr algn="l"/>
            <a:r>
              <a:rPr lang="de-DE"/>
              <a:t>4</a:t>
            </a:r>
          </a:p>
        </p:txBody>
      </p:sp>
      <p:sp>
        <p:nvSpPr>
          <p:cNvPr id="11325" name="Text Box 65"/>
          <p:cNvSpPr txBox="1">
            <a:spLocks noChangeArrowheads="1"/>
          </p:cNvSpPr>
          <p:nvPr/>
        </p:nvSpPr>
        <p:spPr bwMode="auto">
          <a:xfrm>
            <a:off x="3962400" y="5791200"/>
            <a:ext cx="1066800" cy="304800"/>
          </a:xfrm>
          <a:prstGeom prst="rect">
            <a:avLst/>
          </a:prstGeom>
          <a:noFill/>
          <a:ln w="9525">
            <a:noFill/>
            <a:miter lim="800000"/>
            <a:headEnd/>
            <a:tailEnd/>
          </a:ln>
        </p:spPr>
        <p:txBody>
          <a:bodyPr>
            <a:spAutoFit/>
          </a:bodyPr>
          <a:lstStyle/>
          <a:p>
            <a:pPr algn="l"/>
            <a:r>
              <a:rPr lang="de-DE"/>
              <a:t>Phase der</a:t>
            </a:r>
          </a:p>
        </p:txBody>
      </p:sp>
      <p:sp>
        <p:nvSpPr>
          <p:cNvPr id="11326" name="Text Box 66"/>
          <p:cNvSpPr txBox="1">
            <a:spLocks noChangeArrowheads="1"/>
          </p:cNvSpPr>
          <p:nvPr/>
        </p:nvSpPr>
        <p:spPr bwMode="auto">
          <a:xfrm>
            <a:off x="3505200" y="6172200"/>
            <a:ext cx="1752600" cy="304800"/>
          </a:xfrm>
          <a:prstGeom prst="rect">
            <a:avLst/>
          </a:prstGeom>
          <a:noFill/>
          <a:ln w="9525">
            <a:noFill/>
            <a:miter lim="800000"/>
            <a:headEnd/>
            <a:tailEnd/>
          </a:ln>
        </p:spPr>
        <p:txBody>
          <a:bodyPr>
            <a:spAutoFit/>
          </a:bodyPr>
          <a:lstStyle/>
          <a:p>
            <a:pPr algn="l"/>
            <a:r>
              <a:rPr lang="de-DE"/>
              <a:t>Kapitalwandlung</a:t>
            </a:r>
          </a:p>
        </p:txBody>
      </p:sp>
      <p:sp>
        <p:nvSpPr>
          <p:cNvPr id="11327" name="Line 69"/>
          <p:cNvSpPr>
            <a:spLocks noChangeShapeType="1"/>
          </p:cNvSpPr>
          <p:nvPr/>
        </p:nvSpPr>
        <p:spPr bwMode="auto">
          <a:xfrm flipH="1">
            <a:off x="2667000" y="6248400"/>
            <a:ext cx="838200" cy="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1328" name="Text Box 70"/>
          <p:cNvSpPr txBox="1">
            <a:spLocks noChangeArrowheads="1"/>
          </p:cNvSpPr>
          <p:nvPr/>
        </p:nvSpPr>
        <p:spPr bwMode="auto">
          <a:xfrm>
            <a:off x="1676400" y="5943600"/>
            <a:ext cx="1295400" cy="517525"/>
          </a:xfrm>
          <a:prstGeom prst="rect">
            <a:avLst/>
          </a:prstGeom>
          <a:noFill/>
          <a:ln w="9525">
            <a:noFill/>
            <a:miter lim="800000"/>
            <a:headEnd/>
            <a:tailEnd/>
          </a:ln>
        </p:spPr>
        <p:txBody>
          <a:bodyPr>
            <a:spAutoFit/>
          </a:bodyPr>
          <a:lstStyle/>
          <a:p>
            <a:pPr algn="l"/>
            <a:r>
              <a:rPr lang="de-DE" b="0"/>
              <a:t>Erlöse aus Umsatz</a:t>
            </a:r>
          </a:p>
        </p:txBody>
      </p:sp>
      <p:sp>
        <p:nvSpPr>
          <p:cNvPr id="11329" name="AutoShape 71"/>
          <p:cNvSpPr>
            <a:spLocks noChangeArrowheads="1"/>
          </p:cNvSpPr>
          <p:nvPr/>
        </p:nvSpPr>
        <p:spPr bwMode="auto">
          <a:xfrm>
            <a:off x="5638800" y="6019800"/>
            <a:ext cx="609600" cy="609600"/>
          </a:xfrm>
          <a:prstGeom prst="flowChartDocument">
            <a:avLst/>
          </a:prstGeom>
          <a:solidFill>
            <a:srgbClr val="CCFFCC"/>
          </a:solidFill>
          <a:ln w="19050">
            <a:solidFill>
              <a:schemeClr val="tx1"/>
            </a:solidFill>
            <a:miter lim="800000"/>
            <a:headEnd/>
            <a:tailEnd/>
          </a:ln>
        </p:spPr>
        <p:txBody>
          <a:bodyPr anchor="ctr">
            <a:spAutoFit/>
          </a:bodyPr>
          <a:lstStyle/>
          <a:p>
            <a:pPr algn="l"/>
            <a:endParaRPr lang="de-DE"/>
          </a:p>
        </p:txBody>
      </p:sp>
      <p:sp>
        <p:nvSpPr>
          <p:cNvPr id="11330" name="Text Box 72"/>
          <p:cNvSpPr txBox="1">
            <a:spLocks noChangeArrowheads="1"/>
          </p:cNvSpPr>
          <p:nvPr/>
        </p:nvSpPr>
        <p:spPr bwMode="auto">
          <a:xfrm>
            <a:off x="5638800" y="6019800"/>
            <a:ext cx="762000" cy="457200"/>
          </a:xfrm>
          <a:prstGeom prst="rect">
            <a:avLst/>
          </a:prstGeom>
          <a:noFill/>
          <a:ln w="9525">
            <a:noFill/>
            <a:miter lim="800000"/>
            <a:headEnd/>
            <a:tailEnd/>
          </a:ln>
        </p:spPr>
        <p:txBody>
          <a:bodyPr>
            <a:spAutoFit/>
          </a:bodyPr>
          <a:lstStyle/>
          <a:p>
            <a:pPr algn="l"/>
            <a:r>
              <a:rPr lang="de-DE" sz="1200"/>
              <a:t>Rech-nung</a:t>
            </a:r>
          </a:p>
        </p:txBody>
      </p:sp>
      <p:graphicFrame>
        <p:nvGraphicFramePr>
          <p:cNvPr id="11273" name="Object 73"/>
          <p:cNvGraphicFramePr>
            <a:graphicFrameLocks noChangeAspect="1"/>
          </p:cNvGraphicFramePr>
          <p:nvPr/>
        </p:nvGraphicFramePr>
        <p:xfrm>
          <a:off x="7162800" y="5867400"/>
          <a:ext cx="1524000" cy="801688"/>
        </p:xfrm>
        <a:graphic>
          <a:graphicData uri="http://schemas.openxmlformats.org/presentationml/2006/ole">
            <p:oleObj spid="_x0000_s11273" name="Bitmap" r:id="rId11" imgW="4048690" imgH="1542857" progId="Paint.Picture">
              <p:embed/>
            </p:oleObj>
          </a:graphicData>
        </a:graphic>
      </p:graphicFrame>
      <p:sp>
        <p:nvSpPr>
          <p:cNvPr id="11331" name="Text Box 74"/>
          <p:cNvSpPr txBox="1">
            <a:spLocks noChangeArrowheads="1"/>
          </p:cNvSpPr>
          <p:nvPr/>
        </p:nvSpPr>
        <p:spPr bwMode="auto">
          <a:xfrm>
            <a:off x="7315200" y="5562600"/>
            <a:ext cx="762000" cy="304800"/>
          </a:xfrm>
          <a:prstGeom prst="rect">
            <a:avLst/>
          </a:prstGeom>
          <a:noFill/>
          <a:ln w="9525">
            <a:noFill/>
            <a:miter lim="800000"/>
            <a:headEnd/>
            <a:tailEnd/>
          </a:ln>
        </p:spPr>
        <p:txBody>
          <a:bodyPr>
            <a:spAutoFit/>
          </a:bodyPr>
          <a:lstStyle/>
          <a:p>
            <a:pPr algn="l"/>
            <a:r>
              <a:rPr lang="de-DE"/>
              <a:t>Kunde</a:t>
            </a:r>
          </a:p>
        </p:txBody>
      </p:sp>
      <p:sp>
        <p:nvSpPr>
          <p:cNvPr id="11332" name="Line 76"/>
          <p:cNvSpPr>
            <a:spLocks noChangeShapeType="1"/>
          </p:cNvSpPr>
          <p:nvPr/>
        </p:nvSpPr>
        <p:spPr bwMode="auto">
          <a:xfrm>
            <a:off x="4495800" y="4876800"/>
            <a:ext cx="0" cy="838200"/>
          </a:xfrm>
          <a:prstGeom prst="line">
            <a:avLst/>
          </a:prstGeom>
          <a:noFill/>
          <a:ln w="38100">
            <a:solidFill>
              <a:srgbClr val="0000FF"/>
            </a:solidFill>
            <a:round/>
            <a:headEnd/>
            <a:tailEnd type="triangle" w="med" len="med"/>
          </a:ln>
        </p:spPr>
        <p:txBody>
          <a:bodyPr>
            <a:spAutoFit/>
          </a:bodyPr>
          <a:lstStyle/>
          <a:p>
            <a:endParaRPr lang="de-DE"/>
          </a:p>
        </p:txBody>
      </p:sp>
      <p:sp>
        <p:nvSpPr>
          <p:cNvPr id="11333" name="Line 77"/>
          <p:cNvSpPr>
            <a:spLocks noChangeShapeType="1"/>
          </p:cNvSpPr>
          <p:nvPr/>
        </p:nvSpPr>
        <p:spPr bwMode="auto">
          <a:xfrm flipV="1">
            <a:off x="4191000" y="4800600"/>
            <a:ext cx="0" cy="914400"/>
          </a:xfrm>
          <a:prstGeom prst="line">
            <a:avLst/>
          </a:prstGeom>
          <a:noFill/>
          <a:ln w="38100">
            <a:solidFill>
              <a:srgbClr val="0000FF"/>
            </a:solidFill>
            <a:round/>
            <a:headEnd/>
            <a:tailEnd type="triangle" w="med" len="med"/>
          </a:ln>
        </p:spPr>
        <p:txBody>
          <a:bodyPr>
            <a:spAutoFit/>
          </a:bodyPr>
          <a:lstStyle/>
          <a:p>
            <a:endParaRPr lang="de-DE"/>
          </a:p>
        </p:txBody>
      </p:sp>
      <p:sp>
        <p:nvSpPr>
          <p:cNvPr id="11334" name="Text Box 78"/>
          <p:cNvSpPr txBox="1">
            <a:spLocks noChangeArrowheads="1"/>
          </p:cNvSpPr>
          <p:nvPr/>
        </p:nvSpPr>
        <p:spPr bwMode="auto">
          <a:xfrm>
            <a:off x="3505200" y="5105400"/>
            <a:ext cx="1676400" cy="346075"/>
          </a:xfrm>
          <a:prstGeom prst="rect">
            <a:avLst/>
          </a:prstGeom>
          <a:solidFill>
            <a:srgbClr val="CCFFFF"/>
          </a:solidFill>
          <a:ln w="9525">
            <a:solidFill>
              <a:schemeClr val="tx1"/>
            </a:solidFill>
            <a:miter lim="800000"/>
            <a:headEnd/>
            <a:tailEnd/>
          </a:ln>
        </p:spPr>
        <p:txBody>
          <a:bodyPr>
            <a:spAutoFit/>
          </a:bodyPr>
          <a:lstStyle/>
          <a:p>
            <a:r>
              <a:rPr lang="de-DE" sz="1600"/>
              <a:t>Absatzmärkte</a:t>
            </a:r>
          </a:p>
        </p:txBody>
      </p:sp>
      <p:sp>
        <p:nvSpPr>
          <p:cNvPr id="11335" name="Text Box 79"/>
          <p:cNvSpPr txBox="1">
            <a:spLocks noChangeArrowheads="1"/>
          </p:cNvSpPr>
          <p:nvPr/>
        </p:nvSpPr>
        <p:spPr bwMode="auto">
          <a:xfrm>
            <a:off x="5638800" y="4572000"/>
            <a:ext cx="304800" cy="314325"/>
          </a:xfrm>
          <a:prstGeom prst="rect">
            <a:avLst/>
          </a:prstGeom>
          <a:solidFill>
            <a:srgbClr val="FFFFD7"/>
          </a:solidFill>
          <a:ln w="9525">
            <a:solidFill>
              <a:schemeClr val="tx1"/>
            </a:solidFill>
            <a:miter lim="800000"/>
            <a:headEnd/>
            <a:tailEnd/>
          </a:ln>
        </p:spPr>
        <p:txBody>
          <a:bodyPr>
            <a:spAutoFit/>
          </a:bodyPr>
          <a:lstStyle/>
          <a:p>
            <a:pPr algn="l"/>
            <a:r>
              <a:rPr lang="de-DE"/>
              <a:t>3</a:t>
            </a:r>
          </a:p>
        </p:txBody>
      </p:sp>
      <p:sp>
        <p:nvSpPr>
          <p:cNvPr id="11337"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2" name="Text Box 74"/>
          <p:cNvSpPr txBox="1">
            <a:spLocks noChangeArrowheads="1"/>
          </p:cNvSpPr>
          <p:nvPr/>
        </p:nvSpPr>
        <p:spPr bwMode="auto">
          <a:xfrm>
            <a:off x="0" y="0"/>
            <a:ext cx="6934200" cy="304800"/>
          </a:xfrm>
          <a:prstGeom prst="rect">
            <a:avLst/>
          </a:prstGeom>
          <a:noFill/>
          <a:ln w="9525">
            <a:noFill/>
            <a:miter lim="800000"/>
            <a:headEnd/>
            <a:tailEnd/>
          </a:ln>
        </p:spPr>
        <p:txBody>
          <a:bodyPr>
            <a:spAutoFit/>
          </a:bodyPr>
          <a:lstStyle/>
          <a:p>
            <a:pPr algn="l"/>
            <a:r>
              <a:rPr lang="de-DE"/>
              <a:t>Unternehmensgründung [13]: Kreislaufmodell des Umsatzprozesses, Phase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7759"/>
                                        </p:tgtEl>
                                        <p:attrNameLst>
                                          <p:attrName>style.visibility</p:attrName>
                                        </p:attrNameLst>
                                      </p:cBhvr>
                                      <p:to>
                                        <p:strVal val="visible"/>
                                      </p:to>
                                    </p:set>
                                    <p:animEffect transition="in" filter="wipe(left)">
                                      <p:cBhvr>
                                        <p:cTn id="7" dur="500"/>
                                        <p:tgtEl>
                                          <p:spTgt spid="15775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324"/>
                                        </p:tgtEl>
                                        <p:attrNameLst>
                                          <p:attrName>style.visibility</p:attrName>
                                        </p:attrNameLst>
                                      </p:cBhvr>
                                      <p:to>
                                        <p:strVal val="visible"/>
                                      </p:to>
                                    </p:set>
                                    <p:animEffect transition="in" filter="wipe(up)">
                                      <p:cBhvr>
                                        <p:cTn id="11" dur="500"/>
                                        <p:tgtEl>
                                          <p:spTgt spid="113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325"/>
                                        </p:tgtEl>
                                        <p:attrNameLst>
                                          <p:attrName>style.visibility</p:attrName>
                                        </p:attrNameLst>
                                      </p:cBhvr>
                                      <p:to>
                                        <p:strVal val="visible"/>
                                      </p:to>
                                    </p:set>
                                    <p:animEffect transition="in" filter="wipe(left)">
                                      <p:cBhvr>
                                        <p:cTn id="15" dur="500"/>
                                        <p:tgtEl>
                                          <p:spTgt spid="113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326"/>
                                        </p:tgtEl>
                                        <p:attrNameLst>
                                          <p:attrName>style.visibility</p:attrName>
                                        </p:attrNameLst>
                                      </p:cBhvr>
                                      <p:to>
                                        <p:strVal val="visible"/>
                                      </p:to>
                                    </p:set>
                                    <p:animEffect transition="in" filter="wipe(left)">
                                      <p:cBhvr>
                                        <p:cTn id="19" dur="500"/>
                                        <p:tgtEl>
                                          <p:spTgt spid="1132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74"/>
                                        </p:tgtEl>
                                        <p:attrNameLst>
                                          <p:attrName>style.visibility</p:attrName>
                                        </p:attrNameLst>
                                      </p:cBhvr>
                                      <p:to>
                                        <p:strVal val="visible"/>
                                      </p:to>
                                    </p:set>
                                    <p:animEffect transition="in" filter="wipe(left)">
                                      <p:cBhvr>
                                        <p:cTn id="23" dur="500"/>
                                        <p:tgtEl>
                                          <p:spTgt spid="1127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332"/>
                                        </p:tgtEl>
                                        <p:attrNameLst>
                                          <p:attrName>style.visibility</p:attrName>
                                        </p:attrNameLst>
                                      </p:cBhvr>
                                      <p:to>
                                        <p:strVal val="visible"/>
                                      </p:to>
                                    </p:set>
                                    <p:animEffect transition="in" filter="wipe(up)">
                                      <p:cBhvr>
                                        <p:cTn id="27" dur="500"/>
                                        <p:tgtEl>
                                          <p:spTgt spid="11332"/>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1333"/>
                                        </p:tgtEl>
                                        <p:attrNameLst>
                                          <p:attrName>style.visibility</p:attrName>
                                        </p:attrNameLst>
                                      </p:cBhvr>
                                      <p:to>
                                        <p:strVal val="visible"/>
                                      </p:to>
                                    </p:set>
                                    <p:animEffect transition="in" filter="wipe(down)">
                                      <p:cBhvr>
                                        <p:cTn id="31" dur="500"/>
                                        <p:tgtEl>
                                          <p:spTgt spid="1133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334"/>
                                        </p:tgtEl>
                                        <p:attrNameLst>
                                          <p:attrName>style.visibility</p:attrName>
                                        </p:attrNameLst>
                                      </p:cBhvr>
                                      <p:to>
                                        <p:strVal val="visible"/>
                                      </p:to>
                                    </p:set>
                                    <p:animEffect transition="in" filter="wipe(left)">
                                      <p:cBhvr>
                                        <p:cTn id="35" dur="500"/>
                                        <p:tgtEl>
                                          <p:spTgt spid="1133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11320"/>
                                        </p:tgtEl>
                                        <p:attrNameLst>
                                          <p:attrName>style.visibility</p:attrName>
                                        </p:attrNameLst>
                                      </p:cBhvr>
                                      <p:to>
                                        <p:strVal val="visible"/>
                                      </p:to>
                                    </p:set>
                                    <p:animEffect transition="in" filter="wipe(up)">
                                      <p:cBhvr>
                                        <p:cTn id="40" dur="500"/>
                                        <p:tgtEl>
                                          <p:spTgt spid="11320"/>
                                        </p:tgtEl>
                                      </p:cBhvr>
                                    </p:animEffect>
                                  </p:childTnLst>
                                </p:cTn>
                              </p:par>
                            </p:childTnLst>
                          </p:cTn>
                        </p:par>
                        <p:par>
                          <p:cTn id="41" fill="hold">
                            <p:stCondLst>
                              <p:cond delay="500"/>
                            </p:stCondLst>
                            <p:childTnLst>
                              <p:par>
                                <p:cTn id="42" presetID="17" presetClass="entr" presetSubtype="10" fill="hold" grpId="0" nodeType="afterEffect">
                                  <p:stCondLst>
                                    <p:cond delay="0"/>
                                  </p:stCondLst>
                                  <p:childTnLst>
                                    <p:set>
                                      <p:cBhvr>
                                        <p:cTn id="43" dur="1" fill="hold">
                                          <p:stCondLst>
                                            <p:cond delay="0"/>
                                          </p:stCondLst>
                                        </p:cTn>
                                        <p:tgtEl>
                                          <p:spTgt spid="11321"/>
                                        </p:tgtEl>
                                        <p:attrNameLst>
                                          <p:attrName>style.visibility</p:attrName>
                                        </p:attrNameLst>
                                      </p:cBhvr>
                                      <p:to>
                                        <p:strVal val="visible"/>
                                      </p:to>
                                    </p:set>
                                    <p:anim calcmode="lin" valueType="num">
                                      <p:cBhvr>
                                        <p:cTn id="44" dur="500" fill="hold"/>
                                        <p:tgtEl>
                                          <p:spTgt spid="11321"/>
                                        </p:tgtEl>
                                        <p:attrNameLst>
                                          <p:attrName>ppt_w</p:attrName>
                                        </p:attrNameLst>
                                      </p:cBhvr>
                                      <p:tavLst>
                                        <p:tav tm="0">
                                          <p:val>
                                            <p:fltVal val="0"/>
                                          </p:val>
                                        </p:tav>
                                        <p:tav tm="100000">
                                          <p:val>
                                            <p:strVal val="#ppt_w"/>
                                          </p:val>
                                        </p:tav>
                                      </p:tavLst>
                                    </p:anim>
                                    <p:anim calcmode="lin" valueType="num">
                                      <p:cBhvr>
                                        <p:cTn id="45" dur="500" fill="hold"/>
                                        <p:tgtEl>
                                          <p:spTgt spid="11321"/>
                                        </p:tgtEl>
                                        <p:attrNameLst>
                                          <p:attrName>ppt_h</p:attrName>
                                        </p:attrNameLst>
                                      </p:cBhvr>
                                      <p:tavLst>
                                        <p:tav tm="0">
                                          <p:val>
                                            <p:strVal val="#ppt_h"/>
                                          </p:val>
                                        </p:tav>
                                        <p:tav tm="100000">
                                          <p:val>
                                            <p:strVal val="#ppt_h"/>
                                          </p:val>
                                        </p:tav>
                                      </p:tavLst>
                                    </p:anim>
                                  </p:childTnLst>
                                </p:cTn>
                              </p:par>
                            </p:childTnLst>
                          </p:cTn>
                        </p:par>
                        <p:par>
                          <p:cTn id="46" fill="hold">
                            <p:stCondLst>
                              <p:cond delay="1000"/>
                            </p:stCondLst>
                            <p:childTnLst>
                              <p:par>
                                <p:cTn id="47" presetID="22" presetClass="entr" presetSubtype="8" fill="hold" nodeType="afterEffect">
                                  <p:stCondLst>
                                    <p:cond delay="0"/>
                                  </p:stCondLst>
                                  <p:childTnLst>
                                    <p:set>
                                      <p:cBhvr>
                                        <p:cTn id="48" dur="1" fill="hold">
                                          <p:stCondLst>
                                            <p:cond delay="0"/>
                                          </p:stCondLst>
                                        </p:cTn>
                                        <p:tgtEl>
                                          <p:spTgt spid="11273"/>
                                        </p:tgtEl>
                                        <p:attrNameLst>
                                          <p:attrName>style.visibility</p:attrName>
                                        </p:attrNameLst>
                                      </p:cBhvr>
                                      <p:to>
                                        <p:strVal val="visible"/>
                                      </p:to>
                                    </p:set>
                                    <p:animEffect transition="in" filter="wipe(left)">
                                      <p:cBhvr>
                                        <p:cTn id="49" dur="500"/>
                                        <p:tgtEl>
                                          <p:spTgt spid="11273"/>
                                        </p:tgtEl>
                                      </p:cBhvr>
                                    </p:animEffect>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11331"/>
                                        </p:tgtEl>
                                        <p:attrNameLst>
                                          <p:attrName>style.visibility</p:attrName>
                                        </p:attrNameLst>
                                      </p:cBhvr>
                                      <p:to>
                                        <p:strVal val="visible"/>
                                      </p:to>
                                    </p:set>
                                    <p:animEffect transition="in" filter="wipe(left)">
                                      <p:cBhvr>
                                        <p:cTn id="53" dur="500"/>
                                        <p:tgtEl>
                                          <p:spTgt spid="11331"/>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11329"/>
                                        </p:tgtEl>
                                        <p:attrNameLst>
                                          <p:attrName>style.visibility</p:attrName>
                                        </p:attrNameLst>
                                      </p:cBhvr>
                                      <p:to>
                                        <p:strVal val="visible"/>
                                      </p:to>
                                    </p:set>
                                    <p:animEffect transition="in" filter="wipe(up)">
                                      <p:cBhvr>
                                        <p:cTn id="58" dur="500"/>
                                        <p:tgtEl>
                                          <p:spTgt spid="11329"/>
                                        </p:tgtEl>
                                      </p:cBhvr>
                                    </p:animEffect>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11330"/>
                                        </p:tgtEl>
                                        <p:attrNameLst>
                                          <p:attrName>style.visibility</p:attrName>
                                        </p:attrNameLst>
                                      </p:cBhvr>
                                      <p:to>
                                        <p:strVal val="visible"/>
                                      </p:to>
                                    </p:set>
                                    <p:animEffect transition="in" filter="wipe(left)">
                                      <p:cBhvr>
                                        <p:cTn id="62" dur="500"/>
                                        <p:tgtEl>
                                          <p:spTgt spid="1133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11327"/>
                                        </p:tgtEl>
                                        <p:attrNameLst>
                                          <p:attrName>style.visibility</p:attrName>
                                        </p:attrNameLst>
                                      </p:cBhvr>
                                      <p:to>
                                        <p:strVal val="visible"/>
                                      </p:to>
                                    </p:set>
                                    <p:animEffect transition="in" filter="wipe(right)">
                                      <p:cBhvr>
                                        <p:cTn id="67" dur="500"/>
                                        <p:tgtEl>
                                          <p:spTgt spid="11327"/>
                                        </p:tgtEl>
                                      </p:cBhvr>
                                    </p:animEffect>
                                  </p:childTnLst>
                                </p:cTn>
                              </p:par>
                            </p:childTnLst>
                          </p:cTn>
                        </p:par>
                        <p:par>
                          <p:cTn id="68" fill="hold">
                            <p:stCondLst>
                              <p:cond delay="500"/>
                            </p:stCondLst>
                            <p:childTnLst>
                              <p:par>
                                <p:cTn id="69" presetID="22" presetClass="entr" presetSubtype="8" fill="hold" grpId="0" nodeType="afterEffect">
                                  <p:stCondLst>
                                    <p:cond delay="0"/>
                                  </p:stCondLst>
                                  <p:childTnLst>
                                    <p:set>
                                      <p:cBhvr>
                                        <p:cTn id="70" dur="1" fill="hold">
                                          <p:stCondLst>
                                            <p:cond delay="0"/>
                                          </p:stCondLst>
                                        </p:cTn>
                                        <p:tgtEl>
                                          <p:spTgt spid="11328"/>
                                        </p:tgtEl>
                                        <p:attrNameLst>
                                          <p:attrName>style.visibility</p:attrName>
                                        </p:attrNameLst>
                                      </p:cBhvr>
                                      <p:to>
                                        <p:strVal val="visible"/>
                                      </p:to>
                                    </p:set>
                                    <p:animEffect transition="in" filter="wipe(left)">
                                      <p:cBhvr>
                                        <p:cTn id="71" dur="500"/>
                                        <p:tgtEl>
                                          <p:spTgt spid="11328"/>
                                        </p:tgtEl>
                                      </p:cBhvr>
                                    </p:animEffect>
                                  </p:childTnLst>
                                </p:cTn>
                              </p:par>
                            </p:childTnLst>
                          </p:cTn>
                        </p:par>
                        <p:par>
                          <p:cTn id="72" fill="hold">
                            <p:stCondLst>
                              <p:cond delay="1000"/>
                            </p:stCondLst>
                            <p:childTnLst>
                              <p:par>
                                <p:cTn id="73" presetID="23" presetClass="entr" presetSubtype="528" fill="hold" grpId="0" nodeType="afterEffect">
                                  <p:stCondLst>
                                    <p:cond delay="0"/>
                                  </p:stCondLst>
                                  <p:childTnLst>
                                    <p:set>
                                      <p:cBhvr>
                                        <p:cTn id="74" dur="1" fill="hold">
                                          <p:stCondLst>
                                            <p:cond delay="0"/>
                                          </p:stCondLst>
                                        </p:cTn>
                                        <p:tgtEl>
                                          <p:spTgt spid="11337"/>
                                        </p:tgtEl>
                                        <p:attrNameLst>
                                          <p:attrName>style.visibility</p:attrName>
                                        </p:attrNameLst>
                                      </p:cBhvr>
                                      <p:to>
                                        <p:strVal val="visible"/>
                                      </p:to>
                                    </p:set>
                                    <p:anim calcmode="lin" valueType="num">
                                      <p:cBhvr>
                                        <p:cTn id="75" dur="500" fill="hold"/>
                                        <p:tgtEl>
                                          <p:spTgt spid="11337"/>
                                        </p:tgtEl>
                                        <p:attrNameLst>
                                          <p:attrName>ppt_w</p:attrName>
                                        </p:attrNameLst>
                                      </p:cBhvr>
                                      <p:tavLst>
                                        <p:tav tm="0">
                                          <p:val>
                                            <p:fltVal val="0"/>
                                          </p:val>
                                        </p:tav>
                                        <p:tav tm="100000">
                                          <p:val>
                                            <p:strVal val="#ppt_w"/>
                                          </p:val>
                                        </p:tav>
                                      </p:tavLst>
                                    </p:anim>
                                    <p:anim calcmode="lin" valueType="num">
                                      <p:cBhvr>
                                        <p:cTn id="76" dur="500" fill="hold"/>
                                        <p:tgtEl>
                                          <p:spTgt spid="11337"/>
                                        </p:tgtEl>
                                        <p:attrNameLst>
                                          <p:attrName>ppt_h</p:attrName>
                                        </p:attrNameLst>
                                      </p:cBhvr>
                                      <p:tavLst>
                                        <p:tav tm="0">
                                          <p:val>
                                            <p:fltVal val="0"/>
                                          </p:val>
                                        </p:tav>
                                        <p:tav tm="100000">
                                          <p:val>
                                            <p:strVal val="#ppt_h"/>
                                          </p:val>
                                        </p:tav>
                                      </p:tavLst>
                                    </p:anim>
                                    <p:anim calcmode="lin" valueType="num">
                                      <p:cBhvr>
                                        <p:cTn id="77" dur="500" fill="hold"/>
                                        <p:tgtEl>
                                          <p:spTgt spid="11337"/>
                                        </p:tgtEl>
                                        <p:attrNameLst>
                                          <p:attrName>ppt_x</p:attrName>
                                        </p:attrNameLst>
                                      </p:cBhvr>
                                      <p:tavLst>
                                        <p:tav tm="0">
                                          <p:val>
                                            <p:fltVal val="0.5"/>
                                          </p:val>
                                        </p:tav>
                                        <p:tav tm="100000">
                                          <p:val>
                                            <p:strVal val="#ppt_x"/>
                                          </p:val>
                                        </p:tav>
                                      </p:tavLst>
                                    </p:anim>
                                    <p:anim calcmode="lin" valueType="num">
                                      <p:cBhvr>
                                        <p:cTn id="78" dur="500" fill="hold"/>
                                        <p:tgtEl>
                                          <p:spTgt spid="1133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4" grpId="0" animBg="1" autoUpdateAnimBg="0"/>
      <p:bldP spid="11320" grpId="0" animBg="1"/>
      <p:bldP spid="11321" grpId="0" animBg="1"/>
      <p:bldP spid="157759" grpId="0" animBg="1" autoUpdateAnimBg="0"/>
      <p:bldP spid="11324" grpId="0" animBg="1" autoUpdateAnimBg="0"/>
      <p:bldP spid="11325" grpId="0" autoUpdateAnimBg="0"/>
      <p:bldP spid="11326" grpId="0" autoUpdateAnimBg="0"/>
      <p:bldP spid="11327" grpId="0" animBg="1"/>
      <p:bldP spid="11328" grpId="0" autoUpdateAnimBg="0"/>
      <p:bldP spid="11329" grpId="0" animBg="1" autoUpdateAnimBg="0"/>
      <p:bldP spid="11330" grpId="0" autoUpdateAnimBg="0"/>
      <p:bldP spid="11331" grpId="0" autoUpdateAnimBg="0"/>
      <p:bldP spid="11332" grpId="0" animBg="1"/>
      <p:bldP spid="11333" grpId="0" animBg="1"/>
      <p:bldP spid="11334" grpId="0" animBg="1" autoUpdateAnimBg="0"/>
      <p:bldP spid="1133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9" name="Oval 81"/>
          <p:cNvSpPr>
            <a:spLocks noChangeArrowheads="1"/>
          </p:cNvSpPr>
          <p:nvPr/>
        </p:nvSpPr>
        <p:spPr bwMode="auto">
          <a:xfrm>
            <a:off x="76200" y="4495800"/>
            <a:ext cx="4800600" cy="2209800"/>
          </a:xfrm>
          <a:prstGeom prst="ellipse">
            <a:avLst/>
          </a:prstGeom>
          <a:solidFill>
            <a:srgbClr val="F1FFCB"/>
          </a:solidFill>
          <a:ln w="12700">
            <a:solidFill>
              <a:schemeClr val="tx1"/>
            </a:solidFill>
            <a:round/>
            <a:headEnd/>
            <a:tailEnd/>
          </a:ln>
        </p:spPr>
        <p:txBody>
          <a:bodyPr anchor="ctr"/>
          <a:lstStyle/>
          <a:p>
            <a:pPr algn="l"/>
            <a:endParaRPr lang="de-DE"/>
          </a:p>
        </p:txBody>
      </p:sp>
      <p:sp>
        <p:nvSpPr>
          <p:cNvPr id="12300" name="Line 2"/>
          <p:cNvSpPr>
            <a:spLocks noChangeShapeType="1"/>
          </p:cNvSpPr>
          <p:nvPr/>
        </p:nvSpPr>
        <p:spPr bwMode="auto">
          <a:xfrm>
            <a:off x="6324600" y="2438400"/>
            <a:ext cx="0" cy="1524000"/>
          </a:xfrm>
          <a:prstGeom prst="line">
            <a:avLst/>
          </a:prstGeom>
          <a:noFill/>
          <a:ln w="28575">
            <a:solidFill>
              <a:schemeClr val="tx1"/>
            </a:solidFill>
            <a:prstDash val="sysDot"/>
            <a:round/>
            <a:headEnd/>
            <a:tailEnd/>
          </a:ln>
        </p:spPr>
        <p:txBody>
          <a:bodyPr>
            <a:spAutoFit/>
          </a:bodyPr>
          <a:lstStyle/>
          <a:p>
            <a:endParaRPr lang="de-DE"/>
          </a:p>
        </p:txBody>
      </p:sp>
      <p:sp>
        <p:nvSpPr>
          <p:cNvPr id="12301" name="Oval 3"/>
          <p:cNvSpPr>
            <a:spLocks noChangeArrowheads="1"/>
          </p:cNvSpPr>
          <p:nvPr/>
        </p:nvSpPr>
        <p:spPr bwMode="auto">
          <a:xfrm>
            <a:off x="20574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63844" name="Text Box 4"/>
          <p:cNvSpPr txBox="1">
            <a:spLocks noChangeArrowheads="1"/>
          </p:cNvSpPr>
          <p:nvPr/>
        </p:nvSpPr>
        <p:spPr bwMode="auto">
          <a:xfrm>
            <a:off x="7010400" y="1143000"/>
            <a:ext cx="14478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Ermittlung des Kapitalbedarfs</a:t>
            </a:r>
          </a:p>
        </p:txBody>
      </p:sp>
      <p:sp>
        <p:nvSpPr>
          <p:cNvPr id="12303" name="AutoShape 5"/>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12304" name="Text Box 6"/>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12305" name="Line 7"/>
          <p:cNvSpPr>
            <a:spLocks noChangeShapeType="1"/>
          </p:cNvSpPr>
          <p:nvPr/>
        </p:nvSpPr>
        <p:spPr bwMode="auto">
          <a:xfrm>
            <a:off x="7772400" y="838200"/>
            <a:ext cx="0" cy="381000"/>
          </a:xfrm>
          <a:prstGeom prst="line">
            <a:avLst/>
          </a:prstGeom>
          <a:noFill/>
          <a:ln w="38100">
            <a:solidFill>
              <a:srgbClr val="FF0000"/>
            </a:solidFill>
            <a:round/>
            <a:headEnd/>
            <a:tailEnd type="triangle" w="med" len="med"/>
          </a:ln>
        </p:spPr>
        <p:txBody>
          <a:bodyPr>
            <a:spAutoFit/>
          </a:bodyPr>
          <a:lstStyle/>
          <a:p>
            <a:endParaRPr lang="de-DE"/>
          </a:p>
        </p:txBody>
      </p:sp>
      <p:sp>
        <p:nvSpPr>
          <p:cNvPr id="163848" name="Text Box 8"/>
          <p:cNvSpPr txBox="1">
            <a:spLocks noChangeArrowheads="1"/>
          </p:cNvSpPr>
          <p:nvPr/>
        </p:nvSpPr>
        <p:spPr bwMode="auto">
          <a:xfrm>
            <a:off x="228600" y="838200"/>
            <a:ext cx="1524000" cy="13716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12307" name="Line 9"/>
          <p:cNvSpPr>
            <a:spLocks noChangeShapeType="1"/>
          </p:cNvSpPr>
          <p:nvPr/>
        </p:nvSpPr>
        <p:spPr bwMode="auto">
          <a:xfrm flipH="1">
            <a:off x="1752600" y="1524000"/>
            <a:ext cx="5257800" cy="0"/>
          </a:xfrm>
          <a:prstGeom prst="line">
            <a:avLst/>
          </a:prstGeom>
          <a:noFill/>
          <a:ln w="38100">
            <a:solidFill>
              <a:srgbClr val="FF0000"/>
            </a:solidFill>
            <a:round/>
            <a:headEnd/>
            <a:tailEnd type="triangle" w="med" len="med"/>
          </a:ln>
        </p:spPr>
        <p:txBody>
          <a:bodyPr>
            <a:spAutoFit/>
          </a:bodyPr>
          <a:lstStyle/>
          <a:p>
            <a:endParaRPr lang="de-DE"/>
          </a:p>
        </p:txBody>
      </p:sp>
      <p:sp>
        <p:nvSpPr>
          <p:cNvPr id="12308" name="Text Box 10"/>
          <p:cNvSpPr txBox="1">
            <a:spLocks noChangeArrowheads="1"/>
          </p:cNvSpPr>
          <p:nvPr/>
        </p:nvSpPr>
        <p:spPr bwMode="auto">
          <a:xfrm>
            <a:off x="3733800" y="685800"/>
            <a:ext cx="990600" cy="527050"/>
          </a:xfrm>
          <a:prstGeom prst="rect">
            <a:avLst/>
          </a:prstGeom>
          <a:solidFill>
            <a:srgbClr val="FFFFCF"/>
          </a:solidFill>
          <a:ln w="9525">
            <a:solidFill>
              <a:schemeClr val="tx1"/>
            </a:solidFill>
            <a:miter lim="800000"/>
            <a:headEnd/>
            <a:tailEnd/>
          </a:ln>
        </p:spPr>
        <p:txBody>
          <a:bodyPr>
            <a:spAutoFit/>
          </a:bodyPr>
          <a:lstStyle/>
          <a:p>
            <a:pPr algn="l"/>
            <a:r>
              <a:rPr lang="de-DE"/>
              <a:t>Abstim-mungen</a:t>
            </a:r>
          </a:p>
        </p:txBody>
      </p:sp>
      <p:sp>
        <p:nvSpPr>
          <p:cNvPr id="12309" name="Line 11"/>
          <p:cNvSpPr>
            <a:spLocks noChangeShapeType="1"/>
          </p:cNvSpPr>
          <p:nvPr/>
        </p:nvSpPr>
        <p:spPr bwMode="auto">
          <a:xfrm>
            <a:off x="1752600" y="990600"/>
            <a:ext cx="1981200" cy="0"/>
          </a:xfrm>
          <a:prstGeom prst="line">
            <a:avLst/>
          </a:prstGeom>
          <a:noFill/>
          <a:ln w="19050">
            <a:solidFill>
              <a:schemeClr val="tx1"/>
            </a:solidFill>
            <a:round/>
            <a:headEnd/>
            <a:tailEnd type="triangle" w="med" len="med"/>
          </a:ln>
        </p:spPr>
        <p:txBody>
          <a:bodyPr>
            <a:spAutoFit/>
          </a:bodyPr>
          <a:lstStyle/>
          <a:p>
            <a:endParaRPr lang="de-DE"/>
          </a:p>
        </p:txBody>
      </p:sp>
      <p:sp>
        <p:nvSpPr>
          <p:cNvPr id="12310" name="Line 12"/>
          <p:cNvSpPr>
            <a:spLocks noChangeShapeType="1"/>
          </p:cNvSpPr>
          <p:nvPr/>
        </p:nvSpPr>
        <p:spPr bwMode="auto">
          <a:xfrm flipH="1">
            <a:off x="4724400" y="990600"/>
            <a:ext cx="1828800" cy="0"/>
          </a:xfrm>
          <a:prstGeom prst="line">
            <a:avLst/>
          </a:prstGeom>
          <a:noFill/>
          <a:ln w="19050">
            <a:solidFill>
              <a:schemeClr val="tx1"/>
            </a:solidFill>
            <a:round/>
            <a:headEnd/>
            <a:tailEnd type="triangle" w="med" len="med"/>
          </a:ln>
        </p:spPr>
        <p:txBody>
          <a:bodyPr>
            <a:spAutoFit/>
          </a:bodyPr>
          <a:lstStyle/>
          <a:p>
            <a:endParaRPr lang="de-DE"/>
          </a:p>
        </p:txBody>
      </p:sp>
      <p:sp>
        <p:nvSpPr>
          <p:cNvPr id="12311" name="Line 13"/>
          <p:cNvSpPr>
            <a:spLocks noChangeShapeType="1"/>
          </p:cNvSpPr>
          <p:nvPr/>
        </p:nvSpPr>
        <p:spPr bwMode="auto">
          <a:xfrm>
            <a:off x="6553200" y="609600"/>
            <a:ext cx="0" cy="762000"/>
          </a:xfrm>
          <a:prstGeom prst="line">
            <a:avLst/>
          </a:prstGeom>
          <a:noFill/>
          <a:ln w="19050">
            <a:solidFill>
              <a:schemeClr val="tx1"/>
            </a:solidFill>
            <a:round/>
            <a:headEnd/>
            <a:tailEnd/>
          </a:ln>
        </p:spPr>
        <p:txBody>
          <a:bodyPr>
            <a:spAutoFit/>
          </a:bodyPr>
          <a:lstStyle/>
          <a:p>
            <a:endParaRPr lang="de-DE"/>
          </a:p>
        </p:txBody>
      </p:sp>
      <p:sp>
        <p:nvSpPr>
          <p:cNvPr id="12312" name="Line 14"/>
          <p:cNvSpPr>
            <a:spLocks noChangeShapeType="1"/>
          </p:cNvSpPr>
          <p:nvPr/>
        </p:nvSpPr>
        <p:spPr bwMode="auto">
          <a:xfrm flipH="1">
            <a:off x="6553200" y="609600"/>
            <a:ext cx="533400" cy="0"/>
          </a:xfrm>
          <a:prstGeom prst="line">
            <a:avLst/>
          </a:prstGeom>
          <a:noFill/>
          <a:ln w="19050">
            <a:solidFill>
              <a:schemeClr val="tx1"/>
            </a:solidFill>
            <a:round/>
            <a:headEnd/>
            <a:tailEnd/>
          </a:ln>
        </p:spPr>
        <p:txBody>
          <a:bodyPr>
            <a:spAutoFit/>
          </a:bodyPr>
          <a:lstStyle/>
          <a:p>
            <a:endParaRPr lang="de-DE"/>
          </a:p>
        </p:txBody>
      </p:sp>
      <p:sp>
        <p:nvSpPr>
          <p:cNvPr id="12313" name="Line 15"/>
          <p:cNvSpPr>
            <a:spLocks noChangeShapeType="1"/>
          </p:cNvSpPr>
          <p:nvPr/>
        </p:nvSpPr>
        <p:spPr bwMode="auto">
          <a:xfrm flipH="1">
            <a:off x="6553200" y="1371600"/>
            <a:ext cx="457200" cy="0"/>
          </a:xfrm>
          <a:prstGeom prst="line">
            <a:avLst/>
          </a:prstGeom>
          <a:noFill/>
          <a:ln w="19050">
            <a:solidFill>
              <a:schemeClr val="tx1"/>
            </a:solidFill>
            <a:round/>
            <a:headEnd/>
            <a:tailEnd/>
          </a:ln>
        </p:spPr>
        <p:txBody>
          <a:bodyPr>
            <a:spAutoFit/>
          </a:bodyPr>
          <a:lstStyle/>
          <a:p>
            <a:endParaRPr lang="de-DE"/>
          </a:p>
        </p:txBody>
      </p:sp>
      <p:sp>
        <p:nvSpPr>
          <p:cNvPr id="12314" name="Line 16"/>
          <p:cNvSpPr>
            <a:spLocks noChangeShapeType="1"/>
          </p:cNvSpPr>
          <p:nvPr/>
        </p:nvSpPr>
        <p:spPr bwMode="auto">
          <a:xfrm>
            <a:off x="4191000" y="1219200"/>
            <a:ext cx="0" cy="304800"/>
          </a:xfrm>
          <a:prstGeom prst="line">
            <a:avLst/>
          </a:prstGeom>
          <a:noFill/>
          <a:ln w="19050">
            <a:solidFill>
              <a:schemeClr val="tx1"/>
            </a:solidFill>
            <a:round/>
            <a:headEnd/>
            <a:tailEnd type="triangle" w="med" len="med"/>
          </a:ln>
        </p:spPr>
        <p:txBody>
          <a:bodyPr>
            <a:spAutoFit/>
          </a:bodyPr>
          <a:lstStyle/>
          <a:p>
            <a:endParaRPr lang="de-DE"/>
          </a:p>
        </p:txBody>
      </p:sp>
      <p:sp>
        <p:nvSpPr>
          <p:cNvPr id="163857" name="Rectangle 17"/>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2316" name="Text Box 19"/>
          <p:cNvSpPr txBox="1">
            <a:spLocks noChangeArrowheads="1"/>
          </p:cNvSpPr>
          <p:nvPr/>
        </p:nvSpPr>
        <p:spPr bwMode="auto">
          <a:xfrm>
            <a:off x="3505200" y="17526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1</a:t>
            </a:r>
          </a:p>
        </p:txBody>
      </p:sp>
      <p:sp>
        <p:nvSpPr>
          <p:cNvPr id="12317" name="Text Box 20"/>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2318" name="Text Box 21"/>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endParaRPr lang="de-DE"/>
          </a:p>
        </p:txBody>
      </p:sp>
      <p:sp>
        <p:nvSpPr>
          <p:cNvPr id="12319" name="Line 22"/>
          <p:cNvSpPr>
            <a:spLocks noChangeShapeType="1"/>
          </p:cNvSpPr>
          <p:nvPr/>
        </p:nvSpPr>
        <p:spPr bwMode="auto">
          <a:xfrm>
            <a:off x="1828800" y="2057400"/>
            <a:ext cx="1676400" cy="0"/>
          </a:xfrm>
          <a:prstGeom prst="line">
            <a:avLst/>
          </a:prstGeom>
          <a:noFill/>
          <a:ln w="57150">
            <a:solidFill>
              <a:srgbClr val="FF0000"/>
            </a:solidFill>
            <a:round/>
            <a:headEnd/>
            <a:tailEnd type="triangle" w="med" len="med"/>
          </a:ln>
        </p:spPr>
        <p:txBody>
          <a:bodyPr>
            <a:spAutoFit/>
          </a:bodyPr>
          <a:lstStyle/>
          <a:p>
            <a:endParaRPr lang="de-DE"/>
          </a:p>
        </p:txBody>
      </p:sp>
      <p:sp>
        <p:nvSpPr>
          <p:cNvPr id="12320" name="Text Box 23"/>
          <p:cNvSpPr txBox="1">
            <a:spLocks noChangeArrowheads="1"/>
          </p:cNvSpPr>
          <p:nvPr/>
        </p:nvSpPr>
        <p:spPr bwMode="auto">
          <a:xfrm>
            <a:off x="6248400" y="41148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12321" name="Text Box 24"/>
          <p:cNvSpPr txBox="1">
            <a:spLocks noChangeArrowheads="1"/>
          </p:cNvSpPr>
          <p:nvPr/>
        </p:nvSpPr>
        <p:spPr bwMode="auto">
          <a:xfrm>
            <a:off x="1752600" y="41148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163865" name="Rectangle 25"/>
          <p:cNvSpPr>
            <a:spLocks noChangeArrowheads="1"/>
          </p:cNvSpPr>
          <p:nvPr/>
        </p:nvSpPr>
        <p:spPr bwMode="auto">
          <a:xfrm>
            <a:off x="5257800" y="2590800"/>
            <a:ext cx="1600200" cy="8382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2323" name="Text Box 26"/>
          <p:cNvSpPr txBox="1">
            <a:spLocks noChangeArrowheads="1"/>
          </p:cNvSpPr>
          <p:nvPr/>
        </p:nvSpPr>
        <p:spPr bwMode="auto">
          <a:xfrm>
            <a:off x="5638800" y="26670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2324" name="Text Box 27"/>
          <p:cNvSpPr txBox="1">
            <a:spLocks noChangeArrowheads="1"/>
          </p:cNvSpPr>
          <p:nvPr/>
        </p:nvSpPr>
        <p:spPr bwMode="auto">
          <a:xfrm>
            <a:off x="5257800" y="2895600"/>
            <a:ext cx="1600200" cy="457200"/>
          </a:xfrm>
          <a:prstGeom prst="rect">
            <a:avLst/>
          </a:prstGeom>
          <a:noFill/>
          <a:ln w="9525">
            <a:noFill/>
            <a:miter lim="800000"/>
            <a:headEnd/>
            <a:tailEnd/>
          </a:ln>
        </p:spPr>
        <p:txBody>
          <a:bodyPr>
            <a:spAutoFit/>
          </a:bodyPr>
          <a:lstStyle/>
          <a:p>
            <a:pPr algn="l"/>
            <a:r>
              <a:rPr lang="de-DE" sz="1200"/>
              <a:t>Kapitalverwen-dung (Investition)</a:t>
            </a:r>
            <a:endParaRPr lang="de-DE"/>
          </a:p>
        </p:txBody>
      </p:sp>
      <p:sp>
        <p:nvSpPr>
          <p:cNvPr id="12325" name="Text Box 28"/>
          <p:cNvSpPr txBox="1">
            <a:spLocks noChangeArrowheads="1"/>
          </p:cNvSpPr>
          <p:nvPr/>
        </p:nvSpPr>
        <p:spPr bwMode="auto">
          <a:xfrm>
            <a:off x="5257800" y="25908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2</a:t>
            </a:r>
          </a:p>
        </p:txBody>
      </p:sp>
      <p:sp>
        <p:nvSpPr>
          <p:cNvPr id="12326" name="Text Box 30"/>
          <p:cNvSpPr txBox="1">
            <a:spLocks noChangeArrowheads="1"/>
          </p:cNvSpPr>
          <p:nvPr/>
        </p:nvSpPr>
        <p:spPr bwMode="auto">
          <a:xfrm>
            <a:off x="6019800" y="1905000"/>
            <a:ext cx="1524000" cy="469900"/>
          </a:xfrm>
          <a:prstGeom prst="rect">
            <a:avLst/>
          </a:prstGeom>
          <a:solidFill>
            <a:srgbClr val="DEDEDE"/>
          </a:solidFill>
          <a:ln w="12700">
            <a:solidFill>
              <a:schemeClr val="tx1"/>
            </a:solidFill>
            <a:miter lim="800000"/>
            <a:headEnd/>
            <a:tailEnd/>
          </a:ln>
        </p:spPr>
        <p:txBody>
          <a:bodyPr>
            <a:spAutoFit/>
          </a:bodyPr>
          <a:lstStyle/>
          <a:p>
            <a:pPr algn="l"/>
            <a:r>
              <a:rPr lang="de-DE" sz="1200"/>
              <a:t>Beschaffungs-märkte</a:t>
            </a:r>
          </a:p>
        </p:txBody>
      </p:sp>
      <p:sp>
        <p:nvSpPr>
          <p:cNvPr id="12327" name="Line 31"/>
          <p:cNvSpPr>
            <a:spLocks noChangeShapeType="1"/>
          </p:cNvSpPr>
          <p:nvPr/>
        </p:nvSpPr>
        <p:spPr bwMode="auto">
          <a:xfrm>
            <a:off x="7848600" y="1752600"/>
            <a:ext cx="0" cy="381000"/>
          </a:xfrm>
          <a:prstGeom prst="line">
            <a:avLst/>
          </a:prstGeom>
          <a:noFill/>
          <a:ln w="28575">
            <a:solidFill>
              <a:schemeClr val="tx1"/>
            </a:solidFill>
            <a:prstDash val="sysDot"/>
            <a:round/>
            <a:headEnd/>
            <a:tailEnd/>
          </a:ln>
        </p:spPr>
        <p:txBody>
          <a:bodyPr>
            <a:spAutoFit/>
          </a:bodyPr>
          <a:lstStyle/>
          <a:p>
            <a:endParaRPr lang="de-DE"/>
          </a:p>
        </p:txBody>
      </p:sp>
      <p:sp>
        <p:nvSpPr>
          <p:cNvPr id="12328" name="Line 32"/>
          <p:cNvSpPr>
            <a:spLocks noChangeShapeType="1"/>
          </p:cNvSpPr>
          <p:nvPr/>
        </p:nvSpPr>
        <p:spPr bwMode="auto">
          <a:xfrm>
            <a:off x="5105400" y="2057400"/>
            <a:ext cx="9144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2329" name="Line 33"/>
          <p:cNvSpPr>
            <a:spLocks noChangeShapeType="1"/>
          </p:cNvSpPr>
          <p:nvPr/>
        </p:nvSpPr>
        <p:spPr bwMode="auto">
          <a:xfrm>
            <a:off x="4191000" y="2971800"/>
            <a:ext cx="990600" cy="0"/>
          </a:xfrm>
          <a:prstGeom prst="line">
            <a:avLst/>
          </a:prstGeom>
          <a:noFill/>
          <a:ln w="28575">
            <a:solidFill>
              <a:schemeClr val="tx1"/>
            </a:solidFill>
            <a:prstDash val="sysDot"/>
            <a:round/>
            <a:headEnd/>
            <a:tailEnd/>
          </a:ln>
        </p:spPr>
        <p:txBody>
          <a:bodyPr>
            <a:spAutoFit/>
          </a:bodyPr>
          <a:lstStyle/>
          <a:p>
            <a:endParaRPr lang="de-DE"/>
          </a:p>
        </p:txBody>
      </p:sp>
      <p:sp>
        <p:nvSpPr>
          <p:cNvPr id="12330" name="Line 34"/>
          <p:cNvSpPr>
            <a:spLocks noChangeShapeType="1"/>
          </p:cNvSpPr>
          <p:nvPr/>
        </p:nvSpPr>
        <p:spPr bwMode="auto">
          <a:xfrm flipV="1">
            <a:off x="4191000" y="2971800"/>
            <a:ext cx="0" cy="53340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2331" name="Oval 35"/>
          <p:cNvSpPr>
            <a:spLocks noChangeArrowheads="1"/>
          </p:cNvSpPr>
          <p:nvPr/>
        </p:nvSpPr>
        <p:spPr bwMode="auto">
          <a:xfrm>
            <a:off x="2590800" y="1752600"/>
            <a:ext cx="457200" cy="457200"/>
          </a:xfrm>
          <a:prstGeom prst="ellipse">
            <a:avLst/>
          </a:prstGeom>
          <a:solidFill>
            <a:srgbClr val="FFE9D3"/>
          </a:solidFill>
          <a:ln w="19050">
            <a:solidFill>
              <a:schemeClr val="tx1"/>
            </a:solidFill>
            <a:round/>
            <a:headEnd/>
            <a:tailEnd/>
          </a:ln>
        </p:spPr>
        <p:txBody>
          <a:bodyPr anchor="ctr">
            <a:spAutoFit/>
          </a:bodyPr>
          <a:lstStyle/>
          <a:p>
            <a:pPr algn="l"/>
            <a:endParaRPr lang="de-DE"/>
          </a:p>
        </p:txBody>
      </p:sp>
      <p:sp>
        <p:nvSpPr>
          <p:cNvPr id="12332" name="Line 36"/>
          <p:cNvSpPr>
            <a:spLocks noChangeShapeType="1"/>
          </p:cNvSpPr>
          <p:nvPr/>
        </p:nvSpPr>
        <p:spPr bwMode="auto">
          <a:xfrm>
            <a:off x="2819400" y="1676400"/>
            <a:ext cx="0" cy="838200"/>
          </a:xfrm>
          <a:prstGeom prst="line">
            <a:avLst/>
          </a:prstGeom>
          <a:noFill/>
          <a:ln w="28575">
            <a:solidFill>
              <a:schemeClr val="tx1"/>
            </a:solidFill>
            <a:prstDash val="sysDot"/>
            <a:round/>
            <a:headEnd/>
            <a:tailEnd/>
          </a:ln>
        </p:spPr>
        <p:txBody>
          <a:bodyPr>
            <a:spAutoFit/>
          </a:bodyPr>
          <a:lstStyle/>
          <a:p>
            <a:endParaRPr lang="de-DE"/>
          </a:p>
        </p:txBody>
      </p:sp>
      <p:sp>
        <p:nvSpPr>
          <p:cNvPr id="12333" name="Text Box 37"/>
          <p:cNvSpPr txBox="1">
            <a:spLocks noChangeArrowheads="1"/>
          </p:cNvSpPr>
          <p:nvPr/>
        </p:nvSpPr>
        <p:spPr bwMode="auto">
          <a:xfrm>
            <a:off x="1524000" y="2362200"/>
            <a:ext cx="1371600" cy="517525"/>
          </a:xfrm>
          <a:prstGeom prst="rect">
            <a:avLst/>
          </a:prstGeom>
          <a:noFill/>
          <a:ln w="9525">
            <a:noFill/>
            <a:miter lim="800000"/>
            <a:headEnd/>
            <a:tailEnd/>
          </a:ln>
        </p:spPr>
        <p:txBody>
          <a:bodyPr>
            <a:spAutoFit/>
          </a:bodyPr>
          <a:lstStyle/>
          <a:p>
            <a:pPr algn="l"/>
            <a:r>
              <a:rPr lang="de-DE"/>
              <a:t>Point-of-no-Return</a:t>
            </a:r>
          </a:p>
        </p:txBody>
      </p:sp>
      <p:sp>
        <p:nvSpPr>
          <p:cNvPr id="12334" name="Line 38"/>
          <p:cNvSpPr>
            <a:spLocks noChangeShapeType="1"/>
          </p:cNvSpPr>
          <p:nvPr/>
        </p:nvSpPr>
        <p:spPr bwMode="auto">
          <a:xfrm flipH="1">
            <a:off x="2362200" y="2133600"/>
            <a:ext cx="381000" cy="228600"/>
          </a:xfrm>
          <a:prstGeom prst="line">
            <a:avLst/>
          </a:prstGeom>
          <a:noFill/>
          <a:ln w="19050">
            <a:solidFill>
              <a:schemeClr val="tx1"/>
            </a:solidFill>
            <a:round/>
            <a:headEnd/>
            <a:tailEnd/>
          </a:ln>
        </p:spPr>
        <p:txBody>
          <a:bodyPr>
            <a:spAutoFit/>
          </a:bodyPr>
          <a:lstStyle/>
          <a:p>
            <a:endParaRPr lang="de-DE"/>
          </a:p>
        </p:txBody>
      </p:sp>
      <p:graphicFrame>
        <p:nvGraphicFramePr>
          <p:cNvPr id="12290" name="Object 39"/>
          <p:cNvGraphicFramePr>
            <a:graphicFrameLocks noChangeAspect="1"/>
          </p:cNvGraphicFramePr>
          <p:nvPr/>
        </p:nvGraphicFramePr>
        <p:xfrm>
          <a:off x="6781800" y="2819400"/>
          <a:ext cx="914400" cy="719138"/>
        </p:xfrm>
        <a:graphic>
          <a:graphicData uri="http://schemas.openxmlformats.org/presentationml/2006/ole">
            <p:oleObj spid="_x0000_s12290" name="Paint Shop Pro Image" r:id="rId4" imgW="1102738" imgH="868293" progId="PaintShopPro">
              <p:embed/>
            </p:oleObj>
          </a:graphicData>
        </a:graphic>
      </p:graphicFrame>
      <p:sp>
        <p:nvSpPr>
          <p:cNvPr id="12335" name="Text Box 40"/>
          <p:cNvSpPr txBox="1">
            <a:spLocks noChangeArrowheads="1"/>
          </p:cNvSpPr>
          <p:nvPr/>
        </p:nvSpPr>
        <p:spPr bwMode="auto">
          <a:xfrm>
            <a:off x="7696200" y="3048000"/>
            <a:ext cx="1143000" cy="639763"/>
          </a:xfrm>
          <a:prstGeom prst="rect">
            <a:avLst/>
          </a:prstGeom>
          <a:noFill/>
          <a:ln w="9525">
            <a:noFill/>
            <a:miter lim="800000"/>
            <a:headEnd/>
            <a:tailEnd/>
          </a:ln>
        </p:spPr>
        <p:txBody>
          <a:bodyPr>
            <a:spAutoFit/>
          </a:bodyPr>
          <a:lstStyle/>
          <a:p>
            <a:pPr algn="l"/>
            <a:r>
              <a:rPr lang="de-DE" sz="1200"/>
              <a:t>Projekt-management u. a.</a:t>
            </a:r>
            <a:endParaRPr lang="de-DE"/>
          </a:p>
        </p:txBody>
      </p:sp>
      <p:graphicFrame>
        <p:nvGraphicFramePr>
          <p:cNvPr id="12291" name="Object 41"/>
          <p:cNvGraphicFramePr>
            <a:graphicFrameLocks noChangeAspect="1"/>
          </p:cNvGraphicFramePr>
          <p:nvPr/>
        </p:nvGraphicFramePr>
        <p:xfrm>
          <a:off x="3048000" y="3505200"/>
          <a:ext cx="2486025" cy="1343025"/>
        </p:xfrm>
        <a:graphic>
          <a:graphicData uri="http://schemas.openxmlformats.org/presentationml/2006/ole">
            <p:oleObj spid="_x0000_s12291" name="Bitmap" r:id="rId5" imgW="2486372" imgH="1343212" progId="Paint.Picture">
              <p:embed/>
            </p:oleObj>
          </a:graphicData>
        </a:graphic>
      </p:graphicFrame>
      <p:sp>
        <p:nvSpPr>
          <p:cNvPr id="12336" name="Text Box 42"/>
          <p:cNvSpPr txBox="1">
            <a:spLocks noChangeArrowheads="1"/>
          </p:cNvSpPr>
          <p:nvPr/>
        </p:nvSpPr>
        <p:spPr bwMode="auto">
          <a:xfrm>
            <a:off x="1524000" y="3352800"/>
            <a:ext cx="1371600" cy="609600"/>
          </a:xfrm>
          <a:prstGeom prst="rect">
            <a:avLst/>
          </a:prstGeom>
          <a:solidFill>
            <a:srgbClr val="CCCCCC"/>
          </a:solidFill>
          <a:ln w="12700">
            <a:solidFill>
              <a:schemeClr val="tx1"/>
            </a:solidFill>
            <a:miter lim="800000"/>
            <a:headEnd/>
            <a:tailEnd/>
          </a:ln>
        </p:spPr>
        <p:txBody>
          <a:bodyPr/>
          <a:lstStyle/>
          <a:p>
            <a:pPr algn="l"/>
            <a:endParaRPr lang="de-DE"/>
          </a:p>
        </p:txBody>
      </p:sp>
      <p:sp>
        <p:nvSpPr>
          <p:cNvPr id="12337" name="Text Box 43"/>
          <p:cNvSpPr txBox="1">
            <a:spLocks noChangeArrowheads="1"/>
          </p:cNvSpPr>
          <p:nvPr/>
        </p:nvSpPr>
        <p:spPr bwMode="auto">
          <a:xfrm>
            <a:off x="14478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sp>
        <p:nvSpPr>
          <p:cNvPr id="12338" name="Text Box 44"/>
          <p:cNvSpPr txBox="1">
            <a:spLocks noChangeArrowheads="1"/>
          </p:cNvSpPr>
          <p:nvPr/>
        </p:nvSpPr>
        <p:spPr bwMode="auto">
          <a:xfrm>
            <a:off x="57150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graphicFrame>
        <p:nvGraphicFramePr>
          <p:cNvPr id="12292" name="Object 6"/>
          <p:cNvGraphicFramePr>
            <a:graphicFrameLocks noChangeAspect="1"/>
          </p:cNvGraphicFramePr>
          <p:nvPr/>
        </p:nvGraphicFramePr>
        <p:xfrm>
          <a:off x="5029200" y="1676400"/>
          <a:ext cx="685800" cy="671513"/>
        </p:xfrm>
        <a:graphic>
          <a:graphicData uri="http://schemas.openxmlformats.org/presentationml/2006/ole">
            <p:oleObj spid="_x0000_s12292" name="Paint Shop Pro Image" r:id="rId6" imgW="1171049" imgH="1200325" progId="PaintShopPro">
              <p:embed/>
            </p:oleObj>
          </a:graphicData>
        </a:graphic>
      </p:graphicFrame>
      <p:graphicFrame>
        <p:nvGraphicFramePr>
          <p:cNvPr id="12293" name="Object 46"/>
          <p:cNvGraphicFramePr>
            <a:graphicFrameLocks noChangeAspect="1"/>
          </p:cNvGraphicFramePr>
          <p:nvPr/>
        </p:nvGraphicFramePr>
        <p:xfrm>
          <a:off x="8077200" y="1828800"/>
          <a:ext cx="925513" cy="1066800"/>
        </p:xfrm>
        <a:graphic>
          <a:graphicData uri="http://schemas.openxmlformats.org/presentationml/2006/ole">
            <p:oleObj spid="_x0000_s12293" name="Paint Shop Pro Image" r:id="rId7" imgW="2487805" imgH="2868293" progId="PaintShopPro">
              <p:embed/>
            </p:oleObj>
          </a:graphicData>
        </a:graphic>
      </p:graphicFrame>
      <p:sp>
        <p:nvSpPr>
          <p:cNvPr id="12339" name="Line 47"/>
          <p:cNvSpPr>
            <a:spLocks noChangeShapeType="1"/>
          </p:cNvSpPr>
          <p:nvPr/>
        </p:nvSpPr>
        <p:spPr bwMode="auto">
          <a:xfrm>
            <a:off x="7543800" y="2133600"/>
            <a:ext cx="609600" cy="0"/>
          </a:xfrm>
          <a:prstGeom prst="line">
            <a:avLst/>
          </a:prstGeom>
          <a:noFill/>
          <a:ln w="28575">
            <a:solidFill>
              <a:schemeClr val="tx1"/>
            </a:solidFill>
            <a:prstDash val="sysDot"/>
            <a:round/>
            <a:headEnd type="triangle" w="med" len="med"/>
            <a:tailEnd type="triangle" w="med" len="med"/>
          </a:ln>
        </p:spPr>
        <p:txBody>
          <a:bodyPr>
            <a:spAutoFit/>
          </a:bodyPr>
          <a:lstStyle/>
          <a:p>
            <a:endParaRPr lang="de-DE"/>
          </a:p>
        </p:txBody>
      </p:sp>
      <p:sp>
        <p:nvSpPr>
          <p:cNvPr id="12340" name="Line 48"/>
          <p:cNvSpPr>
            <a:spLocks noChangeShapeType="1"/>
          </p:cNvSpPr>
          <p:nvPr/>
        </p:nvSpPr>
        <p:spPr bwMode="auto">
          <a:xfrm>
            <a:off x="5486400" y="3962400"/>
            <a:ext cx="8382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63889" name="Rectangle 49"/>
          <p:cNvSpPr>
            <a:spLocks noChangeArrowheads="1"/>
          </p:cNvSpPr>
          <p:nvPr/>
        </p:nvSpPr>
        <p:spPr bwMode="auto">
          <a:xfrm>
            <a:off x="5638800" y="45720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2342" name="Text Box 50"/>
          <p:cNvSpPr txBox="1">
            <a:spLocks noChangeArrowheads="1"/>
          </p:cNvSpPr>
          <p:nvPr/>
        </p:nvSpPr>
        <p:spPr bwMode="auto">
          <a:xfrm>
            <a:off x="5638800" y="45720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3</a:t>
            </a:r>
          </a:p>
        </p:txBody>
      </p:sp>
      <p:sp>
        <p:nvSpPr>
          <p:cNvPr id="12343" name="Line 51"/>
          <p:cNvSpPr>
            <a:spLocks noChangeShapeType="1"/>
          </p:cNvSpPr>
          <p:nvPr/>
        </p:nvSpPr>
        <p:spPr bwMode="auto">
          <a:xfrm flipH="1">
            <a:off x="7391400" y="5029200"/>
            <a:ext cx="1600200" cy="0"/>
          </a:xfrm>
          <a:prstGeom prst="line">
            <a:avLst/>
          </a:prstGeom>
          <a:noFill/>
          <a:ln w="57150">
            <a:solidFill>
              <a:schemeClr val="tx1"/>
            </a:solidFill>
            <a:round/>
            <a:headEnd/>
            <a:tailEnd type="triangle" w="med" len="med"/>
          </a:ln>
        </p:spPr>
        <p:txBody>
          <a:bodyPr>
            <a:spAutoFit/>
          </a:bodyPr>
          <a:lstStyle/>
          <a:p>
            <a:endParaRPr lang="de-DE"/>
          </a:p>
        </p:txBody>
      </p:sp>
      <p:graphicFrame>
        <p:nvGraphicFramePr>
          <p:cNvPr id="12294" name="Object 52"/>
          <p:cNvGraphicFramePr>
            <a:graphicFrameLocks noChangeAspect="1"/>
          </p:cNvGraphicFramePr>
          <p:nvPr/>
        </p:nvGraphicFramePr>
        <p:xfrm>
          <a:off x="8458200" y="4191000"/>
          <a:ext cx="531813" cy="762000"/>
        </p:xfrm>
        <a:graphic>
          <a:graphicData uri="http://schemas.openxmlformats.org/presentationml/2006/ole">
            <p:oleObj spid="_x0000_s12294" name="Bitmap" r:id="rId8" imgW="638264" imgH="1009791" progId="Paint.Picture">
              <p:embed/>
            </p:oleObj>
          </a:graphicData>
        </a:graphic>
      </p:graphicFrame>
      <p:sp>
        <p:nvSpPr>
          <p:cNvPr id="12344" name="Text Box 53"/>
          <p:cNvSpPr txBox="1">
            <a:spLocks noChangeArrowheads="1"/>
          </p:cNvSpPr>
          <p:nvPr/>
        </p:nvSpPr>
        <p:spPr bwMode="auto">
          <a:xfrm>
            <a:off x="6096000" y="4648200"/>
            <a:ext cx="1066800" cy="274638"/>
          </a:xfrm>
          <a:prstGeom prst="rect">
            <a:avLst/>
          </a:prstGeom>
          <a:noFill/>
          <a:ln w="9525">
            <a:noFill/>
            <a:miter lim="800000"/>
            <a:headEnd/>
            <a:tailEnd/>
          </a:ln>
        </p:spPr>
        <p:txBody>
          <a:bodyPr>
            <a:spAutoFit/>
          </a:bodyPr>
          <a:lstStyle/>
          <a:p>
            <a:pPr algn="l"/>
            <a:r>
              <a:rPr lang="de-DE" sz="1200"/>
              <a:t>Phase des</a:t>
            </a:r>
            <a:endParaRPr lang="de-DE"/>
          </a:p>
        </p:txBody>
      </p:sp>
      <p:sp>
        <p:nvSpPr>
          <p:cNvPr id="12345" name="Text Box 54"/>
          <p:cNvSpPr txBox="1">
            <a:spLocks noChangeArrowheads="1"/>
          </p:cNvSpPr>
          <p:nvPr/>
        </p:nvSpPr>
        <p:spPr bwMode="auto">
          <a:xfrm>
            <a:off x="5638800" y="4876800"/>
            <a:ext cx="1752600" cy="457200"/>
          </a:xfrm>
          <a:prstGeom prst="rect">
            <a:avLst/>
          </a:prstGeom>
          <a:noFill/>
          <a:ln w="9525">
            <a:noFill/>
            <a:miter lim="800000"/>
            <a:headEnd/>
            <a:tailEnd/>
          </a:ln>
        </p:spPr>
        <p:txBody>
          <a:bodyPr>
            <a:spAutoFit/>
          </a:bodyPr>
          <a:lstStyle/>
          <a:p>
            <a:pPr algn="l"/>
            <a:r>
              <a:rPr lang="de-DE" sz="1200"/>
              <a:t>Kapital- und Personaleinsatzes</a:t>
            </a:r>
            <a:endParaRPr lang="de-DE"/>
          </a:p>
        </p:txBody>
      </p:sp>
      <p:graphicFrame>
        <p:nvGraphicFramePr>
          <p:cNvPr id="12295" name="Object 55"/>
          <p:cNvGraphicFramePr>
            <a:graphicFrameLocks noChangeAspect="1"/>
          </p:cNvGraphicFramePr>
          <p:nvPr/>
        </p:nvGraphicFramePr>
        <p:xfrm>
          <a:off x="5943600" y="5638800"/>
          <a:ext cx="1143000" cy="698500"/>
        </p:xfrm>
        <a:graphic>
          <a:graphicData uri="http://schemas.openxmlformats.org/presentationml/2006/ole">
            <p:oleObj spid="_x0000_s12295" name="Paint Shop Pro Image" r:id="rId9" imgW="1785366" imgH="1092979" progId="PaintShopPro">
              <p:embed/>
            </p:oleObj>
          </a:graphicData>
        </a:graphic>
      </p:graphicFrame>
      <p:sp>
        <p:nvSpPr>
          <p:cNvPr id="12346" name="Line 56"/>
          <p:cNvSpPr>
            <a:spLocks noChangeShapeType="1"/>
          </p:cNvSpPr>
          <p:nvPr/>
        </p:nvSpPr>
        <p:spPr bwMode="auto">
          <a:xfrm>
            <a:off x="6553200" y="5410200"/>
            <a:ext cx="0" cy="838200"/>
          </a:xfrm>
          <a:prstGeom prst="line">
            <a:avLst/>
          </a:prstGeom>
          <a:noFill/>
          <a:ln w="57150">
            <a:solidFill>
              <a:srgbClr val="0000FF"/>
            </a:solidFill>
            <a:prstDash val="sysDot"/>
            <a:round/>
            <a:headEnd/>
            <a:tailEnd type="triangle" w="med" len="med"/>
          </a:ln>
        </p:spPr>
        <p:txBody>
          <a:bodyPr>
            <a:spAutoFit/>
          </a:bodyPr>
          <a:lstStyle/>
          <a:p>
            <a:endParaRPr lang="de-DE"/>
          </a:p>
        </p:txBody>
      </p:sp>
      <p:sp>
        <p:nvSpPr>
          <p:cNvPr id="12347" name="Line 57"/>
          <p:cNvSpPr>
            <a:spLocks noChangeShapeType="1"/>
          </p:cNvSpPr>
          <p:nvPr/>
        </p:nvSpPr>
        <p:spPr bwMode="auto">
          <a:xfrm flipH="1">
            <a:off x="5257800" y="6248400"/>
            <a:ext cx="1905000" cy="0"/>
          </a:xfrm>
          <a:prstGeom prst="line">
            <a:avLst/>
          </a:prstGeom>
          <a:noFill/>
          <a:ln w="57150">
            <a:solidFill>
              <a:srgbClr val="0000FF"/>
            </a:solidFill>
            <a:prstDash val="sysDot"/>
            <a:round/>
            <a:headEnd type="triangle" w="med" len="med"/>
            <a:tailEnd type="triangle" w="med" len="med"/>
          </a:ln>
        </p:spPr>
        <p:txBody>
          <a:bodyPr>
            <a:spAutoFit/>
          </a:bodyPr>
          <a:lstStyle/>
          <a:p>
            <a:endParaRPr lang="de-DE"/>
          </a:p>
        </p:txBody>
      </p:sp>
      <p:graphicFrame>
        <p:nvGraphicFramePr>
          <p:cNvPr id="108590" name="Object 4"/>
          <p:cNvGraphicFramePr>
            <a:graphicFrameLocks noChangeAspect="1"/>
          </p:cNvGraphicFramePr>
          <p:nvPr/>
        </p:nvGraphicFramePr>
        <p:xfrm>
          <a:off x="7696200" y="4191000"/>
          <a:ext cx="717550" cy="762000"/>
        </p:xfrm>
        <a:graphic>
          <a:graphicData uri="http://schemas.openxmlformats.org/presentationml/2006/ole">
            <p:oleObj spid="_x0000_s12296" name="Bitmap" r:id="rId10" imgW="942857" imgH="1000000" progId="Paint.Picture">
              <p:embed/>
            </p:oleObj>
          </a:graphicData>
        </a:graphic>
      </p:graphicFrame>
      <p:sp>
        <p:nvSpPr>
          <p:cNvPr id="12348" name="Text Box 59"/>
          <p:cNvSpPr txBox="1">
            <a:spLocks noChangeArrowheads="1"/>
          </p:cNvSpPr>
          <p:nvPr/>
        </p:nvSpPr>
        <p:spPr bwMode="auto">
          <a:xfrm>
            <a:off x="7848600" y="5105400"/>
            <a:ext cx="1066800" cy="304800"/>
          </a:xfrm>
          <a:prstGeom prst="rect">
            <a:avLst/>
          </a:prstGeom>
          <a:noFill/>
          <a:ln w="9525">
            <a:noFill/>
            <a:miter lim="800000"/>
            <a:headEnd/>
            <a:tailEnd/>
          </a:ln>
        </p:spPr>
        <p:txBody>
          <a:bodyPr>
            <a:spAutoFit/>
          </a:bodyPr>
          <a:lstStyle/>
          <a:p>
            <a:pPr algn="l"/>
            <a:r>
              <a:rPr lang="de-DE"/>
              <a:t>Personal</a:t>
            </a:r>
          </a:p>
        </p:txBody>
      </p:sp>
      <p:sp>
        <p:nvSpPr>
          <p:cNvPr id="163900" name="Rectangle 60"/>
          <p:cNvSpPr>
            <a:spLocks noChangeArrowheads="1"/>
          </p:cNvSpPr>
          <p:nvPr/>
        </p:nvSpPr>
        <p:spPr bwMode="auto">
          <a:xfrm>
            <a:off x="3505200" y="57150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2350" name="Text Box 61"/>
          <p:cNvSpPr txBox="1">
            <a:spLocks noChangeArrowheads="1"/>
          </p:cNvSpPr>
          <p:nvPr/>
        </p:nvSpPr>
        <p:spPr bwMode="auto">
          <a:xfrm>
            <a:off x="3505200" y="57150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4</a:t>
            </a:r>
          </a:p>
        </p:txBody>
      </p:sp>
      <p:sp>
        <p:nvSpPr>
          <p:cNvPr id="12351" name="Text Box 62"/>
          <p:cNvSpPr txBox="1">
            <a:spLocks noChangeArrowheads="1"/>
          </p:cNvSpPr>
          <p:nvPr/>
        </p:nvSpPr>
        <p:spPr bwMode="auto">
          <a:xfrm>
            <a:off x="3962400" y="5791200"/>
            <a:ext cx="1066800" cy="274638"/>
          </a:xfrm>
          <a:prstGeom prst="rect">
            <a:avLst/>
          </a:prstGeom>
          <a:noFill/>
          <a:ln w="9525">
            <a:noFill/>
            <a:miter lim="800000"/>
            <a:headEnd/>
            <a:tailEnd/>
          </a:ln>
        </p:spPr>
        <p:txBody>
          <a:bodyPr>
            <a:spAutoFit/>
          </a:bodyPr>
          <a:lstStyle/>
          <a:p>
            <a:pPr algn="l"/>
            <a:r>
              <a:rPr lang="de-DE" sz="1200"/>
              <a:t>Phase der</a:t>
            </a:r>
            <a:endParaRPr lang="de-DE"/>
          </a:p>
        </p:txBody>
      </p:sp>
      <p:sp>
        <p:nvSpPr>
          <p:cNvPr id="12352" name="Text Box 63"/>
          <p:cNvSpPr txBox="1">
            <a:spLocks noChangeArrowheads="1"/>
          </p:cNvSpPr>
          <p:nvPr/>
        </p:nvSpPr>
        <p:spPr bwMode="auto">
          <a:xfrm>
            <a:off x="3505200" y="6096000"/>
            <a:ext cx="1752600" cy="274638"/>
          </a:xfrm>
          <a:prstGeom prst="rect">
            <a:avLst/>
          </a:prstGeom>
          <a:noFill/>
          <a:ln w="9525">
            <a:noFill/>
            <a:miter lim="800000"/>
            <a:headEnd/>
            <a:tailEnd/>
          </a:ln>
        </p:spPr>
        <p:txBody>
          <a:bodyPr>
            <a:spAutoFit/>
          </a:bodyPr>
          <a:lstStyle/>
          <a:p>
            <a:pPr algn="l"/>
            <a:r>
              <a:rPr lang="de-DE" sz="1200"/>
              <a:t>Kapitalwandlung</a:t>
            </a:r>
          </a:p>
        </p:txBody>
      </p:sp>
      <p:sp>
        <p:nvSpPr>
          <p:cNvPr id="12353" name="Line 64"/>
          <p:cNvSpPr>
            <a:spLocks noChangeShapeType="1"/>
          </p:cNvSpPr>
          <p:nvPr/>
        </p:nvSpPr>
        <p:spPr bwMode="auto">
          <a:xfrm flipH="1">
            <a:off x="2743200" y="6248400"/>
            <a:ext cx="762000" cy="0"/>
          </a:xfrm>
          <a:prstGeom prst="line">
            <a:avLst/>
          </a:prstGeom>
          <a:noFill/>
          <a:ln w="38100">
            <a:solidFill>
              <a:srgbClr val="FF0000"/>
            </a:solidFill>
            <a:round/>
            <a:headEnd/>
            <a:tailEnd type="triangle" w="med" len="med"/>
          </a:ln>
        </p:spPr>
        <p:txBody>
          <a:bodyPr>
            <a:spAutoFit/>
          </a:bodyPr>
          <a:lstStyle/>
          <a:p>
            <a:endParaRPr lang="de-DE"/>
          </a:p>
        </p:txBody>
      </p:sp>
      <p:sp>
        <p:nvSpPr>
          <p:cNvPr id="12354" name="AutoShape 66"/>
          <p:cNvSpPr>
            <a:spLocks noChangeArrowheads="1"/>
          </p:cNvSpPr>
          <p:nvPr/>
        </p:nvSpPr>
        <p:spPr bwMode="auto">
          <a:xfrm>
            <a:off x="5638800" y="6019800"/>
            <a:ext cx="609600" cy="609600"/>
          </a:xfrm>
          <a:prstGeom prst="flowChartDocument">
            <a:avLst/>
          </a:prstGeom>
          <a:solidFill>
            <a:srgbClr val="CCFFCC"/>
          </a:solidFill>
          <a:ln w="19050">
            <a:solidFill>
              <a:schemeClr val="tx1"/>
            </a:solidFill>
            <a:miter lim="800000"/>
            <a:headEnd/>
            <a:tailEnd/>
          </a:ln>
        </p:spPr>
        <p:txBody>
          <a:bodyPr anchor="ctr">
            <a:spAutoFit/>
          </a:bodyPr>
          <a:lstStyle/>
          <a:p>
            <a:pPr algn="l"/>
            <a:endParaRPr lang="de-DE"/>
          </a:p>
        </p:txBody>
      </p:sp>
      <p:sp>
        <p:nvSpPr>
          <p:cNvPr id="12355" name="Text Box 67"/>
          <p:cNvSpPr txBox="1">
            <a:spLocks noChangeArrowheads="1"/>
          </p:cNvSpPr>
          <p:nvPr/>
        </p:nvSpPr>
        <p:spPr bwMode="auto">
          <a:xfrm>
            <a:off x="5638800" y="6019800"/>
            <a:ext cx="762000" cy="457200"/>
          </a:xfrm>
          <a:prstGeom prst="rect">
            <a:avLst/>
          </a:prstGeom>
          <a:noFill/>
          <a:ln w="9525">
            <a:noFill/>
            <a:miter lim="800000"/>
            <a:headEnd/>
            <a:tailEnd/>
          </a:ln>
        </p:spPr>
        <p:txBody>
          <a:bodyPr>
            <a:spAutoFit/>
          </a:bodyPr>
          <a:lstStyle/>
          <a:p>
            <a:pPr algn="l"/>
            <a:r>
              <a:rPr lang="de-DE" sz="1200"/>
              <a:t>Rech-nung</a:t>
            </a:r>
          </a:p>
        </p:txBody>
      </p:sp>
      <p:graphicFrame>
        <p:nvGraphicFramePr>
          <p:cNvPr id="12297" name="Object 68"/>
          <p:cNvGraphicFramePr>
            <a:graphicFrameLocks noChangeAspect="1"/>
          </p:cNvGraphicFramePr>
          <p:nvPr/>
        </p:nvGraphicFramePr>
        <p:xfrm>
          <a:off x="7162800" y="5867400"/>
          <a:ext cx="1676400" cy="801688"/>
        </p:xfrm>
        <a:graphic>
          <a:graphicData uri="http://schemas.openxmlformats.org/presentationml/2006/ole">
            <p:oleObj spid="_x0000_s12297" name="Bitmap" r:id="rId11" imgW="4048690" imgH="1542857" progId="Paint.Picture">
              <p:embed/>
            </p:oleObj>
          </a:graphicData>
        </a:graphic>
      </p:graphicFrame>
      <p:sp>
        <p:nvSpPr>
          <p:cNvPr id="12356" name="Text Box 69"/>
          <p:cNvSpPr txBox="1">
            <a:spLocks noChangeArrowheads="1"/>
          </p:cNvSpPr>
          <p:nvPr/>
        </p:nvSpPr>
        <p:spPr bwMode="auto">
          <a:xfrm>
            <a:off x="7315200" y="5638800"/>
            <a:ext cx="762000" cy="274638"/>
          </a:xfrm>
          <a:prstGeom prst="rect">
            <a:avLst/>
          </a:prstGeom>
          <a:noFill/>
          <a:ln w="9525">
            <a:noFill/>
            <a:miter lim="800000"/>
            <a:headEnd/>
            <a:tailEnd/>
          </a:ln>
        </p:spPr>
        <p:txBody>
          <a:bodyPr>
            <a:spAutoFit/>
          </a:bodyPr>
          <a:lstStyle/>
          <a:p>
            <a:pPr algn="l"/>
            <a:r>
              <a:rPr lang="de-DE" sz="1200"/>
              <a:t>Kunde</a:t>
            </a:r>
          </a:p>
        </p:txBody>
      </p:sp>
      <p:sp>
        <p:nvSpPr>
          <p:cNvPr id="163911" name="Rectangle 71"/>
          <p:cNvSpPr>
            <a:spLocks noChangeArrowheads="1"/>
          </p:cNvSpPr>
          <p:nvPr/>
        </p:nvSpPr>
        <p:spPr bwMode="auto">
          <a:xfrm>
            <a:off x="1219200" y="4648200"/>
            <a:ext cx="1752600" cy="914400"/>
          </a:xfrm>
          <a:prstGeom prst="rect">
            <a:avLst/>
          </a:prstGeom>
          <a:solidFill>
            <a:srgbClr val="FFCC99"/>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2358" name="Text Box 72"/>
          <p:cNvSpPr txBox="1">
            <a:spLocks noChangeArrowheads="1"/>
          </p:cNvSpPr>
          <p:nvPr/>
        </p:nvSpPr>
        <p:spPr bwMode="auto">
          <a:xfrm>
            <a:off x="1219200" y="46482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5</a:t>
            </a:r>
          </a:p>
        </p:txBody>
      </p:sp>
      <p:sp>
        <p:nvSpPr>
          <p:cNvPr id="12359" name="Text Box 73"/>
          <p:cNvSpPr txBox="1">
            <a:spLocks noChangeArrowheads="1"/>
          </p:cNvSpPr>
          <p:nvPr/>
        </p:nvSpPr>
        <p:spPr bwMode="auto">
          <a:xfrm>
            <a:off x="1676400" y="4724400"/>
            <a:ext cx="1066800" cy="304800"/>
          </a:xfrm>
          <a:prstGeom prst="rect">
            <a:avLst/>
          </a:prstGeom>
          <a:noFill/>
          <a:ln w="9525">
            <a:noFill/>
            <a:miter lim="800000"/>
            <a:headEnd/>
            <a:tailEnd/>
          </a:ln>
        </p:spPr>
        <p:txBody>
          <a:bodyPr>
            <a:spAutoFit/>
          </a:bodyPr>
          <a:lstStyle/>
          <a:p>
            <a:pPr algn="l"/>
            <a:r>
              <a:rPr lang="de-DE"/>
              <a:t>Phase des</a:t>
            </a:r>
          </a:p>
        </p:txBody>
      </p:sp>
      <p:sp>
        <p:nvSpPr>
          <p:cNvPr id="12360" name="Text Box 74"/>
          <p:cNvSpPr txBox="1">
            <a:spLocks noChangeArrowheads="1"/>
          </p:cNvSpPr>
          <p:nvPr/>
        </p:nvSpPr>
        <p:spPr bwMode="auto">
          <a:xfrm>
            <a:off x="1219200" y="4953000"/>
            <a:ext cx="1828800" cy="517525"/>
          </a:xfrm>
          <a:prstGeom prst="rect">
            <a:avLst/>
          </a:prstGeom>
          <a:noFill/>
          <a:ln w="9525">
            <a:noFill/>
            <a:miter lim="800000"/>
            <a:headEnd/>
            <a:tailEnd/>
          </a:ln>
        </p:spPr>
        <p:txBody>
          <a:bodyPr>
            <a:spAutoFit/>
          </a:bodyPr>
          <a:lstStyle/>
          <a:p>
            <a:r>
              <a:rPr lang="de-DE"/>
              <a:t>Kapitalrückflusses (Inkasso)</a:t>
            </a:r>
          </a:p>
        </p:txBody>
      </p:sp>
      <p:sp>
        <p:nvSpPr>
          <p:cNvPr id="12361" name="Line 75"/>
          <p:cNvSpPr>
            <a:spLocks noChangeShapeType="1"/>
          </p:cNvSpPr>
          <p:nvPr/>
        </p:nvSpPr>
        <p:spPr bwMode="auto">
          <a:xfrm flipH="1" flipV="1">
            <a:off x="2133600" y="5562600"/>
            <a:ext cx="0" cy="762000"/>
          </a:xfrm>
          <a:prstGeom prst="line">
            <a:avLst/>
          </a:prstGeom>
          <a:noFill/>
          <a:ln w="38100">
            <a:solidFill>
              <a:srgbClr val="FF0000"/>
            </a:solidFill>
            <a:round/>
            <a:headEnd/>
            <a:tailEnd type="triangle" w="med" len="med"/>
          </a:ln>
        </p:spPr>
        <p:txBody>
          <a:bodyPr>
            <a:spAutoFit/>
          </a:bodyPr>
          <a:lstStyle/>
          <a:p>
            <a:endParaRPr lang="de-DE"/>
          </a:p>
        </p:txBody>
      </p:sp>
      <p:graphicFrame>
        <p:nvGraphicFramePr>
          <p:cNvPr id="12298" name="Object 76"/>
          <p:cNvGraphicFramePr>
            <a:graphicFrameLocks noChangeAspect="1"/>
          </p:cNvGraphicFramePr>
          <p:nvPr/>
        </p:nvGraphicFramePr>
        <p:xfrm>
          <a:off x="1676400" y="5867400"/>
          <a:ext cx="1066800" cy="704850"/>
        </p:xfrm>
        <a:graphic>
          <a:graphicData uri="http://schemas.openxmlformats.org/presentationml/2006/ole">
            <p:oleObj spid="_x0000_s12298" name="Paint Shop Pro Image" r:id="rId12" imgW="1151220" imgH="760976" progId="PaintShopPro">
              <p:embed/>
            </p:oleObj>
          </a:graphicData>
        </a:graphic>
      </p:graphicFrame>
      <p:sp>
        <p:nvSpPr>
          <p:cNvPr id="12362" name="Text Box 77"/>
          <p:cNvSpPr txBox="1">
            <a:spLocks noChangeArrowheads="1"/>
          </p:cNvSpPr>
          <p:nvPr/>
        </p:nvSpPr>
        <p:spPr bwMode="auto">
          <a:xfrm>
            <a:off x="152400" y="5562600"/>
            <a:ext cx="1600200" cy="457200"/>
          </a:xfrm>
          <a:prstGeom prst="rect">
            <a:avLst/>
          </a:prstGeom>
          <a:noFill/>
          <a:ln w="9525">
            <a:noFill/>
            <a:miter lim="800000"/>
            <a:headEnd/>
            <a:tailEnd/>
          </a:ln>
        </p:spPr>
        <p:txBody>
          <a:bodyPr>
            <a:spAutoFit/>
          </a:bodyPr>
          <a:lstStyle/>
          <a:p>
            <a:pPr algn="l"/>
            <a:r>
              <a:rPr lang="de-DE" sz="1200"/>
              <a:t>Erlöse aus Umsatz (Einzahlungen)</a:t>
            </a:r>
            <a:endParaRPr lang="de-DE"/>
          </a:p>
        </p:txBody>
      </p:sp>
      <p:sp>
        <p:nvSpPr>
          <p:cNvPr id="12363" name="Line 78"/>
          <p:cNvSpPr>
            <a:spLocks noChangeShapeType="1"/>
          </p:cNvSpPr>
          <p:nvPr/>
        </p:nvSpPr>
        <p:spPr bwMode="auto">
          <a:xfrm>
            <a:off x="4495800" y="4876800"/>
            <a:ext cx="0" cy="838200"/>
          </a:xfrm>
          <a:prstGeom prst="line">
            <a:avLst/>
          </a:prstGeom>
          <a:noFill/>
          <a:ln w="38100">
            <a:solidFill>
              <a:srgbClr val="0000FF"/>
            </a:solidFill>
            <a:round/>
            <a:headEnd/>
            <a:tailEnd type="triangle" w="med" len="med"/>
          </a:ln>
        </p:spPr>
        <p:txBody>
          <a:bodyPr>
            <a:spAutoFit/>
          </a:bodyPr>
          <a:lstStyle/>
          <a:p>
            <a:endParaRPr lang="de-DE"/>
          </a:p>
        </p:txBody>
      </p:sp>
      <p:sp>
        <p:nvSpPr>
          <p:cNvPr id="12364" name="Line 79"/>
          <p:cNvSpPr>
            <a:spLocks noChangeShapeType="1"/>
          </p:cNvSpPr>
          <p:nvPr/>
        </p:nvSpPr>
        <p:spPr bwMode="auto">
          <a:xfrm flipV="1">
            <a:off x="4191000" y="4800600"/>
            <a:ext cx="0" cy="914400"/>
          </a:xfrm>
          <a:prstGeom prst="line">
            <a:avLst/>
          </a:prstGeom>
          <a:noFill/>
          <a:ln w="38100">
            <a:solidFill>
              <a:srgbClr val="0000FF"/>
            </a:solidFill>
            <a:round/>
            <a:headEnd/>
            <a:tailEnd type="triangle" w="med" len="med"/>
          </a:ln>
        </p:spPr>
        <p:txBody>
          <a:bodyPr>
            <a:spAutoFit/>
          </a:bodyPr>
          <a:lstStyle/>
          <a:p>
            <a:endParaRPr lang="de-DE"/>
          </a:p>
        </p:txBody>
      </p:sp>
      <p:sp>
        <p:nvSpPr>
          <p:cNvPr id="12365" name="Text Box 80"/>
          <p:cNvSpPr txBox="1">
            <a:spLocks noChangeArrowheads="1"/>
          </p:cNvSpPr>
          <p:nvPr/>
        </p:nvSpPr>
        <p:spPr bwMode="auto">
          <a:xfrm>
            <a:off x="3505200" y="5105400"/>
            <a:ext cx="1676400" cy="346075"/>
          </a:xfrm>
          <a:prstGeom prst="rect">
            <a:avLst/>
          </a:prstGeom>
          <a:solidFill>
            <a:srgbClr val="CCFFFF"/>
          </a:solidFill>
          <a:ln w="9525">
            <a:solidFill>
              <a:schemeClr val="tx1"/>
            </a:solidFill>
            <a:miter lim="800000"/>
            <a:headEnd/>
            <a:tailEnd/>
          </a:ln>
        </p:spPr>
        <p:txBody>
          <a:bodyPr>
            <a:spAutoFit/>
          </a:bodyPr>
          <a:lstStyle/>
          <a:p>
            <a:r>
              <a:rPr lang="de-DE" sz="1600"/>
              <a:t>Absatzmärkte</a:t>
            </a:r>
          </a:p>
        </p:txBody>
      </p:sp>
      <p:sp>
        <p:nvSpPr>
          <p:cNvPr id="12366" name="Text Box 79"/>
          <p:cNvSpPr txBox="1">
            <a:spLocks noChangeArrowheads="1"/>
          </p:cNvSpPr>
          <p:nvPr/>
        </p:nvSpPr>
        <p:spPr bwMode="auto">
          <a:xfrm>
            <a:off x="0" y="0"/>
            <a:ext cx="6934200" cy="304800"/>
          </a:xfrm>
          <a:prstGeom prst="rect">
            <a:avLst/>
          </a:prstGeom>
          <a:noFill/>
          <a:ln w="9525">
            <a:noFill/>
            <a:miter lim="800000"/>
            <a:headEnd/>
            <a:tailEnd/>
          </a:ln>
        </p:spPr>
        <p:txBody>
          <a:bodyPr>
            <a:spAutoFit/>
          </a:bodyPr>
          <a:lstStyle/>
          <a:p>
            <a:pPr algn="l"/>
            <a:r>
              <a:rPr lang="de-DE"/>
              <a:t>Unternehmensgründung [14]: Kreislaufmodell des Umsatzprozesses, Phase 5</a:t>
            </a:r>
          </a:p>
        </p:txBody>
      </p:sp>
      <p:sp>
        <p:nvSpPr>
          <p:cNvPr id="12368" name="Rectangle 11"/>
          <p:cNvSpPr>
            <a:spLocks noChangeArrowheads="1"/>
          </p:cNvSpPr>
          <p:nvPr/>
        </p:nvSpPr>
        <p:spPr bwMode="auto">
          <a:xfrm>
            <a:off x="8686800" y="5638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3911"/>
                                        </p:tgtEl>
                                        <p:attrNameLst>
                                          <p:attrName>style.visibility</p:attrName>
                                        </p:attrNameLst>
                                      </p:cBhvr>
                                      <p:to>
                                        <p:strVal val="visible"/>
                                      </p:to>
                                    </p:set>
                                    <p:animEffect transition="in" filter="wipe(left)">
                                      <p:cBhvr>
                                        <p:cTn id="7" dur="500"/>
                                        <p:tgtEl>
                                          <p:spTgt spid="1639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358"/>
                                        </p:tgtEl>
                                        <p:attrNameLst>
                                          <p:attrName>style.visibility</p:attrName>
                                        </p:attrNameLst>
                                      </p:cBhvr>
                                      <p:to>
                                        <p:strVal val="visible"/>
                                      </p:to>
                                    </p:set>
                                    <p:animEffect transition="in" filter="wipe(up)">
                                      <p:cBhvr>
                                        <p:cTn id="11" dur="500"/>
                                        <p:tgtEl>
                                          <p:spTgt spid="1235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359"/>
                                        </p:tgtEl>
                                        <p:attrNameLst>
                                          <p:attrName>style.visibility</p:attrName>
                                        </p:attrNameLst>
                                      </p:cBhvr>
                                      <p:to>
                                        <p:strVal val="visible"/>
                                      </p:to>
                                    </p:set>
                                    <p:animEffect transition="in" filter="wipe(left)">
                                      <p:cBhvr>
                                        <p:cTn id="15" dur="500"/>
                                        <p:tgtEl>
                                          <p:spTgt spid="1235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360"/>
                                        </p:tgtEl>
                                        <p:attrNameLst>
                                          <p:attrName>style.visibility</p:attrName>
                                        </p:attrNameLst>
                                      </p:cBhvr>
                                      <p:to>
                                        <p:strVal val="visible"/>
                                      </p:to>
                                    </p:set>
                                    <p:animEffect transition="in" filter="wipe(left)">
                                      <p:cBhvr>
                                        <p:cTn id="19" dur="500"/>
                                        <p:tgtEl>
                                          <p:spTgt spid="1236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2299"/>
                                        </p:tgtEl>
                                        <p:attrNameLst>
                                          <p:attrName>style.visibility</p:attrName>
                                        </p:attrNameLst>
                                      </p:cBhvr>
                                      <p:to>
                                        <p:strVal val="visible"/>
                                      </p:to>
                                    </p:set>
                                    <p:animEffect transition="in" filter="wipe(up)">
                                      <p:cBhvr>
                                        <p:cTn id="23" dur="500"/>
                                        <p:tgtEl>
                                          <p:spTgt spid="1229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12353"/>
                                        </p:tgtEl>
                                        <p:attrNameLst>
                                          <p:attrName>style.visibility</p:attrName>
                                        </p:attrNameLst>
                                      </p:cBhvr>
                                      <p:to>
                                        <p:strVal val="visible"/>
                                      </p:to>
                                    </p:set>
                                    <p:animEffect transition="in" filter="wipe(right)">
                                      <p:cBhvr>
                                        <p:cTn id="28" dur="500"/>
                                        <p:tgtEl>
                                          <p:spTgt spid="12353"/>
                                        </p:tgtEl>
                                      </p:cBhvr>
                                    </p:animEffect>
                                  </p:childTnLst>
                                </p:cTn>
                              </p:par>
                            </p:childTnLst>
                          </p:cTn>
                        </p:par>
                        <p:par>
                          <p:cTn id="29" fill="hold">
                            <p:stCondLst>
                              <p:cond delay="500"/>
                            </p:stCondLst>
                            <p:childTnLst>
                              <p:par>
                                <p:cTn id="30" presetID="22" presetClass="entr" presetSubtype="4" fill="hold" grpId="0" nodeType="afterEffect">
                                  <p:stCondLst>
                                    <p:cond delay="0"/>
                                  </p:stCondLst>
                                  <p:childTnLst>
                                    <p:set>
                                      <p:cBhvr>
                                        <p:cTn id="31" dur="1" fill="hold">
                                          <p:stCondLst>
                                            <p:cond delay="0"/>
                                          </p:stCondLst>
                                        </p:cTn>
                                        <p:tgtEl>
                                          <p:spTgt spid="12361"/>
                                        </p:tgtEl>
                                        <p:attrNameLst>
                                          <p:attrName>style.visibility</p:attrName>
                                        </p:attrNameLst>
                                      </p:cBhvr>
                                      <p:to>
                                        <p:strVal val="visible"/>
                                      </p:to>
                                    </p:set>
                                    <p:animEffect transition="in" filter="wipe(down)">
                                      <p:cBhvr>
                                        <p:cTn id="32" dur="500"/>
                                        <p:tgtEl>
                                          <p:spTgt spid="12361"/>
                                        </p:tgtEl>
                                      </p:cBhvr>
                                    </p:animEffect>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2298"/>
                                        </p:tgtEl>
                                        <p:attrNameLst>
                                          <p:attrName>style.visibility</p:attrName>
                                        </p:attrNameLst>
                                      </p:cBhvr>
                                      <p:to>
                                        <p:strVal val="visible"/>
                                      </p:to>
                                    </p:set>
                                    <p:animEffect transition="in" filter="wipe(left)">
                                      <p:cBhvr>
                                        <p:cTn id="36" dur="500"/>
                                        <p:tgtEl>
                                          <p:spTgt spid="12298"/>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12362"/>
                                        </p:tgtEl>
                                        <p:attrNameLst>
                                          <p:attrName>style.visibility</p:attrName>
                                        </p:attrNameLst>
                                      </p:cBhvr>
                                      <p:to>
                                        <p:strVal val="visible"/>
                                      </p:to>
                                    </p:set>
                                    <p:animEffect transition="in" filter="wipe(left)">
                                      <p:cBhvr>
                                        <p:cTn id="40" dur="500"/>
                                        <p:tgtEl>
                                          <p:spTgt spid="12362"/>
                                        </p:tgtEl>
                                      </p:cBhvr>
                                    </p:animEffect>
                                  </p:childTnLst>
                                </p:cTn>
                              </p:par>
                            </p:childTnLst>
                          </p:cTn>
                        </p:par>
                        <p:par>
                          <p:cTn id="41" fill="hold">
                            <p:stCondLst>
                              <p:cond delay="2000"/>
                            </p:stCondLst>
                            <p:childTnLst>
                              <p:par>
                                <p:cTn id="42" presetID="23" presetClass="entr" presetSubtype="528" fill="hold" grpId="0" nodeType="afterEffect">
                                  <p:stCondLst>
                                    <p:cond delay="0"/>
                                  </p:stCondLst>
                                  <p:childTnLst>
                                    <p:set>
                                      <p:cBhvr>
                                        <p:cTn id="43" dur="1" fill="hold">
                                          <p:stCondLst>
                                            <p:cond delay="0"/>
                                          </p:stCondLst>
                                        </p:cTn>
                                        <p:tgtEl>
                                          <p:spTgt spid="12368"/>
                                        </p:tgtEl>
                                        <p:attrNameLst>
                                          <p:attrName>style.visibility</p:attrName>
                                        </p:attrNameLst>
                                      </p:cBhvr>
                                      <p:to>
                                        <p:strVal val="visible"/>
                                      </p:to>
                                    </p:set>
                                    <p:anim calcmode="lin" valueType="num">
                                      <p:cBhvr>
                                        <p:cTn id="44" dur="500" fill="hold"/>
                                        <p:tgtEl>
                                          <p:spTgt spid="12368"/>
                                        </p:tgtEl>
                                        <p:attrNameLst>
                                          <p:attrName>ppt_w</p:attrName>
                                        </p:attrNameLst>
                                      </p:cBhvr>
                                      <p:tavLst>
                                        <p:tav tm="0">
                                          <p:val>
                                            <p:fltVal val="0"/>
                                          </p:val>
                                        </p:tav>
                                        <p:tav tm="100000">
                                          <p:val>
                                            <p:strVal val="#ppt_w"/>
                                          </p:val>
                                        </p:tav>
                                      </p:tavLst>
                                    </p:anim>
                                    <p:anim calcmode="lin" valueType="num">
                                      <p:cBhvr>
                                        <p:cTn id="45" dur="500" fill="hold"/>
                                        <p:tgtEl>
                                          <p:spTgt spid="12368"/>
                                        </p:tgtEl>
                                        <p:attrNameLst>
                                          <p:attrName>ppt_h</p:attrName>
                                        </p:attrNameLst>
                                      </p:cBhvr>
                                      <p:tavLst>
                                        <p:tav tm="0">
                                          <p:val>
                                            <p:fltVal val="0"/>
                                          </p:val>
                                        </p:tav>
                                        <p:tav tm="100000">
                                          <p:val>
                                            <p:strVal val="#ppt_h"/>
                                          </p:val>
                                        </p:tav>
                                      </p:tavLst>
                                    </p:anim>
                                    <p:anim calcmode="lin" valueType="num">
                                      <p:cBhvr>
                                        <p:cTn id="46" dur="500" fill="hold"/>
                                        <p:tgtEl>
                                          <p:spTgt spid="12368"/>
                                        </p:tgtEl>
                                        <p:attrNameLst>
                                          <p:attrName>ppt_x</p:attrName>
                                        </p:attrNameLst>
                                      </p:cBhvr>
                                      <p:tavLst>
                                        <p:tav tm="0">
                                          <p:val>
                                            <p:fltVal val="0.5"/>
                                          </p:val>
                                        </p:tav>
                                        <p:tav tm="100000">
                                          <p:val>
                                            <p:strVal val="#ppt_x"/>
                                          </p:val>
                                        </p:tav>
                                      </p:tavLst>
                                    </p:anim>
                                    <p:anim calcmode="lin" valueType="num">
                                      <p:cBhvr>
                                        <p:cTn id="47" dur="500" fill="hold"/>
                                        <p:tgtEl>
                                          <p:spTgt spid="1236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autoUpdateAnimBg="0"/>
      <p:bldP spid="12353" grpId="0" animBg="1"/>
      <p:bldP spid="163911" grpId="0" animBg="1" autoUpdateAnimBg="0"/>
      <p:bldP spid="12358" grpId="0" animBg="1" autoUpdateAnimBg="0"/>
      <p:bldP spid="12359" grpId="0" autoUpdateAnimBg="0"/>
      <p:bldP spid="12360" grpId="0" autoUpdateAnimBg="0"/>
      <p:bldP spid="12361" grpId="0" animBg="1"/>
      <p:bldP spid="12362" grpId="0" autoUpdateAnimBg="0"/>
      <p:bldP spid="12368"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41"/>
          <p:cNvGraphicFramePr>
            <a:graphicFrameLocks noChangeAspect="1"/>
          </p:cNvGraphicFramePr>
          <p:nvPr/>
        </p:nvGraphicFramePr>
        <p:xfrm>
          <a:off x="3048000" y="3505200"/>
          <a:ext cx="2486025" cy="1343025"/>
        </p:xfrm>
        <a:graphic>
          <a:graphicData uri="http://schemas.openxmlformats.org/presentationml/2006/ole">
            <p:oleObj spid="_x0000_s13314" name="Bitmap" r:id="rId4" imgW="2486372" imgH="1343212" progId="Paint.Picture">
              <p:embed/>
            </p:oleObj>
          </a:graphicData>
        </a:graphic>
      </p:graphicFrame>
      <p:sp>
        <p:nvSpPr>
          <p:cNvPr id="13323" name="AutoShape 95"/>
          <p:cNvSpPr>
            <a:spLocks noChangeArrowheads="1"/>
          </p:cNvSpPr>
          <p:nvPr/>
        </p:nvSpPr>
        <p:spPr bwMode="auto">
          <a:xfrm>
            <a:off x="228600" y="2133600"/>
            <a:ext cx="3733800" cy="1752600"/>
          </a:xfrm>
          <a:prstGeom prst="roundRect">
            <a:avLst>
              <a:gd name="adj" fmla="val 16667"/>
            </a:avLst>
          </a:prstGeom>
          <a:solidFill>
            <a:srgbClr val="F1FFCB"/>
          </a:solidFill>
          <a:ln w="12700">
            <a:solidFill>
              <a:schemeClr val="tx1"/>
            </a:solidFill>
            <a:round/>
            <a:headEnd/>
            <a:tailEnd/>
          </a:ln>
        </p:spPr>
        <p:txBody>
          <a:bodyPr anchor="ctr"/>
          <a:lstStyle/>
          <a:p>
            <a:pPr algn="l"/>
            <a:endParaRPr lang="de-DE"/>
          </a:p>
        </p:txBody>
      </p:sp>
      <p:sp>
        <p:nvSpPr>
          <p:cNvPr id="13324" name="Line 2"/>
          <p:cNvSpPr>
            <a:spLocks noChangeShapeType="1"/>
          </p:cNvSpPr>
          <p:nvPr/>
        </p:nvSpPr>
        <p:spPr bwMode="auto">
          <a:xfrm>
            <a:off x="6324600" y="2438400"/>
            <a:ext cx="0" cy="1524000"/>
          </a:xfrm>
          <a:prstGeom prst="line">
            <a:avLst/>
          </a:prstGeom>
          <a:noFill/>
          <a:ln w="28575">
            <a:solidFill>
              <a:schemeClr val="tx1"/>
            </a:solidFill>
            <a:prstDash val="sysDot"/>
            <a:round/>
            <a:headEnd/>
            <a:tailEnd/>
          </a:ln>
        </p:spPr>
        <p:txBody>
          <a:bodyPr>
            <a:spAutoFit/>
          </a:bodyPr>
          <a:lstStyle/>
          <a:p>
            <a:endParaRPr lang="de-DE"/>
          </a:p>
        </p:txBody>
      </p:sp>
      <p:sp>
        <p:nvSpPr>
          <p:cNvPr id="13325" name="Oval 3"/>
          <p:cNvSpPr>
            <a:spLocks noChangeArrowheads="1"/>
          </p:cNvSpPr>
          <p:nvPr/>
        </p:nvSpPr>
        <p:spPr bwMode="auto">
          <a:xfrm>
            <a:off x="20574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67940" name="Text Box 4"/>
          <p:cNvSpPr txBox="1">
            <a:spLocks noChangeArrowheads="1"/>
          </p:cNvSpPr>
          <p:nvPr/>
        </p:nvSpPr>
        <p:spPr bwMode="auto">
          <a:xfrm>
            <a:off x="7010400" y="1143000"/>
            <a:ext cx="1447800" cy="52705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Ermittlung des Kapitalbedarfs</a:t>
            </a:r>
          </a:p>
        </p:txBody>
      </p:sp>
      <p:sp>
        <p:nvSpPr>
          <p:cNvPr id="13327" name="AutoShape 5"/>
          <p:cNvSpPr>
            <a:spLocks noChangeArrowheads="1"/>
          </p:cNvSpPr>
          <p:nvPr/>
        </p:nvSpPr>
        <p:spPr bwMode="auto">
          <a:xfrm>
            <a:off x="7086600" y="152400"/>
            <a:ext cx="1447800" cy="762000"/>
          </a:xfrm>
          <a:prstGeom prst="flowChartMultidocument">
            <a:avLst/>
          </a:prstGeom>
          <a:solidFill>
            <a:srgbClr val="FFFFCF"/>
          </a:solidFill>
          <a:ln w="12700">
            <a:solidFill>
              <a:schemeClr val="tx1"/>
            </a:solidFill>
            <a:miter lim="800000"/>
            <a:headEnd/>
            <a:tailEnd/>
          </a:ln>
        </p:spPr>
        <p:txBody>
          <a:bodyPr anchor="ctr">
            <a:spAutoFit/>
          </a:bodyPr>
          <a:lstStyle/>
          <a:p>
            <a:pPr algn="l"/>
            <a:endParaRPr lang="de-DE"/>
          </a:p>
        </p:txBody>
      </p:sp>
      <p:sp>
        <p:nvSpPr>
          <p:cNvPr id="13328" name="Text Box 6"/>
          <p:cNvSpPr txBox="1">
            <a:spLocks noChangeArrowheads="1"/>
          </p:cNvSpPr>
          <p:nvPr/>
        </p:nvSpPr>
        <p:spPr bwMode="auto">
          <a:xfrm>
            <a:off x="7239000" y="304800"/>
            <a:ext cx="1143000" cy="517525"/>
          </a:xfrm>
          <a:prstGeom prst="rect">
            <a:avLst/>
          </a:prstGeom>
          <a:noFill/>
          <a:ln w="9525">
            <a:noFill/>
            <a:miter lim="800000"/>
            <a:headEnd/>
            <a:tailEnd/>
          </a:ln>
        </p:spPr>
        <p:txBody>
          <a:bodyPr>
            <a:spAutoFit/>
          </a:bodyPr>
          <a:lstStyle/>
          <a:p>
            <a:pPr algn="l"/>
            <a:r>
              <a:rPr lang="de-DE"/>
              <a:t>Business-plan</a:t>
            </a:r>
          </a:p>
        </p:txBody>
      </p:sp>
      <p:sp>
        <p:nvSpPr>
          <p:cNvPr id="13329" name="Line 7"/>
          <p:cNvSpPr>
            <a:spLocks noChangeShapeType="1"/>
          </p:cNvSpPr>
          <p:nvPr/>
        </p:nvSpPr>
        <p:spPr bwMode="auto">
          <a:xfrm>
            <a:off x="7772400" y="838200"/>
            <a:ext cx="0" cy="381000"/>
          </a:xfrm>
          <a:prstGeom prst="line">
            <a:avLst/>
          </a:prstGeom>
          <a:noFill/>
          <a:ln w="38100">
            <a:solidFill>
              <a:srgbClr val="FF0000"/>
            </a:solidFill>
            <a:round/>
            <a:headEnd/>
            <a:tailEnd type="triangle" w="med" len="med"/>
          </a:ln>
        </p:spPr>
        <p:txBody>
          <a:bodyPr>
            <a:spAutoFit/>
          </a:bodyPr>
          <a:lstStyle/>
          <a:p>
            <a:endParaRPr lang="de-DE"/>
          </a:p>
        </p:txBody>
      </p:sp>
      <p:sp>
        <p:nvSpPr>
          <p:cNvPr id="167944" name="Text Box 8"/>
          <p:cNvSpPr txBox="1">
            <a:spLocks noChangeArrowheads="1"/>
          </p:cNvSpPr>
          <p:nvPr/>
        </p:nvSpPr>
        <p:spPr bwMode="auto">
          <a:xfrm>
            <a:off x="228600" y="838200"/>
            <a:ext cx="1524000" cy="12192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13331" name="Line 9"/>
          <p:cNvSpPr>
            <a:spLocks noChangeShapeType="1"/>
          </p:cNvSpPr>
          <p:nvPr/>
        </p:nvSpPr>
        <p:spPr bwMode="auto">
          <a:xfrm flipH="1">
            <a:off x="1752600" y="1524000"/>
            <a:ext cx="5257800" cy="0"/>
          </a:xfrm>
          <a:prstGeom prst="line">
            <a:avLst/>
          </a:prstGeom>
          <a:noFill/>
          <a:ln w="38100">
            <a:solidFill>
              <a:srgbClr val="FF0000"/>
            </a:solidFill>
            <a:round/>
            <a:headEnd/>
            <a:tailEnd type="triangle" w="med" len="med"/>
          </a:ln>
        </p:spPr>
        <p:txBody>
          <a:bodyPr>
            <a:spAutoFit/>
          </a:bodyPr>
          <a:lstStyle/>
          <a:p>
            <a:endParaRPr lang="de-DE"/>
          </a:p>
        </p:txBody>
      </p:sp>
      <p:sp>
        <p:nvSpPr>
          <p:cNvPr id="13332" name="Text Box 10"/>
          <p:cNvSpPr txBox="1">
            <a:spLocks noChangeArrowheads="1"/>
          </p:cNvSpPr>
          <p:nvPr/>
        </p:nvSpPr>
        <p:spPr bwMode="auto">
          <a:xfrm>
            <a:off x="3733800" y="685800"/>
            <a:ext cx="990600" cy="527050"/>
          </a:xfrm>
          <a:prstGeom prst="rect">
            <a:avLst/>
          </a:prstGeom>
          <a:solidFill>
            <a:srgbClr val="FFFFCF"/>
          </a:solidFill>
          <a:ln w="9525">
            <a:solidFill>
              <a:schemeClr val="tx1"/>
            </a:solidFill>
            <a:miter lim="800000"/>
            <a:headEnd/>
            <a:tailEnd/>
          </a:ln>
        </p:spPr>
        <p:txBody>
          <a:bodyPr>
            <a:spAutoFit/>
          </a:bodyPr>
          <a:lstStyle/>
          <a:p>
            <a:pPr algn="l"/>
            <a:r>
              <a:rPr lang="de-DE"/>
              <a:t>Abstim-mungen</a:t>
            </a:r>
          </a:p>
        </p:txBody>
      </p:sp>
      <p:sp>
        <p:nvSpPr>
          <p:cNvPr id="13333" name="Line 11"/>
          <p:cNvSpPr>
            <a:spLocks noChangeShapeType="1"/>
          </p:cNvSpPr>
          <p:nvPr/>
        </p:nvSpPr>
        <p:spPr bwMode="auto">
          <a:xfrm>
            <a:off x="1752600" y="990600"/>
            <a:ext cx="1981200" cy="0"/>
          </a:xfrm>
          <a:prstGeom prst="line">
            <a:avLst/>
          </a:prstGeom>
          <a:noFill/>
          <a:ln w="19050">
            <a:solidFill>
              <a:schemeClr val="tx1"/>
            </a:solidFill>
            <a:round/>
            <a:headEnd/>
            <a:tailEnd type="triangle" w="med" len="med"/>
          </a:ln>
        </p:spPr>
        <p:txBody>
          <a:bodyPr>
            <a:spAutoFit/>
          </a:bodyPr>
          <a:lstStyle/>
          <a:p>
            <a:endParaRPr lang="de-DE"/>
          </a:p>
        </p:txBody>
      </p:sp>
      <p:sp>
        <p:nvSpPr>
          <p:cNvPr id="13334" name="Line 12"/>
          <p:cNvSpPr>
            <a:spLocks noChangeShapeType="1"/>
          </p:cNvSpPr>
          <p:nvPr/>
        </p:nvSpPr>
        <p:spPr bwMode="auto">
          <a:xfrm flipH="1">
            <a:off x="4724400" y="990600"/>
            <a:ext cx="1828800" cy="0"/>
          </a:xfrm>
          <a:prstGeom prst="line">
            <a:avLst/>
          </a:prstGeom>
          <a:noFill/>
          <a:ln w="19050">
            <a:solidFill>
              <a:schemeClr val="tx1"/>
            </a:solidFill>
            <a:round/>
            <a:headEnd/>
            <a:tailEnd type="triangle" w="med" len="med"/>
          </a:ln>
        </p:spPr>
        <p:txBody>
          <a:bodyPr>
            <a:spAutoFit/>
          </a:bodyPr>
          <a:lstStyle/>
          <a:p>
            <a:endParaRPr lang="de-DE"/>
          </a:p>
        </p:txBody>
      </p:sp>
      <p:sp>
        <p:nvSpPr>
          <p:cNvPr id="13335" name="Line 13"/>
          <p:cNvSpPr>
            <a:spLocks noChangeShapeType="1"/>
          </p:cNvSpPr>
          <p:nvPr/>
        </p:nvSpPr>
        <p:spPr bwMode="auto">
          <a:xfrm>
            <a:off x="6553200" y="609600"/>
            <a:ext cx="0" cy="762000"/>
          </a:xfrm>
          <a:prstGeom prst="line">
            <a:avLst/>
          </a:prstGeom>
          <a:noFill/>
          <a:ln w="19050">
            <a:solidFill>
              <a:schemeClr val="tx1"/>
            </a:solidFill>
            <a:round/>
            <a:headEnd/>
            <a:tailEnd/>
          </a:ln>
        </p:spPr>
        <p:txBody>
          <a:bodyPr>
            <a:spAutoFit/>
          </a:bodyPr>
          <a:lstStyle/>
          <a:p>
            <a:endParaRPr lang="de-DE"/>
          </a:p>
        </p:txBody>
      </p:sp>
      <p:sp>
        <p:nvSpPr>
          <p:cNvPr id="13336" name="Line 14"/>
          <p:cNvSpPr>
            <a:spLocks noChangeShapeType="1"/>
          </p:cNvSpPr>
          <p:nvPr/>
        </p:nvSpPr>
        <p:spPr bwMode="auto">
          <a:xfrm flipH="1">
            <a:off x="6553200" y="609600"/>
            <a:ext cx="533400" cy="0"/>
          </a:xfrm>
          <a:prstGeom prst="line">
            <a:avLst/>
          </a:prstGeom>
          <a:noFill/>
          <a:ln w="19050">
            <a:solidFill>
              <a:schemeClr val="tx1"/>
            </a:solidFill>
            <a:round/>
            <a:headEnd/>
            <a:tailEnd/>
          </a:ln>
        </p:spPr>
        <p:txBody>
          <a:bodyPr>
            <a:spAutoFit/>
          </a:bodyPr>
          <a:lstStyle/>
          <a:p>
            <a:endParaRPr lang="de-DE"/>
          </a:p>
        </p:txBody>
      </p:sp>
      <p:sp>
        <p:nvSpPr>
          <p:cNvPr id="13337" name="Line 15"/>
          <p:cNvSpPr>
            <a:spLocks noChangeShapeType="1"/>
          </p:cNvSpPr>
          <p:nvPr/>
        </p:nvSpPr>
        <p:spPr bwMode="auto">
          <a:xfrm flipH="1">
            <a:off x="6553200" y="1371600"/>
            <a:ext cx="457200" cy="0"/>
          </a:xfrm>
          <a:prstGeom prst="line">
            <a:avLst/>
          </a:prstGeom>
          <a:noFill/>
          <a:ln w="19050">
            <a:solidFill>
              <a:schemeClr val="tx1"/>
            </a:solidFill>
            <a:round/>
            <a:headEnd/>
            <a:tailEnd/>
          </a:ln>
        </p:spPr>
        <p:txBody>
          <a:bodyPr>
            <a:spAutoFit/>
          </a:bodyPr>
          <a:lstStyle/>
          <a:p>
            <a:endParaRPr lang="de-DE"/>
          </a:p>
        </p:txBody>
      </p:sp>
      <p:sp>
        <p:nvSpPr>
          <p:cNvPr id="13338" name="Line 16"/>
          <p:cNvSpPr>
            <a:spLocks noChangeShapeType="1"/>
          </p:cNvSpPr>
          <p:nvPr/>
        </p:nvSpPr>
        <p:spPr bwMode="auto">
          <a:xfrm>
            <a:off x="4191000" y="1219200"/>
            <a:ext cx="0" cy="304800"/>
          </a:xfrm>
          <a:prstGeom prst="line">
            <a:avLst/>
          </a:prstGeom>
          <a:noFill/>
          <a:ln w="19050">
            <a:solidFill>
              <a:schemeClr val="tx1"/>
            </a:solidFill>
            <a:round/>
            <a:headEnd/>
            <a:tailEnd type="triangle" w="med" len="med"/>
          </a:ln>
        </p:spPr>
        <p:txBody>
          <a:bodyPr>
            <a:spAutoFit/>
          </a:bodyPr>
          <a:lstStyle/>
          <a:p>
            <a:endParaRPr lang="de-DE"/>
          </a:p>
        </p:txBody>
      </p:sp>
      <p:sp>
        <p:nvSpPr>
          <p:cNvPr id="167953" name="Rectangle 17"/>
          <p:cNvSpPr>
            <a:spLocks noChangeArrowheads="1"/>
          </p:cNvSpPr>
          <p:nvPr/>
        </p:nvSpPr>
        <p:spPr bwMode="auto">
          <a:xfrm>
            <a:off x="3505200" y="1752600"/>
            <a:ext cx="1600200" cy="7620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40" name="Text Box 19"/>
          <p:cNvSpPr txBox="1">
            <a:spLocks noChangeArrowheads="1"/>
          </p:cNvSpPr>
          <p:nvPr/>
        </p:nvSpPr>
        <p:spPr bwMode="auto">
          <a:xfrm>
            <a:off x="3505200" y="17526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1</a:t>
            </a:r>
          </a:p>
        </p:txBody>
      </p:sp>
      <p:sp>
        <p:nvSpPr>
          <p:cNvPr id="13341" name="Text Box 20"/>
          <p:cNvSpPr txBox="1">
            <a:spLocks noChangeArrowheads="1"/>
          </p:cNvSpPr>
          <p:nvPr/>
        </p:nvSpPr>
        <p:spPr bwMode="auto">
          <a:xfrm>
            <a:off x="3886200" y="1828800"/>
            <a:ext cx="1066800" cy="274638"/>
          </a:xfrm>
          <a:prstGeom prst="rect">
            <a:avLst/>
          </a:prstGeom>
          <a:noFill/>
          <a:ln w="9525">
            <a:noFill/>
            <a:miter lim="800000"/>
            <a:headEnd/>
            <a:tailEnd/>
          </a:ln>
        </p:spPr>
        <p:txBody>
          <a:bodyPr>
            <a:spAutoFit/>
          </a:bodyPr>
          <a:lstStyle/>
          <a:p>
            <a:pPr algn="l"/>
            <a:r>
              <a:rPr lang="de-DE" sz="1200"/>
              <a:t>Phase der</a:t>
            </a:r>
          </a:p>
        </p:txBody>
      </p:sp>
      <p:sp>
        <p:nvSpPr>
          <p:cNvPr id="13342" name="Text Box 21"/>
          <p:cNvSpPr txBox="1">
            <a:spLocks noChangeArrowheads="1"/>
          </p:cNvSpPr>
          <p:nvPr/>
        </p:nvSpPr>
        <p:spPr bwMode="auto">
          <a:xfrm>
            <a:off x="3505200" y="2133600"/>
            <a:ext cx="1600200" cy="274638"/>
          </a:xfrm>
          <a:prstGeom prst="rect">
            <a:avLst/>
          </a:prstGeom>
          <a:noFill/>
          <a:ln w="9525">
            <a:noFill/>
            <a:miter lim="800000"/>
            <a:headEnd/>
            <a:tailEnd/>
          </a:ln>
        </p:spPr>
        <p:txBody>
          <a:bodyPr>
            <a:spAutoFit/>
          </a:bodyPr>
          <a:lstStyle/>
          <a:p>
            <a:pPr algn="l"/>
            <a:r>
              <a:rPr lang="de-DE" sz="1200"/>
              <a:t>Kapitalbeschaffung</a:t>
            </a:r>
          </a:p>
        </p:txBody>
      </p:sp>
      <p:sp>
        <p:nvSpPr>
          <p:cNvPr id="13343" name="Line 22"/>
          <p:cNvSpPr>
            <a:spLocks noChangeShapeType="1"/>
          </p:cNvSpPr>
          <p:nvPr/>
        </p:nvSpPr>
        <p:spPr bwMode="auto">
          <a:xfrm>
            <a:off x="1752600" y="1981200"/>
            <a:ext cx="1752600" cy="0"/>
          </a:xfrm>
          <a:prstGeom prst="line">
            <a:avLst/>
          </a:prstGeom>
          <a:noFill/>
          <a:ln w="57150">
            <a:solidFill>
              <a:srgbClr val="FF0000"/>
            </a:solidFill>
            <a:round/>
            <a:headEnd/>
            <a:tailEnd type="triangle" w="med" len="med"/>
          </a:ln>
        </p:spPr>
        <p:txBody>
          <a:bodyPr>
            <a:spAutoFit/>
          </a:bodyPr>
          <a:lstStyle/>
          <a:p>
            <a:endParaRPr lang="de-DE"/>
          </a:p>
        </p:txBody>
      </p:sp>
      <p:sp>
        <p:nvSpPr>
          <p:cNvPr id="13344" name="Text Box 23"/>
          <p:cNvSpPr txBox="1">
            <a:spLocks noChangeArrowheads="1"/>
          </p:cNvSpPr>
          <p:nvPr/>
        </p:nvSpPr>
        <p:spPr bwMode="auto">
          <a:xfrm>
            <a:off x="6248400" y="4114800"/>
            <a:ext cx="609600" cy="314325"/>
          </a:xfrm>
          <a:prstGeom prst="rect">
            <a:avLst/>
          </a:prstGeom>
          <a:solidFill>
            <a:srgbClr val="FFFFFF"/>
          </a:solidFill>
          <a:ln w="9525">
            <a:solidFill>
              <a:schemeClr val="tx1"/>
            </a:solidFill>
            <a:miter lim="800000"/>
            <a:headEnd/>
            <a:tailEnd/>
          </a:ln>
        </p:spPr>
        <p:txBody>
          <a:bodyPr>
            <a:spAutoFit/>
          </a:bodyPr>
          <a:lstStyle/>
          <a:p>
            <a:r>
              <a:rPr lang="de-DE">
                <a:sym typeface="Wingdings" pitchFamily="2" charset="2"/>
              </a:rPr>
              <a:t></a:t>
            </a:r>
            <a:endParaRPr lang="de-DE"/>
          </a:p>
        </p:txBody>
      </p:sp>
      <p:sp>
        <p:nvSpPr>
          <p:cNvPr id="13345" name="Text Box 24"/>
          <p:cNvSpPr txBox="1">
            <a:spLocks noChangeArrowheads="1"/>
          </p:cNvSpPr>
          <p:nvPr/>
        </p:nvSpPr>
        <p:spPr bwMode="auto">
          <a:xfrm>
            <a:off x="1752600" y="3962400"/>
            <a:ext cx="533400" cy="314325"/>
          </a:xfrm>
          <a:prstGeom prst="rect">
            <a:avLst/>
          </a:prstGeom>
          <a:solidFill>
            <a:srgbClr val="FFFFFF"/>
          </a:solidFill>
          <a:ln w="9525">
            <a:solidFill>
              <a:schemeClr val="tx1"/>
            </a:solidFill>
            <a:miter lim="800000"/>
            <a:headEnd/>
            <a:tailEnd/>
          </a:ln>
        </p:spPr>
        <p:txBody>
          <a:bodyPr>
            <a:spAutoFit/>
          </a:bodyPr>
          <a:lstStyle/>
          <a:p>
            <a:r>
              <a:rPr lang="de-DE">
                <a:sym typeface="Wingdings 3" pitchFamily="18" charset="2"/>
              </a:rPr>
              <a:t></a:t>
            </a:r>
            <a:endParaRPr lang="de-DE"/>
          </a:p>
        </p:txBody>
      </p:sp>
      <p:sp>
        <p:nvSpPr>
          <p:cNvPr id="167961" name="Rectangle 25"/>
          <p:cNvSpPr>
            <a:spLocks noChangeArrowheads="1"/>
          </p:cNvSpPr>
          <p:nvPr/>
        </p:nvSpPr>
        <p:spPr bwMode="auto">
          <a:xfrm>
            <a:off x="5257800" y="2590800"/>
            <a:ext cx="1600200" cy="8382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47" name="Text Box 26"/>
          <p:cNvSpPr txBox="1">
            <a:spLocks noChangeArrowheads="1"/>
          </p:cNvSpPr>
          <p:nvPr/>
        </p:nvSpPr>
        <p:spPr bwMode="auto">
          <a:xfrm>
            <a:off x="5638800" y="2667000"/>
            <a:ext cx="1066800" cy="274638"/>
          </a:xfrm>
          <a:prstGeom prst="rect">
            <a:avLst/>
          </a:prstGeom>
          <a:noFill/>
          <a:ln w="9525">
            <a:noFill/>
            <a:miter lim="800000"/>
            <a:headEnd/>
            <a:tailEnd/>
          </a:ln>
        </p:spPr>
        <p:txBody>
          <a:bodyPr>
            <a:spAutoFit/>
          </a:bodyPr>
          <a:lstStyle/>
          <a:p>
            <a:pPr algn="l"/>
            <a:r>
              <a:rPr lang="de-DE" sz="1200"/>
              <a:t>Phase der</a:t>
            </a:r>
          </a:p>
        </p:txBody>
      </p:sp>
      <p:sp>
        <p:nvSpPr>
          <p:cNvPr id="13348" name="Text Box 27"/>
          <p:cNvSpPr txBox="1">
            <a:spLocks noChangeArrowheads="1"/>
          </p:cNvSpPr>
          <p:nvPr/>
        </p:nvSpPr>
        <p:spPr bwMode="auto">
          <a:xfrm>
            <a:off x="5257800" y="2895600"/>
            <a:ext cx="1600200" cy="457200"/>
          </a:xfrm>
          <a:prstGeom prst="rect">
            <a:avLst/>
          </a:prstGeom>
          <a:noFill/>
          <a:ln w="9525">
            <a:noFill/>
            <a:miter lim="800000"/>
            <a:headEnd/>
            <a:tailEnd/>
          </a:ln>
        </p:spPr>
        <p:txBody>
          <a:bodyPr>
            <a:spAutoFit/>
          </a:bodyPr>
          <a:lstStyle/>
          <a:p>
            <a:pPr algn="l"/>
            <a:r>
              <a:rPr lang="de-DE" sz="1200"/>
              <a:t>Kapitalverwen-dung (Investit.)</a:t>
            </a:r>
          </a:p>
        </p:txBody>
      </p:sp>
      <p:sp>
        <p:nvSpPr>
          <p:cNvPr id="13349" name="Text Box 28"/>
          <p:cNvSpPr txBox="1">
            <a:spLocks noChangeArrowheads="1"/>
          </p:cNvSpPr>
          <p:nvPr/>
        </p:nvSpPr>
        <p:spPr bwMode="auto">
          <a:xfrm>
            <a:off x="5257800" y="25908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2</a:t>
            </a:r>
          </a:p>
        </p:txBody>
      </p:sp>
      <p:sp>
        <p:nvSpPr>
          <p:cNvPr id="13350" name="Text Box 30"/>
          <p:cNvSpPr txBox="1">
            <a:spLocks noChangeArrowheads="1"/>
          </p:cNvSpPr>
          <p:nvPr/>
        </p:nvSpPr>
        <p:spPr bwMode="auto">
          <a:xfrm>
            <a:off x="6019800" y="1905000"/>
            <a:ext cx="1524000" cy="469900"/>
          </a:xfrm>
          <a:prstGeom prst="rect">
            <a:avLst/>
          </a:prstGeom>
          <a:solidFill>
            <a:srgbClr val="DEDEDE"/>
          </a:solidFill>
          <a:ln w="12700">
            <a:solidFill>
              <a:schemeClr val="tx1"/>
            </a:solidFill>
            <a:miter lim="800000"/>
            <a:headEnd/>
            <a:tailEnd/>
          </a:ln>
        </p:spPr>
        <p:txBody>
          <a:bodyPr>
            <a:spAutoFit/>
          </a:bodyPr>
          <a:lstStyle/>
          <a:p>
            <a:pPr algn="l"/>
            <a:r>
              <a:rPr lang="de-DE" sz="1200"/>
              <a:t>Beschaffungs-märkte</a:t>
            </a:r>
            <a:endParaRPr lang="de-DE"/>
          </a:p>
        </p:txBody>
      </p:sp>
      <p:sp>
        <p:nvSpPr>
          <p:cNvPr id="13351" name="Line 31"/>
          <p:cNvSpPr>
            <a:spLocks noChangeShapeType="1"/>
          </p:cNvSpPr>
          <p:nvPr/>
        </p:nvSpPr>
        <p:spPr bwMode="auto">
          <a:xfrm>
            <a:off x="7848600" y="1752600"/>
            <a:ext cx="0" cy="381000"/>
          </a:xfrm>
          <a:prstGeom prst="line">
            <a:avLst/>
          </a:prstGeom>
          <a:noFill/>
          <a:ln w="28575">
            <a:solidFill>
              <a:schemeClr val="tx1"/>
            </a:solidFill>
            <a:prstDash val="sysDot"/>
            <a:round/>
            <a:headEnd/>
            <a:tailEnd/>
          </a:ln>
        </p:spPr>
        <p:txBody>
          <a:bodyPr>
            <a:spAutoFit/>
          </a:bodyPr>
          <a:lstStyle/>
          <a:p>
            <a:endParaRPr lang="de-DE"/>
          </a:p>
        </p:txBody>
      </p:sp>
      <p:sp>
        <p:nvSpPr>
          <p:cNvPr id="13352" name="Line 32"/>
          <p:cNvSpPr>
            <a:spLocks noChangeShapeType="1"/>
          </p:cNvSpPr>
          <p:nvPr/>
        </p:nvSpPr>
        <p:spPr bwMode="auto">
          <a:xfrm>
            <a:off x="5105400" y="2057400"/>
            <a:ext cx="9144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3353" name="Line 33"/>
          <p:cNvSpPr>
            <a:spLocks noChangeShapeType="1"/>
          </p:cNvSpPr>
          <p:nvPr/>
        </p:nvSpPr>
        <p:spPr bwMode="auto">
          <a:xfrm>
            <a:off x="4191000" y="3200400"/>
            <a:ext cx="1066800" cy="0"/>
          </a:xfrm>
          <a:prstGeom prst="line">
            <a:avLst/>
          </a:prstGeom>
          <a:noFill/>
          <a:ln w="28575">
            <a:solidFill>
              <a:schemeClr val="tx1"/>
            </a:solidFill>
            <a:prstDash val="sysDot"/>
            <a:round/>
            <a:headEnd/>
            <a:tailEnd/>
          </a:ln>
        </p:spPr>
        <p:txBody>
          <a:bodyPr>
            <a:spAutoFit/>
          </a:bodyPr>
          <a:lstStyle/>
          <a:p>
            <a:endParaRPr lang="de-DE"/>
          </a:p>
        </p:txBody>
      </p:sp>
      <p:sp>
        <p:nvSpPr>
          <p:cNvPr id="13354" name="Line 34"/>
          <p:cNvSpPr>
            <a:spLocks noChangeShapeType="1"/>
          </p:cNvSpPr>
          <p:nvPr/>
        </p:nvSpPr>
        <p:spPr bwMode="auto">
          <a:xfrm flipV="1">
            <a:off x="4191000" y="3200400"/>
            <a:ext cx="0" cy="304800"/>
          </a:xfrm>
          <a:prstGeom prst="line">
            <a:avLst/>
          </a:prstGeom>
          <a:noFill/>
          <a:ln w="28575">
            <a:solidFill>
              <a:schemeClr val="tx1"/>
            </a:solidFill>
            <a:prstDash val="sysDot"/>
            <a:round/>
            <a:headEnd type="triangle" w="med" len="med"/>
            <a:tailEnd/>
          </a:ln>
        </p:spPr>
        <p:txBody>
          <a:bodyPr>
            <a:spAutoFit/>
          </a:bodyPr>
          <a:lstStyle/>
          <a:p>
            <a:endParaRPr lang="de-DE"/>
          </a:p>
        </p:txBody>
      </p:sp>
      <p:graphicFrame>
        <p:nvGraphicFramePr>
          <p:cNvPr id="13315" name="Object 39"/>
          <p:cNvGraphicFramePr>
            <a:graphicFrameLocks noChangeAspect="1"/>
          </p:cNvGraphicFramePr>
          <p:nvPr/>
        </p:nvGraphicFramePr>
        <p:xfrm>
          <a:off x="6781800" y="2819400"/>
          <a:ext cx="914400" cy="719138"/>
        </p:xfrm>
        <a:graphic>
          <a:graphicData uri="http://schemas.openxmlformats.org/presentationml/2006/ole">
            <p:oleObj spid="_x0000_s13315" name="Paint Shop Pro Image" r:id="rId5" imgW="1102738" imgH="868293" progId="PaintShopPro">
              <p:embed/>
            </p:oleObj>
          </a:graphicData>
        </a:graphic>
      </p:graphicFrame>
      <p:sp>
        <p:nvSpPr>
          <p:cNvPr id="13355" name="Text Box 40"/>
          <p:cNvSpPr txBox="1">
            <a:spLocks noChangeArrowheads="1"/>
          </p:cNvSpPr>
          <p:nvPr/>
        </p:nvSpPr>
        <p:spPr bwMode="auto">
          <a:xfrm>
            <a:off x="7696200" y="3048000"/>
            <a:ext cx="1219200" cy="639763"/>
          </a:xfrm>
          <a:prstGeom prst="rect">
            <a:avLst/>
          </a:prstGeom>
          <a:noFill/>
          <a:ln w="9525">
            <a:noFill/>
            <a:miter lim="800000"/>
            <a:headEnd/>
            <a:tailEnd/>
          </a:ln>
        </p:spPr>
        <p:txBody>
          <a:bodyPr>
            <a:spAutoFit/>
          </a:bodyPr>
          <a:lstStyle/>
          <a:p>
            <a:pPr algn="l"/>
            <a:r>
              <a:rPr lang="de-DE" sz="1200"/>
              <a:t>Projekt-management u. a.</a:t>
            </a:r>
            <a:endParaRPr lang="de-DE"/>
          </a:p>
        </p:txBody>
      </p:sp>
      <p:sp>
        <p:nvSpPr>
          <p:cNvPr id="13356" name="Text Box 43"/>
          <p:cNvSpPr txBox="1">
            <a:spLocks noChangeArrowheads="1"/>
          </p:cNvSpPr>
          <p:nvPr/>
        </p:nvSpPr>
        <p:spPr bwMode="auto">
          <a:xfrm>
            <a:off x="14478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sp>
        <p:nvSpPr>
          <p:cNvPr id="13357" name="Text Box 44"/>
          <p:cNvSpPr txBox="1">
            <a:spLocks noChangeArrowheads="1"/>
          </p:cNvSpPr>
          <p:nvPr/>
        </p:nvSpPr>
        <p:spPr bwMode="auto">
          <a:xfrm>
            <a:off x="5715000" y="4800600"/>
            <a:ext cx="1371600" cy="609600"/>
          </a:xfrm>
          <a:prstGeom prst="rect">
            <a:avLst/>
          </a:prstGeom>
          <a:solidFill>
            <a:srgbClr val="EFEFEF"/>
          </a:solidFill>
          <a:ln w="9525">
            <a:solidFill>
              <a:schemeClr val="tx1"/>
            </a:solidFill>
            <a:prstDash val="sysDot"/>
            <a:miter lim="800000"/>
            <a:headEnd/>
            <a:tailEnd/>
          </a:ln>
        </p:spPr>
        <p:txBody>
          <a:bodyPr/>
          <a:lstStyle/>
          <a:p>
            <a:pPr algn="l"/>
            <a:endParaRPr lang="de-DE"/>
          </a:p>
        </p:txBody>
      </p:sp>
      <p:graphicFrame>
        <p:nvGraphicFramePr>
          <p:cNvPr id="13316" name="Object 6"/>
          <p:cNvGraphicFramePr>
            <a:graphicFrameLocks noChangeAspect="1"/>
          </p:cNvGraphicFramePr>
          <p:nvPr/>
        </p:nvGraphicFramePr>
        <p:xfrm>
          <a:off x="5105400" y="1676400"/>
          <a:ext cx="685800" cy="671513"/>
        </p:xfrm>
        <a:graphic>
          <a:graphicData uri="http://schemas.openxmlformats.org/presentationml/2006/ole">
            <p:oleObj spid="_x0000_s13316" name="Paint Shop Pro Image" r:id="rId6" imgW="1171049" imgH="1200325" progId="PaintShopPro">
              <p:embed/>
            </p:oleObj>
          </a:graphicData>
        </a:graphic>
      </p:graphicFrame>
      <p:graphicFrame>
        <p:nvGraphicFramePr>
          <p:cNvPr id="13317" name="Object 46"/>
          <p:cNvGraphicFramePr>
            <a:graphicFrameLocks noChangeAspect="1"/>
          </p:cNvGraphicFramePr>
          <p:nvPr/>
        </p:nvGraphicFramePr>
        <p:xfrm>
          <a:off x="8077200" y="1828800"/>
          <a:ext cx="925513" cy="1066800"/>
        </p:xfrm>
        <a:graphic>
          <a:graphicData uri="http://schemas.openxmlformats.org/presentationml/2006/ole">
            <p:oleObj spid="_x0000_s13317" name="Paint Shop Pro Image" r:id="rId7" imgW="2487805" imgH="2868293" progId="PaintShopPro">
              <p:embed/>
            </p:oleObj>
          </a:graphicData>
        </a:graphic>
      </p:graphicFrame>
      <p:sp>
        <p:nvSpPr>
          <p:cNvPr id="13358" name="Line 47"/>
          <p:cNvSpPr>
            <a:spLocks noChangeShapeType="1"/>
          </p:cNvSpPr>
          <p:nvPr/>
        </p:nvSpPr>
        <p:spPr bwMode="auto">
          <a:xfrm>
            <a:off x="7543800" y="2133600"/>
            <a:ext cx="609600" cy="0"/>
          </a:xfrm>
          <a:prstGeom prst="line">
            <a:avLst/>
          </a:prstGeom>
          <a:noFill/>
          <a:ln w="28575">
            <a:solidFill>
              <a:schemeClr val="tx1"/>
            </a:solidFill>
            <a:prstDash val="sysDot"/>
            <a:round/>
            <a:headEnd type="triangle" w="med" len="med"/>
            <a:tailEnd type="triangle" w="med" len="med"/>
          </a:ln>
        </p:spPr>
        <p:txBody>
          <a:bodyPr>
            <a:spAutoFit/>
          </a:bodyPr>
          <a:lstStyle/>
          <a:p>
            <a:endParaRPr lang="de-DE"/>
          </a:p>
        </p:txBody>
      </p:sp>
      <p:sp>
        <p:nvSpPr>
          <p:cNvPr id="13359" name="Line 48"/>
          <p:cNvSpPr>
            <a:spLocks noChangeShapeType="1"/>
          </p:cNvSpPr>
          <p:nvPr/>
        </p:nvSpPr>
        <p:spPr bwMode="auto">
          <a:xfrm>
            <a:off x="5486400" y="3962400"/>
            <a:ext cx="8382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67985" name="Rectangle 49"/>
          <p:cNvSpPr>
            <a:spLocks noChangeArrowheads="1"/>
          </p:cNvSpPr>
          <p:nvPr/>
        </p:nvSpPr>
        <p:spPr bwMode="auto">
          <a:xfrm>
            <a:off x="5638800" y="45720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61" name="Text Box 50"/>
          <p:cNvSpPr txBox="1">
            <a:spLocks noChangeArrowheads="1"/>
          </p:cNvSpPr>
          <p:nvPr/>
        </p:nvSpPr>
        <p:spPr bwMode="auto">
          <a:xfrm>
            <a:off x="5638800" y="45720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3</a:t>
            </a:r>
          </a:p>
        </p:txBody>
      </p:sp>
      <p:sp>
        <p:nvSpPr>
          <p:cNvPr id="13362" name="Line 51"/>
          <p:cNvSpPr>
            <a:spLocks noChangeShapeType="1"/>
          </p:cNvSpPr>
          <p:nvPr/>
        </p:nvSpPr>
        <p:spPr bwMode="auto">
          <a:xfrm flipH="1">
            <a:off x="7391400" y="5029200"/>
            <a:ext cx="1600200" cy="0"/>
          </a:xfrm>
          <a:prstGeom prst="line">
            <a:avLst/>
          </a:prstGeom>
          <a:noFill/>
          <a:ln w="57150">
            <a:solidFill>
              <a:schemeClr val="tx1"/>
            </a:solidFill>
            <a:round/>
            <a:headEnd/>
            <a:tailEnd type="triangle" w="med" len="med"/>
          </a:ln>
        </p:spPr>
        <p:txBody>
          <a:bodyPr>
            <a:spAutoFit/>
          </a:bodyPr>
          <a:lstStyle/>
          <a:p>
            <a:endParaRPr lang="de-DE"/>
          </a:p>
        </p:txBody>
      </p:sp>
      <p:graphicFrame>
        <p:nvGraphicFramePr>
          <p:cNvPr id="13318" name="Object 52"/>
          <p:cNvGraphicFramePr>
            <a:graphicFrameLocks noChangeAspect="1"/>
          </p:cNvGraphicFramePr>
          <p:nvPr/>
        </p:nvGraphicFramePr>
        <p:xfrm>
          <a:off x="8458200" y="4191000"/>
          <a:ext cx="531813" cy="762000"/>
        </p:xfrm>
        <a:graphic>
          <a:graphicData uri="http://schemas.openxmlformats.org/presentationml/2006/ole">
            <p:oleObj spid="_x0000_s13318" name="Bitmap" r:id="rId8" imgW="638264" imgH="1009791" progId="Paint.Picture">
              <p:embed/>
            </p:oleObj>
          </a:graphicData>
        </a:graphic>
      </p:graphicFrame>
      <p:sp>
        <p:nvSpPr>
          <p:cNvPr id="13363" name="Text Box 53"/>
          <p:cNvSpPr txBox="1">
            <a:spLocks noChangeArrowheads="1"/>
          </p:cNvSpPr>
          <p:nvPr/>
        </p:nvSpPr>
        <p:spPr bwMode="auto">
          <a:xfrm>
            <a:off x="6096000" y="4648200"/>
            <a:ext cx="1066800" cy="274638"/>
          </a:xfrm>
          <a:prstGeom prst="rect">
            <a:avLst/>
          </a:prstGeom>
          <a:noFill/>
          <a:ln w="9525">
            <a:noFill/>
            <a:miter lim="800000"/>
            <a:headEnd/>
            <a:tailEnd/>
          </a:ln>
        </p:spPr>
        <p:txBody>
          <a:bodyPr>
            <a:spAutoFit/>
          </a:bodyPr>
          <a:lstStyle/>
          <a:p>
            <a:pPr algn="l"/>
            <a:r>
              <a:rPr lang="de-DE" sz="1200"/>
              <a:t>Phase des</a:t>
            </a:r>
          </a:p>
        </p:txBody>
      </p:sp>
      <p:sp>
        <p:nvSpPr>
          <p:cNvPr id="13364" name="Text Box 54"/>
          <p:cNvSpPr txBox="1">
            <a:spLocks noChangeArrowheads="1"/>
          </p:cNvSpPr>
          <p:nvPr/>
        </p:nvSpPr>
        <p:spPr bwMode="auto">
          <a:xfrm>
            <a:off x="5638800" y="4876800"/>
            <a:ext cx="1752600" cy="457200"/>
          </a:xfrm>
          <a:prstGeom prst="rect">
            <a:avLst/>
          </a:prstGeom>
          <a:noFill/>
          <a:ln w="9525">
            <a:noFill/>
            <a:miter lim="800000"/>
            <a:headEnd/>
            <a:tailEnd/>
          </a:ln>
        </p:spPr>
        <p:txBody>
          <a:bodyPr>
            <a:spAutoFit/>
          </a:bodyPr>
          <a:lstStyle/>
          <a:p>
            <a:pPr algn="l"/>
            <a:r>
              <a:rPr lang="de-DE" sz="1200"/>
              <a:t>Kapital- und Personaleinsatzes</a:t>
            </a:r>
          </a:p>
        </p:txBody>
      </p:sp>
      <p:graphicFrame>
        <p:nvGraphicFramePr>
          <p:cNvPr id="13319" name="Object 55"/>
          <p:cNvGraphicFramePr>
            <a:graphicFrameLocks noChangeAspect="1"/>
          </p:cNvGraphicFramePr>
          <p:nvPr/>
        </p:nvGraphicFramePr>
        <p:xfrm>
          <a:off x="5943600" y="5638800"/>
          <a:ext cx="1143000" cy="698500"/>
        </p:xfrm>
        <a:graphic>
          <a:graphicData uri="http://schemas.openxmlformats.org/presentationml/2006/ole">
            <p:oleObj spid="_x0000_s13319" name="Paint Shop Pro Image" r:id="rId9" imgW="1785366" imgH="1092979" progId="PaintShopPro">
              <p:embed/>
            </p:oleObj>
          </a:graphicData>
        </a:graphic>
      </p:graphicFrame>
      <p:sp>
        <p:nvSpPr>
          <p:cNvPr id="13365" name="Line 56"/>
          <p:cNvSpPr>
            <a:spLocks noChangeShapeType="1"/>
          </p:cNvSpPr>
          <p:nvPr/>
        </p:nvSpPr>
        <p:spPr bwMode="auto">
          <a:xfrm>
            <a:off x="6553200" y="5410200"/>
            <a:ext cx="0" cy="838200"/>
          </a:xfrm>
          <a:prstGeom prst="line">
            <a:avLst/>
          </a:prstGeom>
          <a:noFill/>
          <a:ln w="57150">
            <a:solidFill>
              <a:srgbClr val="0000FF"/>
            </a:solidFill>
            <a:prstDash val="sysDot"/>
            <a:round/>
            <a:headEnd/>
            <a:tailEnd type="triangle" w="med" len="med"/>
          </a:ln>
        </p:spPr>
        <p:txBody>
          <a:bodyPr>
            <a:spAutoFit/>
          </a:bodyPr>
          <a:lstStyle/>
          <a:p>
            <a:endParaRPr lang="de-DE"/>
          </a:p>
        </p:txBody>
      </p:sp>
      <p:sp>
        <p:nvSpPr>
          <p:cNvPr id="13366" name="Line 57"/>
          <p:cNvSpPr>
            <a:spLocks noChangeShapeType="1"/>
          </p:cNvSpPr>
          <p:nvPr/>
        </p:nvSpPr>
        <p:spPr bwMode="auto">
          <a:xfrm flipH="1">
            <a:off x="5257800" y="6248400"/>
            <a:ext cx="1905000" cy="0"/>
          </a:xfrm>
          <a:prstGeom prst="line">
            <a:avLst/>
          </a:prstGeom>
          <a:noFill/>
          <a:ln w="57150">
            <a:solidFill>
              <a:srgbClr val="0000FF"/>
            </a:solidFill>
            <a:prstDash val="sysDot"/>
            <a:round/>
            <a:headEnd type="triangle" w="med" len="med"/>
            <a:tailEnd type="triangle" w="med" len="med"/>
          </a:ln>
        </p:spPr>
        <p:txBody>
          <a:bodyPr>
            <a:spAutoFit/>
          </a:bodyPr>
          <a:lstStyle/>
          <a:p>
            <a:endParaRPr lang="de-DE"/>
          </a:p>
        </p:txBody>
      </p:sp>
      <p:graphicFrame>
        <p:nvGraphicFramePr>
          <p:cNvPr id="108590" name="Object 4"/>
          <p:cNvGraphicFramePr>
            <a:graphicFrameLocks noChangeAspect="1"/>
          </p:cNvGraphicFramePr>
          <p:nvPr/>
        </p:nvGraphicFramePr>
        <p:xfrm>
          <a:off x="7696200" y="4191000"/>
          <a:ext cx="717550" cy="762000"/>
        </p:xfrm>
        <a:graphic>
          <a:graphicData uri="http://schemas.openxmlformats.org/presentationml/2006/ole">
            <p:oleObj spid="_x0000_s13320" name="Bitmap" r:id="rId10" imgW="942857" imgH="1000000" progId="Paint.Picture">
              <p:embed/>
            </p:oleObj>
          </a:graphicData>
        </a:graphic>
      </p:graphicFrame>
      <p:sp>
        <p:nvSpPr>
          <p:cNvPr id="13367" name="Text Box 59"/>
          <p:cNvSpPr txBox="1">
            <a:spLocks noChangeArrowheads="1"/>
          </p:cNvSpPr>
          <p:nvPr/>
        </p:nvSpPr>
        <p:spPr bwMode="auto">
          <a:xfrm>
            <a:off x="7848600" y="5105400"/>
            <a:ext cx="1066800" cy="304800"/>
          </a:xfrm>
          <a:prstGeom prst="rect">
            <a:avLst/>
          </a:prstGeom>
          <a:noFill/>
          <a:ln w="9525">
            <a:noFill/>
            <a:miter lim="800000"/>
            <a:headEnd/>
            <a:tailEnd/>
          </a:ln>
        </p:spPr>
        <p:txBody>
          <a:bodyPr>
            <a:spAutoFit/>
          </a:bodyPr>
          <a:lstStyle/>
          <a:p>
            <a:pPr algn="l"/>
            <a:r>
              <a:rPr lang="de-DE"/>
              <a:t>Personal</a:t>
            </a:r>
          </a:p>
        </p:txBody>
      </p:sp>
      <p:sp>
        <p:nvSpPr>
          <p:cNvPr id="167996" name="Rectangle 60"/>
          <p:cNvSpPr>
            <a:spLocks noChangeArrowheads="1"/>
          </p:cNvSpPr>
          <p:nvPr/>
        </p:nvSpPr>
        <p:spPr bwMode="auto">
          <a:xfrm>
            <a:off x="3505200" y="57150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69" name="Text Box 61"/>
          <p:cNvSpPr txBox="1">
            <a:spLocks noChangeArrowheads="1"/>
          </p:cNvSpPr>
          <p:nvPr/>
        </p:nvSpPr>
        <p:spPr bwMode="auto">
          <a:xfrm>
            <a:off x="3505200" y="57150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4</a:t>
            </a:r>
          </a:p>
        </p:txBody>
      </p:sp>
      <p:sp>
        <p:nvSpPr>
          <p:cNvPr id="13370" name="Text Box 62"/>
          <p:cNvSpPr txBox="1">
            <a:spLocks noChangeArrowheads="1"/>
          </p:cNvSpPr>
          <p:nvPr/>
        </p:nvSpPr>
        <p:spPr bwMode="auto">
          <a:xfrm>
            <a:off x="3962400" y="5791200"/>
            <a:ext cx="1066800" cy="274638"/>
          </a:xfrm>
          <a:prstGeom prst="rect">
            <a:avLst/>
          </a:prstGeom>
          <a:noFill/>
          <a:ln w="9525">
            <a:noFill/>
            <a:miter lim="800000"/>
            <a:headEnd/>
            <a:tailEnd/>
          </a:ln>
        </p:spPr>
        <p:txBody>
          <a:bodyPr>
            <a:spAutoFit/>
          </a:bodyPr>
          <a:lstStyle/>
          <a:p>
            <a:pPr algn="l"/>
            <a:r>
              <a:rPr lang="de-DE" sz="1200"/>
              <a:t>Phase der</a:t>
            </a:r>
          </a:p>
        </p:txBody>
      </p:sp>
      <p:sp>
        <p:nvSpPr>
          <p:cNvPr id="13371" name="Text Box 63"/>
          <p:cNvSpPr txBox="1">
            <a:spLocks noChangeArrowheads="1"/>
          </p:cNvSpPr>
          <p:nvPr/>
        </p:nvSpPr>
        <p:spPr bwMode="auto">
          <a:xfrm>
            <a:off x="3505200" y="6172200"/>
            <a:ext cx="1752600" cy="274638"/>
          </a:xfrm>
          <a:prstGeom prst="rect">
            <a:avLst/>
          </a:prstGeom>
          <a:noFill/>
          <a:ln w="9525">
            <a:noFill/>
            <a:miter lim="800000"/>
            <a:headEnd/>
            <a:tailEnd/>
          </a:ln>
        </p:spPr>
        <p:txBody>
          <a:bodyPr>
            <a:spAutoFit/>
          </a:bodyPr>
          <a:lstStyle/>
          <a:p>
            <a:pPr algn="l"/>
            <a:r>
              <a:rPr lang="de-DE" sz="1200"/>
              <a:t>Kapitalwandlung</a:t>
            </a:r>
          </a:p>
        </p:txBody>
      </p:sp>
      <p:sp>
        <p:nvSpPr>
          <p:cNvPr id="13372" name="Line 64"/>
          <p:cNvSpPr>
            <a:spLocks noChangeShapeType="1"/>
          </p:cNvSpPr>
          <p:nvPr/>
        </p:nvSpPr>
        <p:spPr bwMode="auto">
          <a:xfrm flipH="1">
            <a:off x="2743200" y="6248400"/>
            <a:ext cx="762000" cy="0"/>
          </a:xfrm>
          <a:prstGeom prst="line">
            <a:avLst/>
          </a:prstGeom>
          <a:noFill/>
          <a:ln w="38100">
            <a:solidFill>
              <a:srgbClr val="FF0000"/>
            </a:solidFill>
            <a:round/>
            <a:headEnd/>
            <a:tailEnd type="triangle" w="med" len="med"/>
          </a:ln>
        </p:spPr>
        <p:txBody>
          <a:bodyPr>
            <a:spAutoFit/>
          </a:bodyPr>
          <a:lstStyle/>
          <a:p>
            <a:endParaRPr lang="de-DE"/>
          </a:p>
        </p:txBody>
      </p:sp>
      <p:sp>
        <p:nvSpPr>
          <p:cNvPr id="13373" name="AutoShape 65"/>
          <p:cNvSpPr>
            <a:spLocks noChangeArrowheads="1"/>
          </p:cNvSpPr>
          <p:nvPr/>
        </p:nvSpPr>
        <p:spPr bwMode="auto">
          <a:xfrm>
            <a:off x="5638800" y="6019800"/>
            <a:ext cx="609600" cy="609600"/>
          </a:xfrm>
          <a:prstGeom prst="flowChartDocument">
            <a:avLst/>
          </a:prstGeom>
          <a:solidFill>
            <a:srgbClr val="CCFFCC"/>
          </a:solidFill>
          <a:ln w="19050">
            <a:solidFill>
              <a:schemeClr val="tx1"/>
            </a:solidFill>
            <a:miter lim="800000"/>
            <a:headEnd/>
            <a:tailEnd/>
          </a:ln>
        </p:spPr>
        <p:txBody>
          <a:bodyPr anchor="ctr">
            <a:spAutoFit/>
          </a:bodyPr>
          <a:lstStyle/>
          <a:p>
            <a:pPr algn="l"/>
            <a:endParaRPr lang="de-DE"/>
          </a:p>
        </p:txBody>
      </p:sp>
      <p:sp>
        <p:nvSpPr>
          <p:cNvPr id="13374" name="Text Box 66"/>
          <p:cNvSpPr txBox="1">
            <a:spLocks noChangeArrowheads="1"/>
          </p:cNvSpPr>
          <p:nvPr/>
        </p:nvSpPr>
        <p:spPr bwMode="auto">
          <a:xfrm>
            <a:off x="5638800" y="6019800"/>
            <a:ext cx="762000" cy="457200"/>
          </a:xfrm>
          <a:prstGeom prst="rect">
            <a:avLst/>
          </a:prstGeom>
          <a:noFill/>
          <a:ln w="9525">
            <a:noFill/>
            <a:miter lim="800000"/>
            <a:headEnd/>
            <a:tailEnd/>
          </a:ln>
        </p:spPr>
        <p:txBody>
          <a:bodyPr>
            <a:spAutoFit/>
          </a:bodyPr>
          <a:lstStyle/>
          <a:p>
            <a:pPr algn="l"/>
            <a:r>
              <a:rPr lang="de-DE" sz="1200"/>
              <a:t>Rech-nung</a:t>
            </a:r>
          </a:p>
        </p:txBody>
      </p:sp>
      <p:graphicFrame>
        <p:nvGraphicFramePr>
          <p:cNvPr id="13321" name="Object 67"/>
          <p:cNvGraphicFramePr>
            <a:graphicFrameLocks noChangeAspect="1"/>
          </p:cNvGraphicFramePr>
          <p:nvPr/>
        </p:nvGraphicFramePr>
        <p:xfrm>
          <a:off x="7162800" y="5867400"/>
          <a:ext cx="1676400" cy="801688"/>
        </p:xfrm>
        <a:graphic>
          <a:graphicData uri="http://schemas.openxmlformats.org/presentationml/2006/ole">
            <p:oleObj spid="_x0000_s13321" name="Bitmap" r:id="rId11" imgW="4048690" imgH="1542857" progId="Paint.Picture">
              <p:embed/>
            </p:oleObj>
          </a:graphicData>
        </a:graphic>
      </p:graphicFrame>
      <p:sp>
        <p:nvSpPr>
          <p:cNvPr id="13375" name="Text Box 68"/>
          <p:cNvSpPr txBox="1">
            <a:spLocks noChangeArrowheads="1"/>
          </p:cNvSpPr>
          <p:nvPr/>
        </p:nvSpPr>
        <p:spPr bwMode="auto">
          <a:xfrm>
            <a:off x="7391400" y="5638800"/>
            <a:ext cx="762000" cy="274638"/>
          </a:xfrm>
          <a:prstGeom prst="rect">
            <a:avLst/>
          </a:prstGeom>
          <a:noFill/>
          <a:ln w="9525">
            <a:noFill/>
            <a:miter lim="800000"/>
            <a:headEnd/>
            <a:tailEnd/>
          </a:ln>
        </p:spPr>
        <p:txBody>
          <a:bodyPr>
            <a:spAutoFit/>
          </a:bodyPr>
          <a:lstStyle/>
          <a:p>
            <a:pPr algn="l"/>
            <a:r>
              <a:rPr lang="de-DE" sz="1200"/>
              <a:t>Kunde</a:t>
            </a:r>
            <a:endParaRPr lang="de-DE"/>
          </a:p>
        </p:txBody>
      </p:sp>
      <p:sp>
        <p:nvSpPr>
          <p:cNvPr id="168006" name="Rectangle 70"/>
          <p:cNvSpPr>
            <a:spLocks noChangeArrowheads="1"/>
          </p:cNvSpPr>
          <p:nvPr/>
        </p:nvSpPr>
        <p:spPr bwMode="auto">
          <a:xfrm>
            <a:off x="1219200" y="4495800"/>
            <a:ext cx="17526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77" name="Text Box 71"/>
          <p:cNvSpPr txBox="1">
            <a:spLocks noChangeArrowheads="1"/>
          </p:cNvSpPr>
          <p:nvPr/>
        </p:nvSpPr>
        <p:spPr bwMode="auto">
          <a:xfrm>
            <a:off x="1219200" y="44958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5</a:t>
            </a:r>
          </a:p>
        </p:txBody>
      </p:sp>
      <p:sp>
        <p:nvSpPr>
          <p:cNvPr id="13378" name="Text Box 72"/>
          <p:cNvSpPr txBox="1">
            <a:spLocks noChangeArrowheads="1"/>
          </p:cNvSpPr>
          <p:nvPr/>
        </p:nvSpPr>
        <p:spPr bwMode="auto">
          <a:xfrm>
            <a:off x="1676400" y="4572000"/>
            <a:ext cx="1066800" cy="274638"/>
          </a:xfrm>
          <a:prstGeom prst="rect">
            <a:avLst/>
          </a:prstGeom>
          <a:noFill/>
          <a:ln w="9525">
            <a:noFill/>
            <a:miter lim="800000"/>
            <a:headEnd/>
            <a:tailEnd/>
          </a:ln>
        </p:spPr>
        <p:txBody>
          <a:bodyPr>
            <a:spAutoFit/>
          </a:bodyPr>
          <a:lstStyle/>
          <a:p>
            <a:pPr algn="l"/>
            <a:r>
              <a:rPr lang="de-DE" sz="1200"/>
              <a:t>Phase des</a:t>
            </a:r>
          </a:p>
        </p:txBody>
      </p:sp>
      <p:sp>
        <p:nvSpPr>
          <p:cNvPr id="13379" name="Text Box 73"/>
          <p:cNvSpPr txBox="1">
            <a:spLocks noChangeArrowheads="1"/>
          </p:cNvSpPr>
          <p:nvPr/>
        </p:nvSpPr>
        <p:spPr bwMode="auto">
          <a:xfrm>
            <a:off x="1219200" y="4800600"/>
            <a:ext cx="1828800" cy="457200"/>
          </a:xfrm>
          <a:prstGeom prst="rect">
            <a:avLst/>
          </a:prstGeom>
          <a:noFill/>
          <a:ln w="9525">
            <a:noFill/>
            <a:miter lim="800000"/>
            <a:headEnd/>
            <a:tailEnd/>
          </a:ln>
        </p:spPr>
        <p:txBody>
          <a:bodyPr>
            <a:spAutoFit/>
          </a:bodyPr>
          <a:lstStyle/>
          <a:p>
            <a:r>
              <a:rPr lang="de-DE" sz="1200"/>
              <a:t>Kapitalrückflusses (Inkasso)</a:t>
            </a:r>
          </a:p>
        </p:txBody>
      </p:sp>
      <p:sp>
        <p:nvSpPr>
          <p:cNvPr id="13380" name="Line 74"/>
          <p:cNvSpPr>
            <a:spLocks noChangeShapeType="1"/>
          </p:cNvSpPr>
          <p:nvPr/>
        </p:nvSpPr>
        <p:spPr bwMode="auto">
          <a:xfrm flipH="1" flipV="1">
            <a:off x="2133600" y="5410200"/>
            <a:ext cx="0" cy="1066800"/>
          </a:xfrm>
          <a:prstGeom prst="line">
            <a:avLst/>
          </a:prstGeom>
          <a:noFill/>
          <a:ln w="38100">
            <a:solidFill>
              <a:srgbClr val="FF0000"/>
            </a:solidFill>
            <a:round/>
            <a:headEnd/>
            <a:tailEnd type="triangle" w="med" len="med"/>
          </a:ln>
        </p:spPr>
        <p:txBody>
          <a:bodyPr>
            <a:spAutoFit/>
          </a:bodyPr>
          <a:lstStyle/>
          <a:p>
            <a:endParaRPr lang="de-DE"/>
          </a:p>
        </p:txBody>
      </p:sp>
      <p:graphicFrame>
        <p:nvGraphicFramePr>
          <p:cNvPr id="13322" name="Object 75"/>
          <p:cNvGraphicFramePr>
            <a:graphicFrameLocks noChangeAspect="1"/>
          </p:cNvGraphicFramePr>
          <p:nvPr/>
        </p:nvGraphicFramePr>
        <p:xfrm>
          <a:off x="1752600" y="5867400"/>
          <a:ext cx="990600" cy="654050"/>
        </p:xfrm>
        <a:graphic>
          <a:graphicData uri="http://schemas.openxmlformats.org/presentationml/2006/ole">
            <p:oleObj spid="_x0000_s13322" name="Paint Shop Pro Image" r:id="rId12" imgW="1151220" imgH="760976" progId="PaintShopPro">
              <p:embed/>
            </p:oleObj>
          </a:graphicData>
        </a:graphic>
      </p:graphicFrame>
      <p:sp>
        <p:nvSpPr>
          <p:cNvPr id="13381" name="Text Box 76"/>
          <p:cNvSpPr txBox="1">
            <a:spLocks noChangeArrowheads="1"/>
          </p:cNvSpPr>
          <p:nvPr/>
        </p:nvSpPr>
        <p:spPr bwMode="auto">
          <a:xfrm>
            <a:off x="228600" y="5791200"/>
            <a:ext cx="1600200" cy="487363"/>
          </a:xfrm>
          <a:prstGeom prst="rect">
            <a:avLst/>
          </a:prstGeom>
          <a:noFill/>
          <a:ln w="9525">
            <a:noFill/>
            <a:miter lim="800000"/>
            <a:headEnd/>
            <a:tailEnd/>
          </a:ln>
        </p:spPr>
        <p:txBody>
          <a:bodyPr>
            <a:spAutoFit/>
          </a:bodyPr>
          <a:lstStyle/>
          <a:p>
            <a:pPr algn="l"/>
            <a:r>
              <a:rPr lang="de-DE" sz="1200"/>
              <a:t>Erlöse aus Umsatz (</a:t>
            </a:r>
            <a:r>
              <a:rPr lang="de-DE" b="0"/>
              <a:t>Einzahlungen</a:t>
            </a:r>
            <a:r>
              <a:rPr lang="de-DE" sz="1200"/>
              <a:t>)</a:t>
            </a:r>
            <a:endParaRPr lang="de-DE"/>
          </a:p>
        </p:txBody>
      </p:sp>
      <p:sp>
        <p:nvSpPr>
          <p:cNvPr id="168013" name="Rectangle 77"/>
          <p:cNvSpPr>
            <a:spLocks noChangeArrowheads="1"/>
          </p:cNvSpPr>
          <p:nvPr/>
        </p:nvSpPr>
        <p:spPr bwMode="auto">
          <a:xfrm>
            <a:off x="1143000" y="2590800"/>
            <a:ext cx="1752600" cy="990600"/>
          </a:xfrm>
          <a:prstGeom prst="rect">
            <a:avLst/>
          </a:prstGeom>
          <a:solidFill>
            <a:srgbClr val="FFEDC9"/>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3383" name="Text Box 78"/>
          <p:cNvSpPr txBox="1">
            <a:spLocks noChangeArrowheads="1"/>
          </p:cNvSpPr>
          <p:nvPr/>
        </p:nvSpPr>
        <p:spPr bwMode="auto">
          <a:xfrm>
            <a:off x="1143000" y="25908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6</a:t>
            </a:r>
          </a:p>
        </p:txBody>
      </p:sp>
      <p:sp>
        <p:nvSpPr>
          <p:cNvPr id="13384" name="Text Box 79"/>
          <p:cNvSpPr txBox="1">
            <a:spLocks noChangeArrowheads="1"/>
          </p:cNvSpPr>
          <p:nvPr/>
        </p:nvSpPr>
        <p:spPr bwMode="auto">
          <a:xfrm>
            <a:off x="1600200" y="2667000"/>
            <a:ext cx="1066800" cy="304800"/>
          </a:xfrm>
          <a:prstGeom prst="rect">
            <a:avLst/>
          </a:prstGeom>
          <a:noFill/>
          <a:ln w="9525">
            <a:noFill/>
            <a:miter lim="800000"/>
            <a:headEnd/>
            <a:tailEnd/>
          </a:ln>
        </p:spPr>
        <p:txBody>
          <a:bodyPr>
            <a:spAutoFit/>
          </a:bodyPr>
          <a:lstStyle/>
          <a:p>
            <a:pPr algn="l"/>
            <a:r>
              <a:rPr lang="de-DE"/>
              <a:t>Phase des</a:t>
            </a:r>
          </a:p>
        </p:txBody>
      </p:sp>
      <p:sp>
        <p:nvSpPr>
          <p:cNvPr id="13385" name="Text Box 80"/>
          <p:cNvSpPr txBox="1">
            <a:spLocks noChangeArrowheads="1"/>
          </p:cNvSpPr>
          <p:nvPr/>
        </p:nvSpPr>
        <p:spPr bwMode="auto">
          <a:xfrm>
            <a:off x="1143000" y="2895600"/>
            <a:ext cx="1828800" cy="517525"/>
          </a:xfrm>
          <a:prstGeom prst="rect">
            <a:avLst/>
          </a:prstGeom>
          <a:noFill/>
          <a:ln w="9525">
            <a:noFill/>
            <a:miter lim="800000"/>
            <a:headEnd/>
            <a:tailEnd/>
          </a:ln>
        </p:spPr>
        <p:txBody>
          <a:bodyPr>
            <a:spAutoFit/>
          </a:bodyPr>
          <a:lstStyle/>
          <a:p>
            <a:r>
              <a:rPr lang="de-DE"/>
              <a:t>Kapitalabflusses (Entscheidungen)</a:t>
            </a:r>
          </a:p>
        </p:txBody>
      </p:sp>
      <p:sp>
        <p:nvSpPr>
          <p:cNvPr id="168017" name="Text Box 81"/>
          <p:cNvSpPr txBox="1">
            <a:spLocks noChangeArrowheads="1"/>
          </p:cNvSpPr>
          <p:nvPr/>
        </p:nvSpPr>
        <p:spPr bwMode="auto">
          <a:xfrm>
            <a:off x="2819400" y="22098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6.1</a:t>
            </a:r>
          </a:p>
        </p:txBody>
      </p:sp>
      <p:sp>
        <p:nvSpPr>
          <p:cNvPr id="13387" name="Line 85"/>
          <p:cNvSpPr>
            <a:spLocks noChangeShapeType="1"/>
          </p:cNvSpPr>
          <p:nvPr/>
        </p:nvSpPr>
        <p:spPr bwMode="auto">
          <a:xfrm flipH="1">
            <a:off x="0" y="3114675"/>
            <a:ext cx="1143000" cy="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3388" name="Line 86"/>
          <p:cNvSpPr>
            <a:spLocks noChangeShapeType="1"/>
          </p:cNvSpPr>
          <p:nvPr/>
        </p:nvSpPr>
        <p:spPr bwMode="auto">
          <a:xfrm flipH="1">
            <a:off x="0" y="3419475"/>
            <a:ext cx="1143000" cy="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68023" name="Text Box 87"/>
          <p:cNvSpPr txBox="1">
            <a:spLocks noChangeArrowheads="1"/>
          </p:cNvSpPr>
          <p:nvPr/>
        </p:nvSpPr>
        <p:spPr bwMode="auto">
          <a:xfrm>
            <a:off x="381000" y="2962275"/>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6.3</a:t>
            </a:r>
          </a:p>
        </p:txBody>
      </p:sp>
      <p:sp>
        <p:nvSpPr>
          <p:cNvPr id="168024" name="Text Box 88"/>
          <p:cNvSpPr txBox="1">
            <a:spLocks noChangeArrowheads="1"/>
          </p:cNvSpPr>
          <p:nvPr/>
        </p:nvSpPr>
        <p:spPr bwMode="auto">
          <a:xfrm>
            <a:off x="381000" y="3343275"/>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6.4</a:t>
            </a:r>
          </a:p>
        </p:txBody>
      </p:sp>
      <p:sp>
        <p:nvSpPr>
          <p:cNvPr id="13391" name="Line 89"/>
          <p:cNvSpPr>
            <a:spLocks noChangeShapeType="1"/>
          </p:cNvSpPr>
          <p:nvPr/>
        </p:nvSpPr>
        <p:spPr bwMode="auto">
          <a:xfrm flipH="1" flipV="1">
            <a:off x="762000" y="2057400"/>
            <a:ext cx="0" cy="76200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68026" name="Text Box 90"/>
          <p:cNvSpPr txBox="1">
            <a:spLocks noChangeArrowheads="1"/>
          </p:cNvSpPr>
          <p:nvPr/>
        </p:nvSpPr>
        <p:spPr bwMode="auto">
          <a:xfrm>
            <a:off x="533400" y="23622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6.2</a:t>
            </a:r>
          </a:p>
        </p:txBody>
      </p:sp>
      <p:sp>
        <p:nvSpPr>
          <p:cNvPr id="13393" name="Line 91"/>
          <p:cNvSpPr>
            <a:spLocks noChangeShapeType="1"/>
          </p:cNvSpPr>
          <p:nvPr/>
        </p:nvSpPr>
        <p:spPr bwMode="auto">
          <a:xfrm flipH="1" flipV="1">
            <a:off x="762000" y="2819400"/>
            <a:ext cx="381000" cy="0"/>
          </a:xfrm>
          <a:prstGeom prst="line">
            <a:avLst/>
          </a:prstGeom>
          <a:noFill/>
          <a:ln w="38100">
            <a:solidFill>
              <a:srgbClr val="FF0000"/>
            </a:solidFill>
            <a:prstDash val="sysDot"/>
            <a:round/>
            <a:headEnd/>
            <a:tailEnd/>
          </a:ln>
        </p:spPr>
        <p:txBody>
          <a:bodyPr>
            <a:spAutoFit/>
          </a:bodyPr>
          <a:lstStyle/>
          <a:p>
            <a:endParaRPr lang="de-DE"/>
          </a:p>
        </p:txBody>
      </p:sp>
      <p:sp>
        <p:nvSpPr>
          <p:cNvPr id="13394" name="Line 92"/>
          <p:cNvSpPr>
            <a:spLocks noChangeShapeType="1"/>
          </p:cNvSpPr>
          <p:nvPr/>
        </p:nvSpPr>
        <p:spPr bwMode="auto">
          <a:xfrm>
            <a:off x="2971800" y="2895600"/>
            <a:ext cx="2286000" cy="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3395" name="Line 93"/>
          <p:cNvSpPr>
            <a:spLocks noChangeShapeType="1"/>
          </p:cNvSpPr>
          <p:nvPr/>
        </p:nvSpPr>
        <p:spPr bwMode="auto">
          <a:xfrm>
            <a:off x="3124200" y="2514600"/>
            <a:ext cx="228600" cy="30480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68030" name="Text Box 94"/>
          <p:cNvSpPr txBox="1">
            <a:spLocks noChangeArrowheads="1"/>
          </p:cNvSpPr>
          <p:nvPr/>
        </p:nvSpPr>
        <p:spPr bwMode="auto">
          <a:xfrm>
            <a:off x="3352800" y="27432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6.5</a:t>
            </a:r>
          </a:p>
        </p:txBody>
      </p:sp>
      <p:sp>
        <p:nvSpPr>
          <p:cNvPr id="13397" name="Line 96"/>
          <p:cNvSpPr>
            <a:spLocks noChangeShapeType="1"/>
          </p:cNvSpPr>
          <p:nvPr/>
        </p:nvSpPr>
        <p:spPr bwMode="auto">
          <a:xfrm>
            <a:off x="4495800" y="4876800"/>
            <a:ext cx="0" cy="838200"/>
          </a:xfrm>
          <a:prstGeom prst="line">
            <a:avLst/>
          </a:prstGeom>
          <a:noFill/>
          <a:ln w="38100">
            <a:solidFill>
              <a:srgbClr val="0000FF"/>
            </a:solidFill>
            <a:round/>
            <a:headEnd/>
            <a:tailEnd type="triangle" w="med" len="med"/>
          </a:ln>
        </p:spPr>
        <p:txBody>
          <a:bodyPr>
            <a:spAutoFit/>
          </a:bodyPr>
          <a:lstStyle/>
          <a:p>
            <a:endParaRPr lang="de-DE"/>
          </a:p>
        </p:txBody>
      </p:sp>
      <p:sp>
        <p:nvSpPr>
          <p:cNvPr id="13398" name="Line 97"/>
          <p:cNvSpPr>
            <a:spLocks noChangeShapeType="1"/>
          </p:cNvSpPr>
          <p:nvPr/>
        </p:nvSpPr>
        <p:spPr bwMode="auto">
          <a:xfrm flipV="1">
            <a:off x="4191000" y="4800600"/>
            <a:ext cx="0" cy="914400"/>
          </a:xfrm>
          <a:prstGeom prst="line">
            <a:avLst/>
          </a:prstGeom>
          <a:noFill/>
          <a:ln w="38100">
            <a:solidFill>
              <a:srgbClr val="0000FF"/>
            </a:solidFill>
            <a:round/>
            <a:headEnd/>
            <a:tailEnd type="triangle" w="med" len="med"/>
          </a:ln>
        </p:spPr>
        <p:txBody>
          <a:bodyPr>
            <a:spAutoFit/>
          </a:bodyPr>
          <a:lstStyle/>
          <a:p>
            <a:endParaRPr lang="de-DE"/>
          </a:p>
        </p:txBody>
      </p:sp>
      <p:sp>
        <p:nvSpPr>
          <p:cNvPr id="13399" name="Text Box 98"/>
          <p:cNvSpPr txBox="1">
            <a:spLocks noChangeArrowheads="1"/>
          </p:cNvSpPr>
          <p:nvPr/>
        </p:nvSpPr>
        <p:spPr bwMode="auto">
          <a:xfrm>
            <a:off x="3505200" y="5105400"/>
            <a:ext cx="1676400" cy="284163"/>
          </a:xfrm>
          <a:prstGeom prst="rect">
            <a:avLst/>
          </a:prstGeom>
          <a:solidFill>
            <a:srgbClr val="CCFFFF"/>
          </a:solidFill>
          <a:ln w="9525">
            <a:solidFill>
              <a:schemeClr val="tx1"/>
            </a:solidFill>
            <a:miter lim="800000"/>
            <a:headEnd/>
            <a:tailEnd/>
          </a:ln>
        </p:spPr>
        <p:txBody>
          <a:bodyPr>
            <a:spAutoFit/>
          </a:bodyPr>
          <a:lstStyle/>
          <a:p>
            <a:r>
              <a:rPr lang="de-DE" sz="1200"/>
              <a:t>Absatzmärkte</a:t>
            </a:r>
            <a:endParaRPr lang="de-DE" sz="1600"/>
          </a:p>
        </p:txBody>
      </p:sp>
      <p:sp>
        <p:nvSpPr>
          <p:cNvPr id="13400" name="Text Box 90"/>
          <p:cNvSpPr txBox="1">
            <a:spLocks noChangeArrowheads="1"/>
          </p:cNvSpPr>
          <p:nvPr/>
        </p:nvSpPr>
        <p:spPr bwMode="auto">
          <a:xfrm>
            <a:off x="0" y="0"/>
            <a:ext cx="7010400" cy="304800"/>
          </a:xfrm>
          <a:prstGeom prst="rect">
            <a:avLst/>
          </a:prstGeom>
          <a:noFill/>
          <a:ln w="9525">
            <a:noFill/>
            <a:miter lim="800000"/>
            <a:headEnd/>
            <a:tailEnd/>
          </a:ln>
        </p:spPr>
        <p:txBody>
          <a:bodyPr>
            <a:spAutoFit/>
          </a:bodyPr>
          <a:lstStyle/>
          <a:p>
            <a:pPr algn="l"/>
            <a:r>
              <a:rPr lang="de-DE"/>
              <a:t>Unternehmensgründung [15]: Kreislaufmodell des Umsatzprozesses, Phase 6</a:t>
            </a:r>
          </a:p>
        </p:txBody>
      </p:sp>
      <p:sp>
        <p:nvSpPr>
          <p:cNvPr id="13403" name="Rectangle 11"/>
          <p:cNvSpPr>
            <a:spLocks noChangeArrowheads="1"/>
          </p:cNvSpPr>
          <p:nvPr/>
        </p:nvSpPr>
        <p:spPr bwMode="auto">
          <a:xfrm>
            <a:off x="8686800" y="5638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8013"/>
                                        </p:tgtEl>
                                        <p:attrNameLst>
                                          <p:attrName>style.visibility</p:attrName>
                                        </p:attrNameLst>
                                      </p:cBhvr>
                                      <p:to>
                                        <p:strVal val="visible"/>
                                      </p:to>
                                    </p:set>
                                    <p:animEffect transition="in" filter="wipe(left)">
                                      <p:cBhvr>
                                        <p:cTn id="7" dur="500"/>
                                        <p:tgtEl>
                                          <p:spTgt spid="1680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383"/>
                                        </p:tgtEl>
                                        <p:attrNameLst>
                                          <p:attrName>style.visibility</p:attrName>
                                        </p:attrNameLst>
                                      </p:cBhvr>
                                      <p:to>
                                        <p:strVal val="visible"/>
                                      </p:to>
                                    </p:set>
                                    <p:animEffect transition="in" filter="wipe(up)">
                                      <p:cBhvr>
                                        <p:cTn id="11" dur="500"/>
                                        <p:tgtEl>
                                          <p:spTgt spid="1338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384"/>
                                        </p:tgtEl>
                                        <p:attrNameLst>
                                          <p:attrName>style.visibility</p:attrName>
                                        </p:attrNameLst>
                                      </p:cBhvr>
                                      <p:to>
                                        <p:strVal val="visible"/>
                                      </p:to>
                                    </p:set>
                                    <p:animEffect transition="in" filter="wipe(left)">
                                      <p:cBhvr>
                                        <p:cTn id="15" dur="500"/>
                                        <p:tgtEl>
                                          <p:spTgt spid="1338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385"/>
                                        </p:tgtEl>
                                        <p:attrNameLst>
                                          <p:attrName>style.visibility</p:attrName>
                                        </p:attrNameLst>
                                      </p:cBhvr>
                                      <p:to>
                                        <p:strVal val="visible"/>
                                      </p:to>
                                    </p:set>
                                    <p:animEffect transition="in" filter="wipe(left)">
                                      <p:cBhvr>
                                        <p:cTn id="19" dur="500"/>
                                        <p:tgtEl>
                                          <p:spTgt spid="1338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323"/>
                                        </p:tgtEl>
                                        <p:attrNameLst>
                                          <p:attrName>style.visibility</p:attrName>
                                        </p:attrNameLst>
                                      </p:cBhvr>
                                      <p:to>
                                        <p:strVal val="visible"/>
                                      </p:to>
                                    </p:set>
                                    <p:animEffect transition="in" filter="wipe(up)">
                                      <p:cBhvr>
                                        <p:cTn id="23" dur="500"/>
                                        <p:tgtEl>
                                          <p:spTgt spid="1332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68017"/>
                                        </p:tgtEl>
                                        <p:attrNameLst>
                                          <p:attrName>style.visibility</p:attrName>
                                        </p:attrNameLst>
                                      </p:cBhvr>
                                      <p:to>
                                        <p:strVal val="visible"/>
                                      </p:to>
                                    </p:set>
                                    <p:animEffect transition="in" filter="wipe(left)">
                                      <p:cBhvr>
                                        <p:cTn id="28" dur="500"/>
                                        <p:tgtEl>
                                          <p:spTgt spid="1680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grpId="0" nodeType="clickEffect">
                                  <p:stCondLst>
                                    <p:cond delay="0"/>
                                  </p:stCondLst>
                                  <p:childTnLst>
                                    <p:set>
                                      <p:cBhvr>
                                        <p:cTn id="32" dur="1" fill="hold">
                                          <p:stCondLst>
                                            <p:cond delay="0"/>
                                          </p:stCondLst>
                                        </p:cTn>
                                        <p:tgtEl>
                                          <p:spTgt spid="13393"/>
                                        </p:tgtEl>
                                        <p:attrNameLst>
                                          <p:attrName>style.visibility</p:attrName>
                                        </p:attrNameLst>
                                      </p:cBhvr>
                                      <p:to>
                                        <p:strVal val="visible"/>
                                      </p:to>
                                    </p:set>
                                    <p:animEffect transition="in" filter="wipe(right)">
                                      <p:cBhvr>
                                        <p:cTn id="33" dur="500"/>
                                        <p:tgtEl>
                                          <p:spTgt spid="13393"/>
                                        </p:tgtEl>
                                      </p:cBhvr>
                                    </p:animEffect>
                                  </p:childTnLst>
                                </p:cTn>
                              </p:par>
                            </p:childTnLst>
                          </p:cTn>
                        </p:par>
                        <p:par>
                          <p:cTn id="34" fill="hold">
                            <p:stCondLst>
                              <p:cond delay="500"/>
                            </p:stCondLst>
                            <p:childTnLst>
                              <p:par>
                                <p:cTn id="35" presetID="22" presetClass="entr" presetSubtype="4" fill="hold" grpId="0" nodeType="afterEffect">
                                  <p:stCondLst>
                                    <p:cond delay="0"/>
                                  </p:stCondLst>
                                  <p:childTnLst>
                                    <p:set>
                                      <p:cBhvr>
                                        <p:cTn id="36" dur="1" fill="hold">
                                          <p:stCondLst>
                                            <p:cond delay="0"/>
                                          </p:stCondLst>
                                        </p:cTn>
                                        <p:tgtEl>
                                          <p:spTgt spid="13391"/>
                                        </p:tgtEl>
                                        <p:attrNameLst>
                                          <p:attrName>style.visibility</p:attrName>
                                        </p:attrNameLst>
                                      </p:cBhvr>
                                      <p:to>
                                        <p:strVal val="visible"/>
                                      </p:to>
                                    </p:set>
                                    <p:animEffect transition="in" filter="wipe(down)">
                                      <p:cBhvr>
                                        <p:cTn id="37" dur="500"/>
                                        <p:tgtEl>
                                          <p:spTgt spid="13391"/>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68026"/>
                                        </p:tgtEl>
                                        <p:attrNameLst>
                                          <p:attrName>style.visibility</p:attrName>
                                        </p:attrNameLst>
                                      </p:cBhvr>
                                      <p:to>
                                        <p:strVal val="visible"/>
                                      </p:to>
                                    </p:set>
                                    <p:animEffect transition="in" filter="wipe(left)">
                                      <p:cBhvr>
                                        <p:cTn id="41" dur="500"/>
                                        <p:tgtEl>
                                          <p:spTgt spid="16802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grpId="0" nodeType="clickEffect">
                                  <p:stCondLst>
                                    <p:cond delay="0"/>
                                  </p:stCondLst>
                                  <p:childTnLst>
                                    <p:set>
                                      <p:cBhvr>
                                        <p:cTn id="45" dur="1" fill="hold">
                                          <p:stCondLst>
                                            <p:cond delay="0"/>
                                          </p:stCondLst>
                                        </p:cTn>
                                        <p:tgtEl>
                                          <p:spTgt spid="13387"/>
                                        </p:tgtEl>
                                        <p:attrNameLst>
                                          <p:attrName>style.visibility</p:attrName>
                                        </p:attrNameLst>
                                      </p:cBhvr>
                                      <p:to>
                                        <p:strVal val="visible"/>
                                      </p:to>
                                    </p:set>
                                    <p:animEffect transition="in" filter="wipe(right)">
                                      <p:cBhvr>
                                        <p:cTn id="46" dur="500"/>
                                        <p:tgtEl>
                                          <p:spTgt spid="13387"/>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168023"/>
                                        </p:tgtEl>
                                        <p:attrNameLst>
                                          <p:attrName>style.visibility</p:attrName>
                                        </p:attrNameLst>
                                      </p:cBhvr>
                                      <p:to>
                                        <p:strVal val="visible"/>
                                      </p:to>
                                    </p:set>
                                    <p:animEffect transition="in" filter="wipe(left)">
                                      <p:cBhvr>
                                        <p:cTn id="50" dur="500"/>
                                        <p:tgtEl>
                                          <p:spTgt spid="16802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grpId="0" nodeType="clickEffect">
                                  <p:stCondLst>
                                    <p:cond delay="0"/>
                                  </p:stCondLst>
                                  <p:childTnLst>
                                    <p:set>
                                      <p:cBhvr>
                                        <p:cTn id="54" dur="1" fill="hold">
                                          <p:stCondLst>
                                            <p:cond delay="0"/>
                                          </p:stCondLst>
                                        </p:cTn>
                                        <p:tgtEl>
                                          <p:spTgt spid="13388"/>
                                        </p:tgtEl>
                                        <p:attrNameLst>
                                          <p:attrName>style.visibility</p:attrName>
                                        </p:attrNameLst>
                                      </p:cBhvr>
                                      <p:to>
                                        <p:strVal val="visible"/>
                                      </p:to>
                                    </p:set>
                                    <p:animEffect transition="in" filter="wipe(right)">
                                      <p:cBhvr>
                                        <p:cTn id="55" dur="500"/>
                                        <p:tgtEl>
                                          <p:spTgt spid="13388"/>
                                        </p:tgtEl>
                                      </p:cBhvr>
                                    </p:animEffect>
                                  </p:childTnLst>
                                </p:cTn>
                              </p:par>
                            </p:childTnLst>
                          </p:cTn>
                        </p:par>
                        <p:par>
                          <p:cTn id="56" fill="hold">
                            <p:stCondLst>
                              <p:cond delay="500"/>
                            </p:stCondLst>
                            <p:childTnLst>
                              <p:par>
                                <p:cTn id="57" presetID="22" presetClass="entr" presetSubtype="8" fill="hold" grpId="0" nodeType="afterEffect">
                                  <p:stCondLst>
                                    <p:cond delay="0"/>
                                  </p:stCondLst>
                                  <p:childTnLst>
                                    <p:set>
                                      <p:cBhvr>
                                        <p:cTn id="58" dur="1" fill="hold">
                                          <p:stCondLst>
                                            <p:cond delay="0"/>
                                          </p:stCondLst>
                                        </p:cTn>
                                        <p:tgtEl>
                                          <p:spTgt spid="168024"/>
                                        </p:tgtEl>
                                        <p:attrNameLst>
                                          <p:attrName>style.visibility</p:attrName>
                                        </p:attrNameLst>
                                      </p:cBhvr>
                                      <p:to>
                                        <p:strVal val="visible"/>
                                      </p:to>
                                    </p:set>
                                    <p:animEffect transition="in" filter="wipe(left)">
                                      <p:cBhvr>
                                        <p:cTn id="59" dur="500"/>
                                        <p:tgtEl>
                                          <p:spTgt spid="16802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3394"/>
                                        </p:tgtEl>
                                        <p:attrNameLst>
                                          <p:attrName>style.visibility</p:attrName>
                                        </p:attrNameLst>
                                      </p:cBhvr>
                                      <p:to>
                                        <p:strVal val="visible"/>
                                      </p:to>
                                    </p:set>
                                    <p:animEffect transition="in" filter="wipe(left)">
                                      <p:cBhvr>
                                        <p:cTn id="64" dur="500"/>
                                        <p:tgtEl>
                                          <p:spTgt spid="13394"/>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68030"/>
                                        </p:tgtEl>
                                        <p:attrNameLst>
                                          <p:attrName>style.visibility</p:attrName>
                                        </p:attrNameLst>
                                      </p:cBhvr>
                                      <p:to>
                                        <p:strVal val="visible"/>
                                      </p:to>
                                    </p:set>
                                    <p:animEffect transition="in" filter="wipe(left)">
                                      <p:cBhvr>
                                        <p:cTn id="68" dur="500"/>
                                        <p:tgtEl>
                                          <p:spTgt spid="168030"/>
                                        </p:tgtEl>
                                      </p:cBhvr>
                                    </p:animEffect>
                                  </p:childTnLst>
                                </p:cTn>
                              </p:par>
                            </p:childTnLst>
                          </p:cTn>
                        </p:par>
                        <p:par>
                          <p:cTn id="69" fill="hold">
                            <p:stCondLst>
                              <p:cond delay="1000"/>
                            </p:stCondLst>
                            <p:childTnLst>
                              <p:par>
                                <p:cTn id="70" presetID="22" presetClass="entr" presetSubtype="1" fill="hold" grpId="0" nodeType="afterEffect">
                                  <p:stCondLst>
                                    <p:cond delay="0"/>
                                  </p:stCondLst>
                                  <p:childTnLst>
                                    <p:set>
                                      <p:cBhvr>
                                        <p:cTn id="71" dur="1" fill="hold">
                                          <p:stCondLst>
                                            <p:cond delay="0"/>
                                          </p:stCondLst>
                                        </p:cTn>
                                        <p:tgtEl>
                                          <p:spTgt spid="13395"/>
                                        </p:tgtEl>
                                        <p:attrNameLst>
                                          <p:attrName>style.visibility</p:attrName>
                                        </p:attrNameLst>
                                      </p:cBhvr>
                                      <p:to>
                                        <p:strVal val="visible"/>
                                      </p:to>
                                    </p:set>
                                    <p:animEffect transition="in" filter="wipe(up)">
                                      <p:cBhvr>
                                        <p:cTn id="72" dur="500"/>
                                        <p:tgtEl>
                                          <p:spTgt spid="13395"/>
                                        </p:tgtEl>
                                      </p:cBhvr>
                                    </p:animEffect>
                                  </p:childTnLst>
                                </p:cTn>
                              </p:par>
                            </p:childTnLst>
                          </p:cTn>
                        </p:par>
                        <p:par>
                          <p:cTn id="73" fill="hold">
                            <p:stCondLst>
                              <p:cond delay="1500"/>
                            </p:stCondLst>
                            <p:childTnLst>
                              <p:par>
                                <p:cTn id="74" presetID="23" presetClass="entr" presetSubtype="528" fill="hold" grpId="0" nodeType="afterEffect">
                                  <p:stCondLst>
                                    <p:cond delay="0"/>
                                  </p:stCondLst>
                                  <p:childTnLst>
                                    <p:set>
                                      <p:cBhvr>
                                        <p:cTn id="75" dur="1" fill="hold">
                                          <p:stCondLst>
                                            <p:cond delay="0"/>
                                          </p:stCondLst>
                                        </p:cTn>
                                        <p:tgtEl>
                                          <p:spTgt spid="13403"/>
                                        </p:tgtEl>
                                        <p:attrNameLst>
                                          <p:attrName>style.visibility</p:attrName>
                                        </p:attrNameLst>
                                      </p:cBhvr>
                                      <p:to>
                                        <p:strVal val="visible"/>
                                      </p:to>
                                    </p:set>
                                    <p:anim calcmode="lin" valueType="num">
                                      <p:cBhvr>
                                        <p:cTn id="76" dur="500" fill="hold"/>
                                        <p:tgtEl>
                                          <p:spTgt spid="13403"/>
                                        </p:tgtEl>
                                        <p:attrNameLst>
                                          <p:attrName>ppt_w</p:attrName>
                                        </p:attrNameLst>
                                      </p:cBhvr>
                                      <p:tavLst>
                                        <p:tav tm="0">
                                          <p:val>
                                            <p:fltVal val="0"/>
                                          </p:val>
                                        </p:tav>
                                        <p:tav tm="100000">
                                          <p:val>
                                            <p:strVal val="#ppt_w"/>
                                          </p:val>
                                        </p:tav>
                                      </p:tavLst>
                                    </p:anim>
                                    <p:anim calcmode="lin" valueType="num">
                                      <p:cBhvr>
                                        <p:cTn id="77" dur="500" fill="hold"/>
                                        <p:tgtEl>
                                          <p:spTgt spid="13403"/>
                                        </p:tgtEl>
                                        <p:attrNameLst>
                                          <p:attrName>ppt_h</p:attrName>
                                        </p:attrNameLst>
                                      </p:cBhvr>
                                      <p:tavLst>
                                        <p:tav tm="0">
                                          <p:val>
                                            <p:fltVal val="0"/>
                                          </p:val>
                                        </p:tav>
                                        <p:tav tm="100000">
                                          <p:val>
                                            <p:strVal val="#ppt_h"/>
                                          </p:val>
                                        </p:tav>
                                      </p:tavLst>
                                    </p:anim>
                                    <p:anim calcmode="lin" valueType="num">
                                      <p:cBhvr>
                                        <p:cTn id="78" dur="500" fill="hold"/>
                                        <p:tgtEl>
                                          <p:spTgt spid="13403"/>
                                        </p:tgtEl>
                                        <p:attrNameLst>
                                          <p:attrName>ppt_x</p:attrName>
                                        </p:attrNameLst>
                                      </p:cBhvr>
                                      <p:tavLst>
                                        <p:tav tm="0">
                                          <p:val>
                                            <p:fltVal val="0.5"/>
                                          </p:val>
                                        </p:tav>
                                        <p:tav tm="100000">
                                          <p:val>
                                            <p:strVal val="#ppt_x"/>
                                          </p:val>
                                        </p:tav>
                                      </p:tavLst>
                                    </p:anim>
                                    <p:anim calcmode="lin" valueType="num">
                                      <p:cBhvr>
                                        <p:cTn id="79" dur="500" fill="hold"/>
                                        <p:tgtEl>
                                          <p:spTgt spid="1340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3" grpId="0" animBg="1" autoUpdateAnimBg="0"/>
      <p:bldP spid="168013" grpId="0" animBg="1" autoUpdateAnimBg="0"/>
      <p:bldP spid="13383" grpId="0" animBg="1" autoUpdateAnimBg="0"/>
      <p:bldP spid="13384" grpId="0" autoUpdateAnimBg="0"/>
      <p:bldP spid="13385" grpId="0" autoUpdateAnimBg="0"/>
      <p:bldP spid="168017" grpId="0" animBg="1" autoUpdateAnimBg="0"/>
      <p:bldP spid="13387" grpId="0" animBg="1"/>
      <p:bldP spid="13388" grpId="0" animBg="1"/>
      <p:bldP spid="168023" grpId="0" animBg="1" autoUpdateAnimBg="0"/>
      <p:bldP spid="168024" grpId="0" animBg="1" autoUpdateAnimBg="0"/>
      <p:bldP spid="13391" grpId="0" animBg="1"/>
      <p:bldP spid="168026" grpId="0" animBg="1" autoUpdateAnimBg="0"/>
      <p:bldP spid="13393" grpId="0" animBg="1"/>
      <p:bldP spid="13394" grpId="0" animBg="1"/>
      <p:bldP spid="13395" grpId="0" animBg="1"/>
      <p:bldP spid="168030" grpId="0" animBg="1" autoUpdateAnimBg="0"/>
      <p:bldP spid="13403"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Oval 99"/>
          <p:cNvSpPr>
            <a:spLocks noChangeArrowheads="1"/>
          </p:cNvSpPr>
          <p:nvPr/>
        </p:nvSpPr>
        <p:spPr bwMode="auto">
          <a:xfrm>
            <a:off x="3048000" y="1752600"/>
            <a:ext cx="3886200" cy="3657600"/>
          </a:xfrm>
          <a:prstGeom prst="ellipse">
            <a:avLst/>
          </a:prstGeom>
          <a:solidFill>
            <a:srgbClr val="CCFFCC"/>
          </a:solidFill>
          <a:ln w="19050">
            <a:solidFill>
              <a:schemeClr val="tx1"/>
            </a:solidFill>
            <a:round/>
            <a:headEnd/>
            <a:tailEnd/>
          </a:ln>
        </p:spPr>
        <p:txBody>
          <a:bodyPr anchor="ctr"/>
          <a:lstStyle/>
          <a:p>
            <a:pPr algn="l"/>
            <a:endParaRPr lang="de-DE"/>
          </a:p>
        </p:txBody>
      </p:sp>
      <p:sp>
        <p:nvSpPr>
          <p:cNvPr id="14340" name="Oval 2"/>
          <p:cNvSpPr>
            <a:spLocks noChangeArrowheads="1"/>
          </p:cNvSpPr>
          <p:nvPr/>
        </p:nvSpPr>
        <p:spPr bwMode="auto">
          <a:xfrm>
            <a:off x="2057400" y="838200"/>
            <a:ext cx="6019800" cy="5715000"/>
          </a:xfrm>
          <a:prstGeom prst="ellipse">
            <a:avLst/>
          </a:prstGeom>
          <a:noFill/>
          <a:ln w="28575">
            <a:solidFill>
              <a:srgbClr val="0000FF"/>
            </a:solidFill>
            <a:round/>
            <a:headEnd/>
            <a:tailEnd/>
          </a:ln>
        </p:spPr>
        <p:txBody>
          <a:bodyPr anchor="ctr"/>
          <a:lstStyle/>
          <a:p>
            <a:pPr algn="l"/>
            <a:endParaRPr lang="de-DE"/>
          </a:p>
        </p:txBody>
      </p:sp>
      <p:sp>
        <p:nvSpPr>
          <p:cNvPr id="136199" name="Text Box 7"/>
          <p:cNvSpPr txBox="1">
            <a:spLocks noChangeArrowheads="1"/>
          </p:cNvSpPr>
          <p:nvPr/>
        </p:nvSpPr>
        <p:spPr bwMode="auto">
          <a:xfrm>
            <a:off x="228600" y="533400"/>
            <a:ext cx="1524000" cy="15240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a:p>
            <a:pPr algn="l">
              <a:buFont typeface="Wingdings" pitchFamily="2" charset="2"/>
              <a:buChar char="§"/>
              <a:defRPr/>
            </a:pPr>
            <a:r>
              <a:rPr lang="de-DE"/>
              <a:t> eigene Mittel, </a:t>
            </a:r>
            <a:r>
              <a:rPr lang="de-DE">
                <a:sym typeface="Wingdings" pitchFamily="2" charset="2"/>
              </a:rPr>
              <a:t> </a:t>
            </a:r>
            <a:r>
              <a:rPr lang="de-DE"/>
              <a:t>fremde Mittel</a:t>
            </a:r>
          </a:p>
        </p:txBody>
      </p:sp>
      <p:sp>
        <p:nvSpPr>
          <p:cNvPr id="136208" name="Rectangle 16"/>
          <p:cNvSpPr>
            <a:spLocks noChangeArrowheads="1"/>
          </p:cNvSpPr>
          <p:nvPr/>
        </p:nvSpPr>
        <p:spPr bwMode="auto">
          <a:xfrm>
            <a:off x="3733800" y="609600"/>
            <a:ext cx="1905000" cy="9144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lstStyle/>
          <a:p>
            <a:pPr algn="l">
              <a:defRPr/>
            </a:pPr>
            <a:endParaRPr lang="de-DE"/>
          </a:p>
        </p:txBody>
      </p:sp>
      <p:sp>
        <p:nvSpPr>
          <p:cNvPr id="14343" name="Text Box 18"/>
          <p:cNvSpPr txBox="1">
            <a:spLocks noChangeArrowheads="1"/>
          </p:cNvSpPr>
          <p:nvPr/>
        </p:nvSpPr>
        <p:spPr bwMode="auto">
          <a:xfrm>
            <a:off x="3733800" y="6096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1</a:t>
            </a:r>
          </a:p>
        </p:txBody>
      </p:sp>
      <p:sp>
        <p:nvSpPr>
          <p:cNvPr id="14344" name="Text Box 19"/>
          <p:cNvSpPr txBox="1">
            <a:spLocks noChangeArrowheads="1"/>
          </p:cNvSpPr>
          <p:nvPr/>
        </p:nvSpPr>
        <p:spPr bwMode="auto">
          <a:xfrm>
            <a:off x="4114800" y="685800"/>
            <a:ext cx="1066800" cy="304800"/>
          </a:xfrm>
          <a:prstGeom prst="rect">
            <a:avLst/>
          </a:prstGeom>
          <a:noFill/>
          <a:ln w="9525">
            <a:noFill/>
            <a:miter lim="800000"/>
            <a:headEnd/>
            <a:tailEnd/>
          </a:ln>
        </p:spPr>
        <p:txBody>
          <a:bodyPr>
            <a:spAutoFit/>
          </a:bodyPr>
          <a:lstStyle/>
          <a:p>
            <a:pPr algn="l"/>
            <a:r>
              <a:rPr lang="de-DE"/>
              <a:t>Phase der</a:t>
            </a:r>
          </a:p>
        </p:txBody>
      </p:sp>
      <p:sp>
        <p:nvSpPr>
          <p:cNvPr id="14345" name="Text Box 20"/>
          <p:cNvSpPr txBox="1">
            <a:spLocks noChangeArrowheads="1"/>
          </p:cNvSpPr>
          <p:nvPr/>
        </p:nvSpPr>
        <p:spPr bwMode="auto">
          <a:xfrm>
            <a:off x="3733800" y="990600"/>
            <a:ext cx="1828800" cy="304800"/>
          </a:xfrm>
          <a:prstGeom prst="rect">
            <a:avLst/>
          </a:prstGeom>
          <a:noFill/>
          <a:ln w="9525">
            <a:noFill/>
            <a:miter lim="800000"/>
            <a:headEnd/>
            <a:tailEnd/>
          </a:ln>
        </p:spPr>
        <p:txBody>
          <a:bodyPr>
            <a:spAutoFit/>
          </a:bodyPr>
          <a:lstStyle/>
          <a:p>
            <a:pPr algn="l"/>
            <a:r>
              <a:rPr lang="de-DE"/>
              <a:t>Kapitalbeschaffung</a:t>
            </a:r>
          </a:p>
        </p:txBody>
      </p:sp>
      <p:sp>
        <p:nvSpPr>
          <p:cNvPr id="14346" name="Line 21"/>
          <p:cNvSpPr>
            <a:spLocks noChangeShapeType="1"/>
          </p:cNvSpPr>
          <p:nvPr/>
        </p:nvSpPr>
        <p:spPr bwMode="auto">
          <a:xfrm>
            <a:off x="1752600" y="1143000"/>
            <a:ext cx="1981200" cy="0"/>
          </a:xfrm>
          <a:prstGeom prst="line">
            <a:avLst/>
          </a:prstGeom>
          <a:noFill/>
          <a:ln w="57150">
            <a:solidFill>
              <a:srgbClr val="FF0000"/>
            </a:solidFill>
            <a:round/>
            <a:headEnd/>
            <a:tailEnd type="triangle" w="med" len="med"/>
          </a:ln>
        </p:spPr>
        <p:txBody>
          <a:bodyPr>
            <a:spAutoFit/>
          </a:bodyPr>
          <a:lstStyle/>
          <a:p>
            <a:endParaRPr lang="de-DE"/>
          </a:p>
        </p:txBody>
      </p:sp>
      <p:sp>
        <p:nvSpPr>
          <p:cNvPr id="136215" name="Rectangle 23"/>
          <p:cNvSpPr>
            <a:spLocks noChangeArrowheads="1"/>
          </p:cNvSpPr>
          <p:nvPr/>
        </p:nvSpPr>
        <p:spPr bwMode="auto">
          <a:xfrm>
            <a:off x="6477000" y="2743200"/>
            <a:ext cx="1905000" cy="838200"/>
          </a:xfrm>
          <a:prstGeom prst="rect">
            <a:avLst/>
          </a:prstGeom>
          <a:solidFill>
            <a:srgbClr val="CCFFFF"/>
          </a:solidFill>
          <a:ln w="19050">
            <a:solidFill>
              <a:schemeClr val="tx1"/>
            </a:solidFill>
            <a:miter lim="800000"/>
            <a:headEnd/>
            <a:tailEnd/>
          </a:ln>
          <a:effectLst>
            <a:outerShdw dist="35921" dir="2700000" algn="ctr" rotWithShape="0">
              <a:schemeClr val="bg2"/>
            </a:outerShdw>
          </a:effectLst>
        </p:spPr>
        <p:txBody>
          <a:bodyPr anchor="ctr"/>
          <a:lstStyle/>
          <a:p>
            <a:pPr algn="l">
              <a:defRPr/>
            </a:pPr>
            <a:endParaRPr lang="de-DE"/>
          </a:p>
        </p:txBody>
      </p:sp>
      <p:sp>
        <p:nvSpPr>
          <p:cNvPr id="14348" name="Text Box 24"/>
          <p:cNvSpPr txBox="1">
            <a:spLocks noChangeArrowheads="1"/>
          </p:cNvSpPr>
          <p:nvPr/>
        </p:nvSpPr>
        <p:spPr bwMode="auto">
          <a:xfrm>
            <a:off x="6858000" y="2819400"/>
            <a:ext cx="1676400" cy="304800"/>
          </a:xfrm>
          <a:prstGeom prst="rect">
            <a:avLst/>
          </a:prstGeom>
          <a:noFill/>
          <a:ln w="9525">
            <a:noFill/>
            <a:miter lim="800000"/>
            <a:headEnd/>
            <a:tailEnd/>
          </a:ln>
        </p:spPr>
        <p:txBody>
          <a:bodyPr>
            <a:spAutoFit/>
          </a:bodyPr>
          <a:lstStyle/>
          <a:p>
            <a:pPr algn="l"/>
            <a:r>
              <a:rPr lang="de-DE"/>
              <a:t>Phase der Kapi-</a:t>
            </a:r>
          </a:p>
        </p:txBody>
      </p:sp>
      <p:sp>
        <p:nvSpPr>
          <p:cNvPr id="14349" name="Text Box 25"/>
          <p:cNvSpPr txBox="1">
            <a:spLocks noChangeArrowheads="1"/>
          </p:cNvSpPr>
          <p:nvPr/>
        </p:nvSpPr>
        <p:spPr bwMode="auto">
          <a:xfrm>
            <a:off x="6934200" y="3048000"/>
            <a:ext cx="1295400" cy="517525"/>
          </a:xfrm>
          <a:prstGeom prst="rect">
            <a:avLst/>
          </a:prstGeom>
          <a:noFill/>
          <a:ln w="9525">
            <a:noFill/>
            <a:miter lim="800000"/>
            <a:headEnd/>
            <a:tailEnd/>
          </a:ln>
        </p:spPr>
        <p:txBody>
          <a:bodyPr>
            <a:spAutoFit/>
          </a:bodyPr>
          <a:lstStyle/>
          <a:p>
            <a:pPr algn="l"/>
            <a:r>
              <a:rPr lang="de-DE"/>
              <a:t>verwendung (Investition)</a:t>
            </a:r>
          </a:p>
        </p:txBody>
      </p:sp>
      <p:sp>
        <p:nvSpPr>
          <p:cNvPr id="14350" name="Text Box 26"/>
          <p:cNvSpPr txBox="1">
            <a:spLocks noChangeArrowheads="1"/>
          </p:cNvSpPr>
          <p:nvPr/>
        </p:nvSpPr>
        <p:spPr bwMode="auto">
          <a:xfrm>
            <a:off x="6477000" y="27432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2</a:t>
            </a:r>
          </a:p>
        </p:txBody>
      </p:sp>
      <p:sp>
        <p:nvSpPr>
          <p:cNvPr id="14351" name="Text Box 28"/>
          <p:cNvSpPr txBox="1">
            <a:spLocks noChangeArrowheads="1"/>
          </p:cNvSpPr>
          <p:nvPr/>
        </p:nvSpPr>
        <p:spPr bwMode="auto">
          <a:xfrm>
            <a:off x="6934200" y="685800"/>
            <a:ext cx="1524000" cy="530225"/>
          </a:xfrm>
          <a:prstGeom prst="rect">
            <a:avLst/>
          </a:prstGeom>
          <a:solidFill>
            <a:srgbClr val="DEDEDE"/>
          </a:solidFill>
          <a:ln w="12700">
            <a:solidFill>
              <a:schemeClr val="tx1"/>
            </a:solidFill>
            <a:miter lim="800000"/>
            <a:headEnd/>
            <a:tailEnd/>
          </a:ln>
        </p:spPr>
        <p:txBody>
          <a:bodyPr>
            <a:spAutoFit/>
          </a:bodyPr>
          <a:lstStyle/>
          <a:p>
            <a:pPr algn="l"/>
            <a:r>
              <a:rPr lang="de-DE"/>
              <a:t>Beschaffungs-märkte</a:t>
            </a:r>
          </a:p>
        </p:txBody>
      </p:sp>
      <p:sp>
        <p:nvSpPr>
          <p:cNvPr id="14352" name="Line 31"/>
          <p:cNvSpPr>
            <a:spLocks noChangeShapeType="1"/>
          </p:cNvSpPr>
          <p:nvPr/>
        </p:nvSpPr>
        <p:spPr bwMode="auto">
          <a:xfrm>
            <a:off x="5638800" y="838200"/>
            <a:ext cx="1295400" cy="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4353" name="Line 32"/>
          <p:cNvSpPr>
            <a:spLocks noChangeShapeType="1"/>
          </p:cNvSpPr>
          <p:nvPr/>
        </p:nvSpPr>
        <p:spPr bwMode="auto">
          <a:xfrm>
            <a:off x="8763000" y="914400"/>
            <a:ext cx="0" cy="2209800"/>
          </a:xfrm>
          <a:prstGeom prst="line">
            <a:avLst/>
          </a:prstGeom>
          <a:noFill/>
          <a:ln w="28575">
            <a:solidFill>
              <a:schemeClr val="tx1"/>
            </a:solidFill>
            <a:prstDash val="sysDot"/>
            <a:round/>
            <a:headEnd/>
            <a:tailEnd/>
          </a:ln>
        </p:spPr>
        <p:txBody>
          <a:bodyPr>
            <a:spAutoFit/>
          </a:bodyPr>
          <a:lstStyle/>
          <a:p>
            <a:endParaRPr lang="de-DE"/>
          </a:p>
        </p:txBody>
      </p:sp>
      <p:sp>
        <p:nvSpPr>
          <p:cNvPr id="14354" name="Line 33"/>
          <p:cNvSpPr>
            <a:spLocks noChangeShapeType="1"/>
          </p:cNvSpPr>
          <p:nvPr/>
        </p:nvSpPr>
        <p:spPr bwMode="auto">
          <a:xfrm>
            <a:off x="8382000" y="3124200"/>
            <a:ext cx="381000" cy="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4355" name="Line 40"/>
          <p:cNvSpPr>
            <a:spLocks noChangeShapeType="1"/>
          </p:cNvSpPr>
          <p:nvPr/>
        </p:nvSpPr>
        <p:spPr bwMode="auto">
          <a:xfrm flipH="1">
            <a:off x="6096000" y="3429000"/>
            <a:ext cx="381000" cy="0"/>
          </a:xfrm>
          <a:prstGeom prst="line">
            <a:avLst/>
          </a:prstGeom>
          <a:noFill/>
          <a:ln w="28575">
            <a:solidFill>
              <a:schemeClr val="tx1"/>
            </a:solidFill>
            <a:prstDash val="sysDot"/>
            <a:round/>
            <a:headEnd/>
            <a:tailEnd/>
          </a:ln>
        </p:spPr>
        <p:txBody>
          <a:bodyPr>
            <a:spAutoFit/>
          </a:bodyPr>
          <a:lstStyle/>
          <a:p>
            <a:endParaRPr lang="de-DE"/>
          </a:p>
        </p:txBody>
      </p:sp>
      <p:sp>
        <p:nvSpPr>
          <p:cNvPr id="14356" name="Line 41"/>
          <p:cNvSpPr>
            <a:spLocks noChangeShapeType="1"/>
          </p:cNvSpPr>
          <p:nvPr/>
        </p:nvSpPr>
        <p:spPr bwMode="auto">
          <a:xfrm flipV="1">
            <a:off x="6096000" y="3429000"/>
            <a:ext cx="0" cy="457200"/>
          </a:xfrm>
          <a:prstGeom prst="line">
            <a:avLst/>
          </a:prstGeom>
          <a:noFill/>
          <a:ln w="28575">
            <a:solidFill>
              <a:schemeClr val="tx1"/>
            </a:solidFill>
            <a:prstDash val="sysDot"/>
            <a:round/>
            <a:headEnd type="triangle" w="med" len="med"/>
            <a:tailEnd/>
          </a:ln>
        </p:spPr>
        <p:txBody>
          <a:bodyPr>
            <a:spAutoFit/>
          </a:bodyPr>
          <a:lstStyle/>
          <a:p>
            <a:endParaRPr lang="de-DE"/>
          </a:p>
        </p:txBody>
      </p:sp>
      <p:sp>
        <p:nvSpPr>
          <p:cNvPr id="136263" name="Rectangle 71"/>
          <p:cNvSpPr>
            <a:spLocks noChangeArrowheads="1"/>
          </p:cNvSpPr>
          <p:nvPr/>
        </p:nvSpPr>
        <p:spPr bwMode="auto">
          <a:xfrm>
            <a:off x="1219200" y="2743200"/>
            <a:ext cx="2286000" cy="1143000"/>
          </a:xfrm>
          <a:prstGeom prst="rect">
            <a:avLst/>
          </a:prstGeom>
          <a:solidFill>
            <a:srgbClr val="FFE9D3"/>
          </a:solidFill>
          <a:ln w="19050">
            <a:solidFill>
              <a:schemeClr val="tx1"/>
            </a:solidFill>
            <a:miter lim="800000"/>
            <a:headEnd/>
            <a:tailEnd/>
          </a:ln>
          <a:effectLst>
            <a:outerShdw dist="35921" dir="2700000" algn="ctr" rotWithShape="0">
              <a:schemeClr val="bg2"/>
            </a:outerShdw>
          </a:effectLst>
        </p:spPr>
        <p:txBody>
          <a:bodyPr anchor="ctr">
            <a:spAutoFit/>
          </a:bodyPr>
          <a:lstStyle/>
          <a:p>
            <a:pPr algn="l">
              <a:defRPr/>
            </a:pPr>
            <a:endParaRPr lang="de-DE"/>
          </a:p>
        </p:txBody>
      </p:sp>
      <p:sp>
        <p:nvSpPr>
          <p:cNvPr id="14358" name="Text Box 73"/>
          <p:cNvSpPr txBox="1">
            <a:spLocks noChangeArrowheads="1"/>
          </p:cNvSpPr>
          <p:nvPr/>
        </p:nvSpPr>
        <p:spPr bwMode="auto">
          <a:xfrm>
            <a:off x="1219200" y="2743200"/>
            <a:ext cx="381000" cy="314325"/>
          </a:xfrm>
          <a:prstGeom prst="rect">
            <a:avLst/>
          </a:prstGeom>
          <a:solidFill>
            <a:srgbClr val="FFFFD3"/>
          </a:solidFill>
          <a:ln w="9525">
            <a:solidFill>
              <a:schemeClr val="tx1"/>
            </a:solidFill>
            <a:miter lim="800000"/>
            <a:headEnd/>
            <a:tailEnd/>
          </a:ln>
        </p:spPr>
        <p:txBody>
          <a:bodyPr>
            <a:spAutoFit/>
          </a:bodyPr>
          <a:lstStyle/>
          <a:p>
            <a:pPr algn="l"/>
            <a:r>
              <a:rPr lang="de-DE"/>
              <a:t>6</a:t>
            </a:r>
          </a:p>
        </p:txBody>
      </p:sp>
      <p:sp>
        <p:nvSpPr>
          <p:cNvPr id="14359" name="Text Box 74"/>
          <p:cNvSpPr txBox="1">
            <a:spLocks noChangeArrowheads="1"/>
          </p:cNvSpPr>
          <p:nvPr/>
        </p:nvSpPr>
        <p:spPr bwMode="auto">
          <a:xfrm>
            <a:off x="1600200" y="2895600"/>
            <a:ext cx="1905000" cy="581025"/>
          </a:xfrm>
          <a:prstGeom prst="rect">
            <a:avLst/>
          </a:prstGeom>
          <a:noFill/>
          <a:ln w="9525">
            <a:noFill/>
            <a:miter lim="800000"/>
            <a:headEnd/>
            <a:tailEnd/>
          </a:ln>
        </p:spPr>
        <p:txBody>
          <a:bodyPr>
            <a:spAutoFit/>
          </a:bodyPr>
          <a:lstStyle/>
          <a:p>
            <a:pPr algn="l"/>
            <a:r>
              <a:rPr lang="de-DE" sz="1600"/>
              <a:t>Phase des Kapitalabflusses</a:t>
            </a:r>
          </a:p>
        </p:txBody>
      </p:sp>
      <p:sp>
        <p:nvSpPr>
          <p:cNvPr id="14360" name="Text Box 75"/>
          <p:cNvSpPr txBox="1">
            <a:spLocks noChangeArrowheads="1"/>
          </p:cNvSpPr>
          <p:nvPr/>
        </p:nvSpPr>
        <p:spPr bwMode="auto">
          <a:xfrm>
            <a:off x="5181600" y="3962400"/>
            <a:ext cx="1676400" cy="304800"/>
          </a:xfrm>
          <a:prstGeom prst="rect">
            <a:avLst/>
          </a:prstGeom>
          <a:noFill/>
          <a:ln w="9525">
            <a:noFill/>
            <a:miter lim="800000"/>
            <a:headEnd/>
            <a:tailEnd/>
          </a:ln>
        </p:spPr>
        <p:txBody>
          <a:bodyPr>
            <a:spAutoFit/>
          </a:bodyPr>
          <a:lstStyle/>
          <a:p>
            <a:pPr algn="l"/>
            <a:r>
              <a:rPr lang="de-DE"/>
              <a:t>Anlagegüter u. a.</a:t>
            </a:r>
          </a:p>
        </p:txBody>
      </p:sp>
      <p:sp>
        <p:nvSpPr>
          <p:cNvPr id="136270" name="Text Box 78"/>
          <p:cNvSpPr txBox="1">
            <a:spLocks noChangeArrowheads="1"/>
          </p:cNvSpPr>
          <p:nvPr/>
        </p:nvSpPr>
        <p:spPr bwMode="auto">
          <a:xfrm>
            <a:off x="2590800" y="16764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6.1</a:t>
            </a:r>
          </a:p>
        </p:txBody>
      </p:sp>
      <p:sp>
        <p:nvSpPr>
          <p:cNvPr id="14362" name="Line 79"/>
          <p:cNvSpPr>
            <a:spLocks noChangeShapeType="1"/>
          </p:cNvSpPr>
          <p:nvPr/>
        </p:nvSpPr>
        <p:spPr bwMode="auto">
          <a:xfrm>
            <a:off x="3505200" y="3276600"/>
            <a:ext cx="762000" cy="0"/>
          </a:xfrm>
          <a:prstGeom prst="line">
            <a:avLst/>
          </a:prstGeom>
          <a:noFill/>
          <a:ln w="38100">
            <a:solidFill>
              <a:srgbClr val="FF0000"/>
            </a:solidFill>
            <a:round/>
            <a:headEnd/>
            <a:tailEnd type="triangle" w="med" len="med"/>
          </a:ln>
        </p:spPr>
        <p:txBody>
          <a:bodyPr>
            <a:spAutoFit/>
          </a:bodyPr>
          <a:lstStyle/>
          <a:p>
            <a:endParaRPr lang="de-DE"/>
          </a:p>
        </p:txBody>
      </p:sp>
      <p:sp>
        <p:nvSpPr>
          <p:cNvPr id="136272" name="Text Box 80"/>
          <p:cNvSpPr txBox="1">
            <a:spLocks noChangeArrowheads="1"/>
          </p:cNvSpPr>
          <p:nvPr/>
        </p:nvSpPr>
        <p:spPr bwMode="auto">
          <a:xfrm>
            <a:off x="4267200" y="31242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6.5</a:t>
            </a:r>
          </a:p>
        </p:txBody>
      </p:sp>
      <p:sp>
        <p:nvSpPr>
          <p:cNvPr id="14364" name="Line 81"/>
          <p:cNvSpPr>
            <a:spLocks noChangeShapeType="1"/>
          </p:cNvSpPr>
          <p:nvPr/>
        </p:nvSpPr>
        <p:spPr bwMode="auto">
          <a:xfrm>
            <a:off x="3048000" y="1905000"/>
            <a:ext cx="1295400" cy="1219200"/>
          </a:xfrm>
          <a:prstGeom prst="line">
            <a:avLst/>
          </a:prstGeom>
          <a:noFill/>
          <a:ln w="28575">
            <a:solidFill>
              <a:srgbClr val="FF0000"/>
            </a:solidFill>
            <a:prstDash val="sysDot"/>
            <a:round/>
            <a:headEnd/>
            <a:tailEnd type="triangle" w="med" len="med"/>
          </a:ln>
        </p:spPr>
        <p:txBody>
          <a:bodyPr>
            <a:spAutoFit/>
          </a:bodyPr>
          <a:lstStyle/>
          <a:p>
            <a:endParaRPr lang="de-DE"/>
          </a:p>
        </p:txBody>
      </p:sp>
      <p:sp>
        <p:nvSpPr>
          <p:cNvPr id="14365" name="Line 82"/>
          <p:cNvSpPr>
            <a:spLocks noChangeShapeType="1"/>
          </p:cNvSpPr>
          <p:nvPr/>
        </p:nvSpPr>
        <p:spPr bwMode="auto">
          <a:xfrm>
            <a:off x="4724400" y="3276600"/>
            <a:ext cx="1752600" cy="0"/>
          </a:xfrm>
          <a:prstGeom prst="line">
            <a:avLst/>
          </a:prstGeom>
          <a:noFill/>
          <a:ln w="38100">
            <a:solidFill>
              <a:srgbClr val="FF0000"/>
            </a:solidFill>
            <a:round/>
            <a:headEnd/>
            <a:tailEnd type="triangle" w="med" len="med"/>
          </a:ln>
        </p:spPr>
        <p:txBody>
          <a:bodyPr>
            <a:spAutoFit/>
          </a:bodyPr>
          <a:lstStyle/>
          <a:p>
            <a:endParaRPr lang="de-DE"/>
          </a:p>
        </p:txBody>
      </p:sp>
      <p:sp>
        <p:nvSpPr>
          <p:cNvPr id="14366" name="Text Box 83"/>
          <p:cNvSpPr txBox="1">
            <a:spLocks noChangeArrowheads="1"/>
          </p:cNvSpPr>
          <p:nvPr/>
        </p:nvSpPr>
        <p:spPr bwMode="auto">
          <a:xfrm>
            <a:off x="3733800" y="3505200"/>
            <a:ext cx="2209800" cy="366713"/>
          </a:xfrm>
          <a:prstGeom prst="rect">
            <a:avLst/>
          </a:prstGeom>
          <a:noFill/>
          <a:ln w="9525">
            <a:noFill/>
            <a:miter lim="800000"/>
            <a:headEnd/>
            <a:tailEnd/>
          </a:ln>
        </p:spPr>
        <p:txBody>
          <a:bodyPr>
            <a:spAutoFit/>
          </a:bodyPr>
          <a:lstStyle/>
          <a:p>
            <a:pPr algn="l"/>
            <a:r>
              <a:rPr lang="de-DE" sz="1800"/>
              <a:t>Innenfinanzierung</a:t>
            </a:r>
          </a:p>
        </p:txBody>
      </p:sp>
      <p:sp>
        <p:nvSpPr>
          <p:cNvPr id="14367" name="Line 84"/>
          <p:cNvSpPr>
            <a:spLocks noChangeShapeType="1"/>
          </p:cNvSpPr>
          <p:nvPr/>
        </p:nvSpPr>
        <p:spPr bwMode="auto">
          <a:xfrm flipH="1">
            <a:off x="76200" y="3343275"/>
            <a:ext cx="1143000" cy="0"/>
          </a:xfrm>
          <a:prstGeom prst="line">
            <a:avLst/>
          </a:prstGeom>
          <a:noFill/>
          <a:ln w="38100">
            <a:solidFill>
              <a:srgbClr val="FF0000"/>
            </a:solidFill>
            <a:round/>
            <a:headEnd/>
            <a:tailEnd type="triangle" w="med" len="med"/>
          </a:ln>
        </p:spPr>
        <p:txBody>
          <a:bodyPr>
            <a:spAutoFit/>
          </a:bodyPr>
          <a:lstStyle/>
          <a:p>
            <a:endParaRPr lang="de-DE"/>
          </a:p>
        </p:txBody>
      </p:sp>
      <p:sp>
        <p:nvSpPr>
          <p:cNvPr id="14368" name="Line 86"/>
          <p:cNvSpPr>
            <a:spLocks noChangeShapeType="1"/>
          </p:cNvSpPr>
          <p:nvPr/>
        </p:nvSpPr>
        <p:spPr bwMode="auto">
          <a:xfrm flipH="1" flipV="1">
            <a:off x="838200" y="2057400"/>
            <a:ext cx="0" cy="1066800"/>
          </a:xfrm>
          <a:prstGeom prst="line">
            <a:avLst/>
          </a:prstGeom>
          <a:noFill/>
          <a:ln w="38100">
            <a:solidFill>
              <a:srgbClr val="FF0000"/>
            </a:solidFill>
            <a:round/>
            <a:headEnd/>
            <a:tailEnd type="triangle" w="med" len="med"/>
          </a:ln>
        </p:spPr>
        <p:txBody>
          <a:bodyPr>
            <a:spAutoFit/>
          </a:bodyPr>
          <a:lstStyle/>
          <a:p>
            <a:endParaRPr lang="de-DE"/>
          </a:p>
        </p:txBody>
      </p:sp>
      <p:sp>
        <p:nvSpPr>
          <p:cNvPr id="14369" name="Line 87"/>
          <p:cNvSpPr>
            <a:spLocks noChangeShapeType="1"/>
          </p:cNvSpPr>
          <p:nvPr/>
        </p:nvSpPr>
        <p:spPr bwMode="auto">
          <a:xfrm flipH="1">
            <a:off x="838200" y="3124200"/>
            <a:ext cx="381000" cy="0"/>
          </a:xfrm>
          <a:prstGeom prst="line">
            <a:avLst/>
          </a:prstGeom>
          <a:noFill/>
          <a:ln w="38100">
            <a:solidFill>
              <a:srgbClr val="FF0000"/>
            </a:solidFill>
            <a:round/>
            <a:headEnd/>
            <a:tailEnd/>
          </a:ln>
        </p:spPr>
        <p:txBody>
          <a:bodyPr>
            <a:spAutoFit/>
          </a:bodyPr>
          <a:lstStyle/>
          <a:p>
            <a:endParaRPr lang="de-DE"/>
          </a:p>
        </p:txBody>
      </p:sp>
      <p:sp>
        <p:nvSpPr>
          <p:cNvPr id="136280" name="Text Box 88"/>
          <p:cNvSpPr txBox="1">
            <a:spLocks noChangeArrowheads="1"/>
          </p:cNvSpPr>
          <p:nvPr/>
        </p:nvSpPr>
        <p:spPr bwMode="auto">
          <a:xfrm>
            <a:off x="609600" y="2362200"/>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6.2</a:t>
            </a:r>
          </a:p>
        </p:txBody>
      </p:sp>
      <p:sp>
        <p:nvSpPr>
          <p:cNvPr id="136281" name="Text Box 89"/>
          <p:cNvSpPr txBox="1">
            <a:spLocks noChangeArrowheads="1"/>
          </p:cNvSpPr>
          <p:nvPr/>
        </p:nvSpPr>
        <p:spPr bwMode="auto">
          <a:xfrm>
            <a:off x="381000" y="3190875"/>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6.3</a:t>
            </a:r>
          </a:p>
        </p:txBody>
      </p:sp>
      <p:sp>
        <p:nvSpPr>
          <p:cNvPr id="14372" name="Line 90"/>
          <p:cNvSpPr>
            <a:spLocks noChangeShapeType="1"/>
          </p:cNvSpPr>
          <p:nvPr/>
        </p:nvSpPr>
        <p:spPr bwMode="auto">
          <a:xfrm flipH="1">
            <a:off x="76200" y="3724275"/>
            <a:ext cx="1143000" cy="0"/>
          </a:xfrm>
          <a:prstGeom prst="line">
            <a:avLst/>
          </a:prstGeom>
          <a:noFill/>
          <a:ln w="38100">
            <a:solidFill>
              <a:srgbClr val="FF0000"/>
            </a:solidFill>
            <a:round/>
            <a:headEnd/>
            <a:tailEnd type="triangle" w="med" len="med"/>
          </a:ln>
        </p:spPr>
        <p:txBody>
          <a:bodyPr>
            <a:spAutoFit/>
          </a:bodyPr>
          <a:lstStyle/>
          <a:p>
            <a:endParaRPr lang="de-DE"/>
          </a:p>
        </p:txBody>
      </p:sp>
      <p:sp>
        <p:nvSpPr>
          <p:cNvPr id="136283" name="Text Box 91"/>
          <p:cNvSpPr txBox="1">
            <a:spLocks noChangeArrowheads="1"/>
          </p:cNvSpPr>
          <p:nvPr/>
        </p:nvSpPr>
        <p:spPr bwMode="auto">
          <a:xfrm>
            <a:off x="381000" y="3571875"/>
            <a:ext cx="457200" cy="314325"/>
          </a:xfrm>
          <a:prstGeom prst="rect">
            <a:avLst/>
          </a:prstGeom>
          <a:solidFill>
            <a:srgbClr val="FFE3F1"/>
          </a:solidFill>
          <a:ln w="9525">
            <a:solidFill>
              <a:schemeClr val="tx1"/>
            </a:solidFill>
            <a:miter lim="800000"/>
            <a:headEnd/>
            <a:tailEnd/>
          </a:ln>
          <a:effectLst>
            <a:outerShdw dist="35921" dir="2700000" algn="ctr" rotWithShape="0">
              <a:schemeClr val="bg2"/>
            </a:outerShdw>
          </a:effectLst>
        </p:spPr>
        <p:txBody>
          <a:bodyPr>
            <a:spAutoFit/>
          </a:bodyPr>
          <a:lstStyle/>
          <a:p>
            <a:pPr algn="l">
              <a:defRPr/>
            </a:pPr>
            <a:r>
              <a:rPr lang="de-DE"/>
              <a:t>6.4</a:t>
            </a:r>
          </a:p>
        </p:txBody>
      </p:sp>
      <p:sp>
        <p:nvSpPr>
          <p:cNvPr id="14374" name="Text Box 92"/>
          <p:cNvSpPr txBox="1">
            <a:spLocks noChangeArrowheads="1"/>
          </p:cNvSpPr>
          <p:nvPr/>
        </p:nvSpPr>
        <p:spPr bwMode="auto">
          <a:xfrm>
            <a:off x="1905000" y="457200"/>
            <a:ext cx="1600200" cy="641350"/>
          </a:xfrm>
          <a:prstGeom prst="rect">
            <a:avLst/>
          </a:prstGeom>
          <a:noFill/>
          <a:ln w="9525">
            <a:noFill/>
            <a:miter lim="800000"/>
            <a:headEnd/>
            <a:tailEnd/>
          </a:ln>
        </p:spPr>
        <p:txBody>
          <a:bodyPr>
            <a:spAutoFit/>
          </a:bodyPr>
          <a:lstStyle/>
          <a:p>
            <a:pPr algn="l"/>
            <a:r>
              <a:rPr lang="de-DE" sz="1800"/>
              <a:t>Außenfinan-zierung</a:t>
            </a:r>
            <a:endParaRPr lang="de-DE"/>
          </a:p>
        </p:txBody>
      </p:sp>
      <p:sp>
        <p:nvSpPr>
          <p:cNvPr id="14375" name="Line 93"/>
          <p:cNvSpPr>
            <a:spLocks noChangeShapeType="1"/>
          </p:cNvSpPr>
          <p:nvPr/>
        </p:nvSpPr>
        <p:spPr bwMode="auto">
          <a:xfrm flipH="1" flipV="1">
            <a:off x="1752600" y="3886200"/>
            <a:ext cx="0" cy="381000"/>
          </a:xfrm>
          <a:prstGeom prst="line">
            <a:avLst/>
          </a:prstGeom>
          <a:noFill/>
          <a:ln w="38100">
            <a:solidFill>
              <a:srgbClr val="FF0000"/>
            </a:solidFill>
            <a:round/>
            <a:headEnd/>
            <a:tailEnd type="triangle" w="med" len="med"/>
          </a:ln>
        </p:spPr>
        <p:txBody>
          <a:bodyPr>
            <a:spAutoFit/>
          </a:bodyPr>
          <a:lstStyle/>
          <a:p>
            <a:endParaRPr lang="de-DE"/>
          </a:p>
        </p:txBody>
      </p:sp>
      <p:graphicFrame>
        <p:nvGraphicFramePr>
          <p:cNvPr id="14338" name="Object 94"/>
          <p:cNvGraphicFramePr>
            <a:graphicFrameLocks noChangeAspect="1"/>
          </p:cNvGraphicFramePr>
          <p:nvPr/>
        </p:nvGraphicFramePr>
        <p:xfrm>
          <a:off x="914400" y="4267200"/>
          <a:ext cx="1150938" cy="760413"/>
        </p:xfrm>
        <a:graphic>
          <a:graphicData uri="http://schemas.openxmlformats.org/presentationml/2006/ole">
            <p:oleObj spid="_x0000_s14338" name="Paint Shop Pro Image" r:id="rId4" imgW="1151220" imgH="760976" progId="PaintShopPro">
              <p:embed/>
            </p:oleObj>
          </a:graphicData>
        </a:graphic>
      </p:graphicFrame>
      <p:sp>
        <p:nvSpPr>
          <p:cNvPr id="14376" name="Text Box 95"/>
          <p:cNvSpPr txBox="1">
            <a:spLocks noChangeArrowheads="1"/>
          </p:cNvSpPr>
          <p:nvPr/>
        </p:nvSpPr>
        <p:spPr bwMode="auto">
          <a:xfrm>
            <a:off x="1143000" y="5029200"/>
            <a:ext cx="1676400" cy="730250"/>
          </a:xfrm>
          <a:prstGeom prst="rect">
            <a:avLst/>
          </a:prstGeom>
          <a:noFill/>
          <a:ln w="9525">
            <a:noFill/>
            <a:miter lim="800000"/>
            <a:headEnd/>
            <a:tailEnd/>
          </a:ln>
        </p:spPr>
        <p:txBody>
          <a:bodyPr>
            <a:spAutoFit/>
          </a:bodyPr>
          <a:lstStyle/>
          <a:p>
            <a:pPr algn="l"/>
            <a:r>
              <a:rPr lang="de-DE"/>
              <a:t>Erlöse aus Umsatz (Einzahlungen)</a:t>
            </a:r>
          </a:p>
        </p:txBody>
      </p:sp>
      <p:sp>
        <p:nvSpPr>
          <p:cNvPr id="14377" name="Line 96"/>
          <p:cNvSpPr>
            <a:spLocks noChangeShapeType="1"/>
          </p:cNvSpPr>
          <p:nvPr/>
        </p:nvSpPr>
        <p:spPr bwMode="auto">
          <a:xfrm flipV="1">
            <a:off x="2057400" y="1981200"/>
            <a:ext cx="457200" cy="609600"/>
          </a:xfrm>
          <a:prstGeom prst="line">
            <a:avLst/>
          </a:prstGeom>
          <a:noFill/>
          <a:ln w="38100">
            <a:solidFill>
              <a:srgbClr val="FF0000"/>
            </a:solidFill>
            <a:round/>
            <a:headEnd/>
            <a:tailEnd type="triangle" w="med" len="med"/>
          </a:ln>
        </p:spPr>
        <p:txBody>
          <a:bodyPr>
            <a:spAutoFit/>
          </a:bodyPr>
          <a:lstStyle/>
          <a:p>
            <a:endParaRPr lang="de-DE"/>
          </a:p>
        </p:txBody>
      </p:sp>
      <p:sp>
        <p:nvSpPr>
          <p:cNvPr id="14378" name="Line 97"/>
          <p:cNvSpPr>
            <a:spLocks noChangeShapeType="1"/>
          </p:cNvSpPr>
          <p:nvPr/>
        </p:nvSpPr>
        <p:spPr bwMode="auto">
          <a:xfrm flipV="1">
            <a:off x="3048000" y="1295400"/>
            <a:ext cx="609600" cy="381000"/>
          </a:xfrm>
          <a:prstGeom prst="line">
            <a:avLst/>
          </a:prstGeom>
          <a:noFill/>
          <a:ln w="38100">
            <a:solidFill>
              <a:srgbClr val="FF0000"/>
            </a:solidFill>
            <a:round/>
            <a:headEnd/>
            <a:tailEnd type="triangle" w="med" len="med"/>
          </a:ln>
        </p:spPr>
        <p:txBody>
          <a:bodyPr>
            <a:spAutoFit/>
          </a:bodyPr>
          <a:lstStyle/>
          <a:p>
            <a:endParaRPr lang="de-DE"/>
          </a:p>
        </p:txBody>
      </p:sp>
      <p:sp>
        <p:nvSpPr>
          <p:cNvPr id="14379" name="Freeform 98"/>
          <p:cNvSpPr>
            <a:spLocks/>
          </p:cNvSpPr>
          <p:nvPr/>
        </p:nvSpPr>
        <p:spPr bwMode="auto">
          <a:xfrm>
            <a:off x="7543800" y="4495800"/>
            <a:ext cx="609600" cy="254000"/>
          </a:xfrm>
          <a:custGeom>
            <a:avLst/>
            <a:gdLst>
              <a:gd name="T0" fmla="*/ 0 w 384"/>
              <a:gd name="T1" fmla="*/ 403224945 h 160"/>
              <a:gd name="T2" fmla="*/ 362902484 w 384"/>
              <a:gd name="T3" fmla="*/ 40322497 h 160"/>
              <a:gd name="T4" fmla="*/ 604837506 w 384"/>
              <a:gd name="T5" fmla="*/ 161289988 h 160"/>
              <a:gd name="T6" fmla="*/ 725804968 w 384"/>
              <a:gd name="T7" fmla="*/ 282257492 h 160"/>
              <a:gd name="T8" fmla="*/ 967740089 w 384"/>
              <a:gd name="T9" fmla="*/ 161289988 h 160"/>
              <a:gd name="T10" fmla="*/ 0 60000 65536"/>
              <a:gd name="T11" fmla="*/ 0 60000 65536"/>
              <a:gd name="T12" fmla="*/ 0 60000 65536"/>
              <a:gd name="T13" fmla="*/ 0 60000 65536"/>
              <a:gd name="T14" fmla="*/ 0 60000 65536"/>
              <a:gd name="T15" fmla="*/ 0 w 384"/>
              <a:gd name="T16" fmla="*/ 0 h 160"/>
              <a:gd name="T17" fmla="*/ 384 w 384"/>
              <a:gd name="T18" fmla="*/ 160 h 160"/>
            </a:gdLst>
            <a:ahLst/>
            <a:cxnLst>
              <a:cxn ang="T10">
                <a:pos x="T0" y="T1"/>
              </a:cxn>
              <a:cxn ang="T11">
                <a:pos x="T2" y="T3"/>
              </a:cxn>
              <a:cxn ang="T12">
                <a:pos x="T4" y="T5"/>
              </a:cxn>
              <a:cxn ang="T13">
                <a:pos x="T6" y="T7"/>
              </a:cxn>
              <a:cxn ang="T14">
                <a:pos x="T8" y="T9"/>
              </a:cxn>
            </a:cxnLst>
            <a:rect l="T15" t="T16" r="T17" b="T18"/>
            <a:pathLst>
              <a:path w="384" h="160">
                <a:moveTo>
                  <a:pt x="0" y="160"/>
                </a:moveTo>
                <a:cubicBezTo>
                  <a:pt x="52" y="96"/>
                  <a:pt x="104" y="32"/>
                  <a:pt x="144" y="16"/>
                </a:cubicBezTo>
                <a:cubicBezTo>
                  <a:pt x="184" y="0"/>
                  <a:pt x="216" y="48"/>
                  <a:pt x="240" y="64"/>
                </a:cubicBezTo>
                <a:cubicBezTo>
                  <a:pt x="264" y="80"/>
                  <a:pt x="264" y="112"/>
                  <a:pt x="288" y="112"/>
                </a:cubicBezTo>
                <a:cubicBezTo>
                  <a:pt x="312" y="112"/>
                  <a:pt x="348" y="88"/>
                  <a:pt x="384" y="64"/>
                </a:cubicBezTo>
              </a:path>
            </a:pathLst>
          </a:custGeom>
          <a:noFill/>
          <a:ln w="19050" cap="flat" cmpd="sng">
            <a:solidFill>
              <a:schemeClr val="tx1"/>
            </a:solidFill>
            <a:prstDash val="solid"/>
            <a:round/>
            <a:headEnd/>
            <a:tailEnd/>
          </a:ln>
        </p:spPr>
        <p:txBody>
          <a:bodyPr>
            <a:spAutoFit/>
          </a:bodyPr>
          <a:lstStyle/>
          <a:p>
            <a:endParaRPr lang="de-DE"/>
          </a:p>
        </p:txBody>
      </p:sp>
      <p:sp>
        <p:nvSpPr>
          <p:cNvPr id="14380" name="Line 100"/>
          <p:cNvSpPr>
            <a:spLocks noChangeShapeType="1"/>
          </p:cNvSpPr>
          <p:nvPr/>
        </p:nvSpPr>
        <p:spPr bwMode="auto">
          <a:xfrm>
            <a:off x="8382000" y="914400"/>
            <a:ext cx="381000" cy="0"/>
          </a:xfrm>
          <a:prstGeom prst="line">
            <a:avLst/>
          </a:prstGeom>
          <a:noFill/>
          <a:ln w="28575">
            <a:solidFill>
              <a:schemeClr val="tx1"/>
            </a:solidFill>
            <a:prstDash val="sysDot"/>
            <a:round/>
            <a:headEnd/>
            <a:tailEnd/>
          </a:ln>
        </p:spPr>
        <p:txBody>
          <a:bodyPr>
            <a:spAutoFit/>
          </a:bodyPr>
          <a:lstStyle/>
          <a:p>
            <a:endParaRPr lang="de-DE"/>
          </a:p>
        </p:txBody>
      </p:sp>
      <p:sp>
        <p:nvSpPr>
          <p:cNvPr id="14381" name="Text Box 46"/>
          <p:cNvSpPr txBox="1">
            <a:spLocks noChangeArrowheads="1"/>
          </p:cNvSpPr>
          <p:nvPr/>
        </p:nvSpPr>
        <p:spPr bwMode="auto">
          <a:xfrm>
            <a:off x="0" y="0"/>
            <a:ext cx="7239000" cy="304800"/>
          </a:xfrm>
          <a:prstGeom prst="rect">
            <a:avLst/>
          </a:prstGeom>
          <a:noFill/>
          <a:ln w="9525">
            <a:noFill/>
            <a:miter lim="800000"/>
            <a:headEnd/>
            <a:tailEnd/>
          </a:ln>
        </p:spPr>
        <p:txBody>
          <a:bodyPr>
            <a:spAutoFit/>
          </a:bodyPr>
          <a:lstStyle/>
          <a:p>
            <a:pPr algn="l"/>
            <a:r>
              <a:rPr lang="de-DE"/>
              <a:t>Unternehmensgründung [16]: Außenfinanzierung - Innenfinanzierung</a:t>
            </a:r>
            <a:endParaRPr lang="de-DE" sz="2400">
              <a:latin typeface="Times New Roman" pitchFamily="18" charset="0"/>
            </a:endParaRPr>
          </a:p>
        </p:txBody>
      </p:sp>
      <p:sp>
        <p:nvSpPr>
          <p:cNvPr id="14383" name="Rectangle 11"/>
          <p:cNvSpPr>
            <a:spLocks noChangeArrowheads="1"/>
          </p:cNvSpPr>
          <p:nvPr/>
        </p:nvSpPr>
        <p:spPr bwMode="auto">
          <a:xfrm>
            <a:off x="8610600" y="63246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ppt_w</p:attrName>
                                        </p:attrNameLst>
                                      </p:cBhvr>
                                      <p:tavLst>
                                        <p:tav tm="0">
                                          <p:val>
                                            <p:fltVal val="0"/>
                                          </p:val>
                                        </p:tav>
                                        <p:tav tm="100000">
                                          <p:val>
                                            <p:strVal val="#ppt_w"/>
                                          </p:val>
                                        </p:tav>
                                      </p:tavLst>
                                    </p:anim>
                                    <p:anim calcmode="lin" valueType="num">
                                      <p:cBhvr>
                                        <p:cTn id="8" dur="500" fill="hold"/>
                                        <p:tgtEl>
                                          <p:spTgt spid="14340"/>
                                        </p:tgtEl>
                                        <p:attrNameLst>
                                          <p:attrName>ppt_h</p:attrName>
                                        </p:attrNameLst>
                                      </p:cBhvr>
                                      <p:tavLst>
                                        <p:tav tm="0">
                                          <p:val>
                                            <p:fltVal val="0"/>
                                          </p:val>
                                        </p:tav>
                                        <p:tav tm="100000">
                                          <p:val>
                                            <p:strVal val="#ppt_h"/>
                                          </p:val>
                                        </p:tav>
                                      </p:tavLst>
                                    </p:anim>
                                    <p:anim calcmode="lin" valueType="num">
                                      <p:cBhvr>
                                        <p:cTn id="9" dur="500" fill="hold"/>
                                        <p:tgtEl>
                                          <p:spTgt spid="14340"/>
                                        </p:tgtEl>
                                        <p:attrNameLst>
                                          <p:attrName>ppt_x</p:attrName>
                                        </p:attrNameLst>
                                      </p:cBhvr>
                                      <p:tavLst>
                                        <p:tav tm="0">
                                          <p:val>
                                            <p:fltVal val="0.5"/>
                                          </p:val>
                                        </p:tav>
                                        <p:tav tm="100000">
                                          <p:val>
                                            <p:strVal val="#ppt_x"/>
                                          </p:val>
                                        </p:tav>
                                      </p:tavLst>
                                    </p:anim>
                                    <p:anim calcmode="lin" valueType="num">
                                      <p:cBhvr>
                                        <p:cTn id="10" dur="500" fill="hold"/>
                                        <p:tgtEl>
                                          <p:spTgt spid="1434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6208"/>
                                        </p:tgtEl>
                                        <p:attrNameLst>
                                          <p:attrName>style.visibility</p:attrName>
                                        </p:attrNameLst>
                                      </p:cBhvr>
                                      <p:to>
                                        <p:strVal val="visible"/>
                                      </p:to>
                                    </p:set>
                                    <p:animEffect transition="in" filter="wipe(left)">
                                      <p:cBhvr>
                                        <p:cTn id="14" dur="500"/>
                                        <p:tgtEl>
                                          <p:spTgt spid="136208"/>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4343"/>
                                        </p:tgtEl>
                                        <p:attrNameLst>
                                          <p:attrName>style.visibility</p:attrName>
                                        </p:attrNameLst>
                                      </p:cBhvr>
                                      <p:to>
                                        <p:strVal val="visible"/>
                                      </p:to>
                                    </p:set>
                                    <p:animEffect transition="in" filter="wipe(up)">
                                      <p:cBhvr>
                                        <p:cTn id="18" dur="500"/>
                                        <p:tgtEl>
                                          <p:spTgt spid="1434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4344"/>
                                        </p:tgtEl>
                                        <p:attrNameLst>
                                          <p:attrName>style.visibility</p:attrName>
                                        </p:attrNameLst>
                                      </p:cBhvr>
                                      <p:to>
                                        <p:strVal val="visible"/>
                                      </p:to>
                                    </p:set>
                                    <p:animEffect transition="in" filter="wipe(left)">
                                      <p:cBhvr>
                                        <p:cTn id="22" dur="500"/>
                                        <p:tgtEl>
                                          <p:spTgt spid="14344"/>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345"/>
                                        </p:tgtEl>
                                        <p:attrNameLst>
                                          <p:attrName>style.visibility</p:attrName>
                                        </p:attrNameLst>
                                      </p:cBhvr>
                                      <p:to>
                                        <p:strVal val="visible"/>
                                      </p:to>
                                    </p:set>
                                    <p:animEffect transition="in" filter="wipe(left)">
                                      <p:cBhvr>
                                        <p:cTn id="26" dur="500"/>
                                        <p:tgtEl>
                                          <p:spTgt spid="14345"/>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36199"/>
                                        </p:tgtEl>
                                        <p:attrNameLst>
                                          <p:attrName>style.visibility</p:attrName>
                                        </p:attrNameLst>
                                      </p:cBhvr>
                                      <p:to>
                                        <p:strVal val="visible"/>
                                      </p:to>
                                    </p:set>
                                    <p:animEffect transition="in" filter="wipe(up)">
                                      <p:cBhvr>
                                        <p:cTn id="30" dur="500"/>
                                        <p:tgtEl>
                                          <p:spTgt spid="13619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4346"/>
                                        </p:tgtEl>
                                        <p:attrNameLst>
                                          <p:attrName>style.visibility</p:attrName>
                                        </p:attrNameLst>
                                      </p:cBhvr>
                                      <p:to>
                                        <p:strVal val="visible"/>
                                      </p:to>
                                    </p:set>
                                    <p:animEffect transition="in" filter="wipe(left)">
                                      <p:cBhvr>
                                        <p:cTn id="34" dur="500"/>
                                        <p:tgtEl>
                                          <p:spTgt spid="143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4374"/>
                                        </p:tgtEl>
                                        <p:attrNameLst>
                                          <p:attrName>style.visibility</p:attrName>
                                        </p:attrNameLst>
                                      </p:cBhvr>
                                      <p:to>
                                        <p:strVal val="visible"/>
                                      </p:to>
                                    </p:set>
                                    <p:animEffect transition="in" filter="wipe(left)">
                                      <p:cBhvr>
                                        <p:cTn id="39" dur="500"/>
                                        <p:tgtEl>
                                          <p:spTgt spid="1437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4352"/>
                                        </p:tgtEl>
                                        <p:attrNameLst>
                                          <p:attrName>style.visibility</p:attrName>
                                        </p:attrNameLst>
                                      </p:cBhvr>
                                      <p:to>
                                        <p:strVal val="visible"/>
                                      </p:to>
                                    </p:set>
                                    <p:animEffect transition="in" filter="wipe(left)">
                                      <p:cBhvr>
                                        <p:cTn id="44" dur="500"/>
                                        <p:tgtEl>
                                          <p:spTgt spid="14352"/>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14351"/>
                                        </p:tgtEl>
                                        <p:attrNameLst>
                                          <p:attrName>style.visibility</p:attrName>
                                        </p:attrNameLst>
                                      </p:cBhvr>
                                      <p:to>
                                        <p:strVal val="visible"/>
                                      </p:to>
                                    </p:set>
                                    <p:animEffect transition="in" filter="wipe(left)">
                                      <p:cBhvr>
                                        <p:cTn id="48" dur="500"/>
                                        <p:tgtEl>
                                          <p:spTgt spid="14351"/>
                                        </p:tgtEl>
                                      </p:cBhvr>
                                    </p:animEffect>
                                  </p:childTnLst>
                                </p:cTn>
                              </p:par>
                            </p:childTnLst>
                          </p:cTn>
                        </p:par>
                        <p:par>
                          <p:cTn id="49" fill="hold">
                            <p:stCondLst>
                              <p:cond delay="1000"/>
                            </p:stCondLst>
                            <p:childTnLst>
                              <p:par>
                                <p:cTn id="50" presetID="22" presetClass="entr" presetSubtype="8" fill="hold" grpId="0" nodeType="afterEffect">
                                  <p:stCondLst>
                                    <p:cond delay="0"/>
                                  </p:stCondLst>
                                  <p:childTnLst>
                                    <p:set>
                                      <p:cBhvr>
                                        <p:cTn id="51" dur="1" fill="hold">
                                          <p:stCondLst>
                                            <p:cond delay="0"/>
                                          </p:stCondLst>
                                        </p:cTn>
                                        <p:tgtEl>
                                          <p:spTgt spid="14380"/>
                                        </p:tgtEl>
                                        <p:attrNameLst>
                                          <p:attrName>style.visibility</p:attrName>
                                        </p:attrNameLst>
                                      </p:cBhvr>
                                      <p:to>
                                        <p:strVal val="visible"/>
                                      </p:to>
                                    </p:set>
                                    <p:animEffect transition="in" filter="wipe(left)">
                                      <p:cBhvr>
                                        <p:cTn id="52" dur="500"/>
                                        <p:tgtEl>
                                          <p:spTgt spid="14380"/>
                                        </p:tgtEl>
                                      </p:cBhvr>
                                    </p:animEffect>
                                  </p:childTnLst>
                                </p:cTn>
                              </p:par>
                            </p:childTnLst>
                          </p:cTn>
                        </p:par>
                        <p:par>
                          <p:cTn id="53" fill="hold">
                            <p:stCondLst>
                              <p:cond delay="1500"/>
                            </p:stCondLst>
                            <p:childTnLst>
                              <p:par>
                                <p:cTn id="54" presetID="22" presetClass="entr" presetSubtype="1" fill="hold" grpId="0" nodeType="afterEffect">
                                  <p:stCondLst>
                                    <p:cond delay="0"/>
                                  </p:stCondLst>
                                  <p:childTnLst>
                                    <p:set>
                                      <p:cBhvr>
                                        <p:cTn id="55" dur="1" fill="hold">
                                          <p:stCondLst>
                                            <p:cond delay="0"/>
                                          </p:stCondLst>
                                        </p:cTn>
                                        <p:tgtEl>
                                          <p:spTgt spid="14353"/>
                                        </p:tgtEl>
                                        <p:attrNameLst>
                                          <p:attrName>style.visibility</p:attrName>
                                        </p:attrNameLst>
                                      </p:cBhvr>
                                      <p:to>
                                        <p:strVal val="visible"/>
                                      </p:to>
                                    </p:set>
                                    <p:animEffect transition="in" filter="wipe(up)">
                                      <p:cBhvr>
                                        <p:cTn id="56" dur="500"/>
                                        <p:tgtEl>
                                          <p:spTgt spid="14353"/>
                                        </p:tgtEl>
                                      </p:cBhvr>
                                    </p:animEffect>
                                  </p:childTnLst>
                                </p:cTn>
                              </p:par>
                            </p:childTnLst>
                          </p:cTn>
                        </p:par>
                        <p:par>
                          <p:cTn id="57" fill="hold">
                            <p:stCondLst>
                              <p:cond delay="2000"/>
                            </p:stCondLst>
                            <p:childTnLst>
                              <p:par>
                                <p:cTn id="58" presetID="22" presetClass="entr" presetSubtype="2" fill="hold" grpId="0" nodeType="afterEffect">
                                  <p:stCondLst>
                                    <p:cond delay="0"/>
                                  </p:stCondLst>
                                  <p:childTnLst>
                                    <p:set>
                                      <p:cBhvr>
                                        <p:cTn id="59" dur="1" fill="hold">
                                          <p:stCondLst>
                                            <p:cond delay="0"/>
                                          </p:stCondLst>
                                        </p:cTn>
                                        <p:tgtEl>
                                          <p:spTgt spid="14354"/>
                                        </p:tgtEl>
                                        <p:attrNameLst>
                                          <p:attrName>style.visibility</p:attrName>
                                        </p:attrNameLst>
                                      </p:cBhvr>
                                      <p:to>
                                        <p:strVal val="visible"/>
                                      </p:to>
                                    </p:set>
                                    <p:animEffect transition="in" filter="wipe(right)">
                                      <p:cBhvr>
                                        <p:cTn id="60" dur="500"/>
                                        <p:tgtEl>
                                          <p:spTgt spid="14354"/>
                                        </p:tgtEl>
                                      </p:cBhvr>
                                    </p:animEffect>
                                  </p:childTnLst>
                                </p:cTn>
                              </p:par>
                            </p:childTnLst>
                          </p:cTn>
                        </p:par>
                        <p:par>
                          <p:cTn id="61" fill="hold">
                            <p:stCondLst>
                              <p:cond delay="2500"/>
                            </p:stCondLst>
                            <p:childTnLst>
                              <p:par>
                                <p:cTn id="62" presetID="22" presetClass="entr" presetSubtype="8" fill="hold" grpId="0" nodeType="afterEffect">
                                  <p:stCondLst>
                                    <p:cond delay="0"/>
                                  </p:stCondLst>
                                  <p:childTnLst>
                                    <p:set>
                                      <p:cBhvr>
                                        <p:cTn id="63" dur="1" fill="hold">
                                          <p:stCondLst>
                                            <p:cond delay="0"/>
                                          </p:stCondLst>
                                        </p:cTn>
                                        <p:tgtEl>
                                          <p:spTgt spid="136215"/>
                                        </p:tgtEl>
                                        <p:attrNameLst>
                                          <p:attrName>style.visibility</p:attrName>
                                        </p:attrNameLst>
                                      </p:cBhvr>
                                      <p:to>
                                        <p:strVal val="visible"/>
                                      </p:to>
                                    </p:set>
                                    <p:animEffect transition="in" filter="wipe(left)">
                                      <p:cBhvr>
                                        <p:cTn id="64" dur="500"/>
                                        <p:tgtEl>
                                          <p:spTgt spid="136215"/>
                                        </p:tgtEl>
                                      </p:cBhvr>
                                    </p:animEffect>
                                  </p:childTnLst>
                                </p:cTn>
                              </p:par>
                            </p:childTnLst>
                          </p:cTn>
                        </p:par>
                        <p:par>
                          <p:cTn id="65" fill="hold">
                            <p:stCondLst>
                              <p:cond delay="3000"/>
                            </p:stCondLst>
                            <p:childTnLst>
                              <p:par>
                                <p:cTn id="66" presetID="22" presetClass="entr" presetSubtype="1" fill="hold" grpId="0" nodeType="afterEffect">
                                  <p:stCondLst>
                                    <p:cond delay="0"/>
                                  </p:stCondLst>
                                  <p:childTnLst>
                                    <p:set>
                                      <p:cBhvr>
                                        <p:cTn id="67" dur="1" fill="hold">
                                          <p:stCondLst>
                                            <p:cond delay="0"/>
                                          </p:stCondLst>
                                        </p:cTn>
                                        <p:tgtEl>
                                          <p:spTgt spid="14350"/>
                                        </p:tgtEl>
                                        <p:attrNameLst>
                                          <p:attrName>style.visibility</p:attrName>
                                        </p:attrNameLst>
                                      </p:cBhvr>
                                      <p:to>
                                        <p:strVal val="visible"/>
                                      </p:to>
                                    </p:set>
                                    <p:animEffect transition="in" filter="wipe(up)">
                                      <p:cBhvr>
                                        <p:cTn id="68" dur="500"/>
                                        <p:tgtEl>
                                          <p:spTgt spid="14350"/>
                                        </p:tgtEl>
                                      </p:cBhvr>
                                    </p:animEffect>
                                  </p:childTnLst>
                                </p:cTn>
                              </p:par>
                            </p:childTnLst>
                          </p:cTn>
                        </p:par>
                        <p:par>
                          <p:cTn id="69" fill="hold">
                            <p:stCondLst>
                              <p:cond delay="3500"/>
                            </p:stCondLst>
                            <p:childTnLst>
                              <p:par>
                                <p:cTn id="70" presetID="22" presetClass="entr" presetSubtype="8" fill="hold" grpId="0" nodeType="afterEffect">
                                  <p:stCondLst>
                                    <p:cond delay="0"/>
                                  </p:stCondLst>
                                  <p:childTnLst>
                                    <p:set>
                                      <p:cBhvr>
                                        <p:cTn id="71" dur="1" fill="hold">
                                          <p:stCondLst>
                                            <p:cond delay="0"/>
                                          </p:stCondLst>
                                        </p:cTn>
                                        <p:tgtEl>
                                          <p:spTgt spid="14348"/>
                                        </p:tgtEl>
                                        <p:attrNameLst>
                                          <p:attrName>style.visibility</p:attrName>
                                        </p:attrNameLst>
                                      </p:cBhvr>
                                      <p:to>
                                        <p:strVal val="visible"/>
                                      </p:to>
                                    </p:set>
                                    <p:animEffect transition="in" filter="wipe(left)">
                                      <p:cBhvr>
                                        <p:cTn id="72" dur="500"/>
                                        <p:tgtEl>
                                          <p:spTgt spid="14348"/>
                                        </p:tgtEl>
                                      </p:cBhvr>
                                    </p:animEffect>
                                  </p:childTnLst>
                                </p:cTn>
                              </p:par>
                            </p:childTnLst>
                          </p:cTn>
                        </p:par>
                        <p:par>
                          <p:cTn id="73" fill="hold">
                            <p:stCondLst>
                              <p:cond delay="4000"/>
                            </p:stCondLst>
                            <p:childTnLst>
                              <p:par>
                                <p:cTn id="74" presetID="22" presetClass="entr" presetSubtype="8" fill="hold" grpId="0" nodeType="afterEffect">
                                  <p:stCondLst>
                                    <p:cond delay="0"/>
                                  </p:stCondLst>
                                  <p:childTnLst>
                                    <p:set>
                                      <p:cBhvr>
                                        <p:cTn id="75" dur="1" fill="hold">
                                          <p:stCondLst>
                                            <p:cond delay="0"/>
                                          </p:stCondLst>
                                        </p:cTn>
                                        <p:tgtEl>
                                          <p:spTgt spid="14349"/>
                                        </p:tgtEl>
                                        <p:attrNameLst>
                                          <p:attrName>style.visibility</p:attrName>
                                        </p:attrNameLst>
                                      </p:cBhvr>
                                      <p:to>
                                        <p:strVal val="visible"/>
                                      </p:to>
                                    </p:set>
                                    <p:animEffect transition="in" filter="wipe(left)">
                                      <p:cBhvr>
                                        <p:cTn id="76" dur="500"/>
                                        <p:tgtEl>
                                          <p:spTgt spid="14349"/>
                                        </p:tgtEl>
                                      </p:cBhvr>
                                    </p:animEffect>
                                  </p:childTnLst>
                                </p:cTn>
                              </p:par>
                            </p:childTnLst>
                          </p:cTn>
                        </p:par>
                        <p:par>
                          <p:cTn id="77" fill="hold">
                            <p:stCondLst>
                              <p:cond delay="4500"/>
                            </p:stCondLst>
                            <p:childTnLst>
                              <p:par>
                                <p:cTn id="78" presetID="22" presetClass="entr" presetSubtype="2"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Effect transition="in" filter="wipe(right)">
                                      <p:cBhvr>
                                        <p:cTn id="80" dur="500"/>
                                        <p:tgtEl>
                                          <p:spTgt spid="14355"/>
                                        </p:tgtEl>
                                      </p:cBhvr>
                                    </p:animEffect>
                                  </p:childTnLst>
                                </p:cTn>
                              </p:par>
                            </p:childTnLst>
                          </p:cTn>
                        </p:par>
                        <p:par>
                          <p:cTn id="81" fill="hold">
                            <p:stCondLst>
                              <p:cond delay="5000"/>
                            </p:stCondLst>
                            <p:childTnLst>
                              <p:par>
                                <p:cTn id="82" presetID="22" presetClass="entr" presetSubtype="1" fill="hold" grpId="0" nodeType="afterEffect">
                                  <p:stCondLst>
                                    <p:cond delay="0"/>
                                  </p:stCondLst>
                                  <p:childTnLst>
                                    <p:set>
                                      <p:cBhvr>
                                        <p:cTn id="83" dur="1" fill="hold">
                                          <p:stCondLst>
                                            <p:cond delay="0"/>
                                          </p:stCondLst>
                                        </p:cTn>
                                        <p:tgtEl>
                                          <p:spTgt spid="14356"/>
                                        </p:tgtEl>
                                        <p:attrNameLst>
                                          <p:attrName>style.visibility</p:attrName>
                                        </p:attrNameLst>
                                      </p:cBhvr>
                                      <p:to>
                                        <p:strVal val="visible"/>
                                      </p:to>
                                    </p:set>
                                    <p:animEffect transition="in" filter="wipe(up)">
                                      <p:cBhvr>
                                        <p:cTn id="84" dur="500"/>
                                        <p:tgtEl>
                                          <p:spTgt spid="14356"/>
                                        </p:tgtEl>
                                      </p:cBhvr>
                                    </p:animEffect>
                                  </p:childTnLst>
                                </p:cTn>
                              </p:par>
                            </p:childTnLst>
                          </p:cTn>
                        </p:par>
                        <p:par>
                          <p:cTn id="85" fill="hold">
                            <p:stCondLst>
                              <p:cond delay="5500"/>
                            </p:stCondLst>
                            <p:childTnLst>
                              <p:par>
                                <p:cTn id="86" presetID="22" presetClass="entr" presetSubtype="8" fill="hold" grpId="0" nodeType="afterEffect">
                                  <p:stCondLst>
                                    <p:cond delay="0"/>
                                  </p:stCondLst>
                                  <p:childTnLst>
                                    <p:set>
                                      <p:cBhvr>
                                        <p:cTn id="87" dur="1" fill="hold">
                                          <p:stCondLst>
                                            <p:cond delay="0"/>
                                          </p:stCondLst>
                                        </p:cTn>
                                        <p:tgtEl>
                                          <p:spTgt spid="14360"/>
                                        </p:tgtEl>
                                        <p:attrNameLst>
                                          <p:attrName>style.visibility</p:attrName>
                                        </p:attrNameLst>
                                      </p:cBhvr>
                                      <p:to>
                                        <p:strVal val="visible"/>
                                      </p:to>
                                    </p:set>
                                    <p:animEffect transition="in" filter="wipe(left)">
                                      <p:cBhvr>
                                        <p:cTn id="88" dur="500"/>
                                        <p:tgtEl>
                                          <p:spTgt spid="14360"/>
                                        </p:tgtEl>
                                      </p:cBhvr>
                                    </p:animEffect>
                                  </p:childTnLst>
                                </p:cTn>
                              </p:par>
                            </p:childTnLst>
                          </p:cTn>
                        </p:par>
                        <p:par>
                          <p:cTn id="89" fill="hold">
                            <p:stCondLst>
                              <p:cond delay="6000"/>
                            </p:stCondLst>
                            <p:childTnLst>
                              <p:par>
                                <p:cTn id="90" presetID="22" presetClass="entr" presetSubtype="8" fill="hold" grpId="0" nodeType="afterEffect">
                                  <p:stCondLst>
                                    <p:cond delay="0"/>
                                  </p:stCondLst>
                                  <p:childTnLst>
                                    <p:set>
                                      <p:cBhvr>
                                        <p:cTn id="91" dur="1" fill="hold">
                                          <p:stCondLst>
                                            <p:cond delay="0"/>
                                          </p:stCondLst>
                                        </p:cTn>
                                        <p:tgtEl>
                                          <p:spTgt spid="14379"/>
                                        </p:tgtEl>
                                        <p:attrNameLst>
                                          <p:attrName>style.visibility</p:attrName>
                                        </p:attrNameLst>
                                      </p:cBhvr>
                                      <p:to>
                                        <p:strVal val="visible"/>
                                      </p:to>
                                    </p:set>
                                    <p:animEffect transition="in" filter="wipe(left)">
                                      <p:cBhvr>
                                        <p:cTn id="92" dur="500"/>
                                        <p:tgtEl>
                                          <p:spTgt spid="14379"/>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14376"/>
                                        </p:tgtEl>
                                        <p:attrNameLst>
                                          <p:attrName>style.visibility</p:attrName>
                                        </p:attrNameLst>
                                      </p:cBhvr>
                                      <p:to>
                                        <p:strVal val="visible"/>
                                      </p:to>
                                    </p:set>
                                    <p:animEffect transition="in" filter="wipe(left)">
                                      <p:cBhvr>
                                        <p:cTn id="97" dur="500"/>
                                        <p:tgtEl>
                                          <p:spTgt spid="14376"/>
                                        </p:tgtEl>
                                      </p:cBhvr>
                                    </p:animEffect>
                                  </p:childTnLst>
                                </p:cTn>
                              </p:par>
                            </p:childTnLst>
                          </p:cTn>
                        </p:par>
                        <p:par>
                          <p:cTn id="98" fill="hold">
                            <p:stCondLst>
                              <p:cond delay="500"/>
                            </p:stCondLst>
                            <p:childTnLst>
                              <p:par>
                                <p:cTn id="99" presetID="22" presetClass="entr" presetSubtype="8" fill="hold" nodeType="afterEffect">
                                  <p:stCondLst>
                                    <p:cond delay="0"/>
                                  </p:stCondLst>
                                  <p:childTnLst>
                                    <p:set>
                                      <p:cBhvr>
                                        <p:cTn id="100" dur="1" fill="hold">
                                          <p:stCondLst>
                                            <p:cond delay="0"/>
                                          </p:stCondLst>
                                        </p:cTn>
                                        <p:tgtEl>
                                          <p:spTgt spid="14338"/>
                                        </p:tgtEl>
                                        <p:attrNameLst>
                                          <p:attrName>style.visibility</p:attrName>
                                        </p:attrNameLst>
                                      </p:cBhvr>
                                      <p:to>
                                        <p:strVal val="visible"/>
                                      </p:to>
                                    </p:set>
                                    <p:animEffect transition="in" filter="wipe(left)">
                                      <p:cBhvr>
                                        <p:cTn id="101" dur="500"/>
                                        <p:tgtEl>
                                          <p:spTgt spid="14338"/>
                                        </p:tgtEl>
                                      </p:cBhvr>
                                    </p:animEffect>
                                  </p:childTnLst>
                                </p:cTn>
                              </p:par>
                            </p:childTnLst>
                          </p:cTn>
                        </p:par>
                        <p:par>
                          <p:cTn id="102" fill="hold">
                            <p:stCondLst>
                              <p:cond delay="1000"/>
                            </p:stCondLst>
                            <p:childTnLst>
                              <p:par>
                                <p:cTn id="103" presetID="22" presetClass="entr" presetSubtype="4" fill="hold" grpId="0" nodeType="afterEffect">
                                  <p:stCondLst>
                                    <p:cond delay="0"/>
                                  </p:stCondLst>
                                  <p:childTnLst>
                                    <p:set>
                                      <p:cBhvr>
                                        <p:cTn id="104" dur="1" fill="hold">
                                          <p:stCondLst>
                                            <p:cond delay="0"/>
                                          </p:stCondLst>
                                        </p:cTn>
                                        <p:tgtEl>
                                          <p:spTgt spid="14375"/>
                                        </p:tgtEl>
                                        <p:attrNameLst>
                                          <p:attrName>style.visibility</p:attrName>
                                        </p:attrNameLst>
                                      </p:cBhvr>
                                      <p:to>
                                        <p:strVal val="visible"/>
                                      </p:to>
                                    </p:set>
                                    <p:animEffect transition="in" filter="wipe(down)">
                                      <p:cBhvr>
                                        <p:cTn id="105" dur="500"/>
                                        <p:tgtEl>
                                          <p:spTgt spid="14375"/>
                                        </p:tgtEl>
                                      </p:cBhvr>
                                    </p:animEffect>
                                  </p:childTnLst>
                                </p:cTn>
                              </p:par>
                            </p:childTnLst>
                          </p:cTn>
                        </p:par>
                        <p:par>
                          <p:cTn id="106" fill="hold">
                            <p:stCondLst>
                              <p:cond delay="1500"/>
                            </p:stCondLst>
                            <p:childTnLst>
                              <p:par>
                                <p:cTn id="107" presetID="22" presetClass="entr" presetSubtype="8" fill="hold" grpId="0" nodeType="afterEffect">
                                  <p:stCondLst>
                                    <p:cond delay="0"/>
                                  </p:stCondLst>
                                  <p:childTnLst>
                                    <p:set>
                                      <p:cBhvr>
                                        <p:cTn id="108" dur="1" fill="hold">
                                          <p:stCondLst>
                                            <p:cond delay="0"/>
                                          </p:stCondLst>
                                        </p:cTn>
                                        <p:tgtEl>
                                          <p:spTgt spid="136263"/>
                                        </p:tgtEl>
                                        <p:attrNameLst>
                                          <p:attrName>style.visibility</p:attrName>
                                        </p:attrNameLst>
                                      </p:cBhvr>
                                      <p:to>
                                        <p:strVal val="visible"/>
                                      </p:to>
                                    </p:set>
                                    <p:animEffect transition="in" filter="wipe(left)">
                                      <p:cBhvr>
                                        <p:cTn id="109" dur="500"/>
                                        <p:tgtEl>
                                          <p:spTgt spid="136263"/>
                                        </p:tgtEl>
                                      </p:cBhvr>
                                    </p:animEffect>
                                  </p:childTnLst>
                                </p:cTn>
                              </p:par>
                            </p:childTnLst>
                          </p:cTn>
                        </p:par>
                        <p:par>
                          <p:cTn id="110" fill="hold">
                            <p:stCondLst>
                              <p:cond delay="2000"/>
                            </p:stCondLst>
                            <p:childTnLst>
                              <p:par>
                                <p:cTn id="111" presetID="22" presetClass="entr" presetSubtype="1" fill="hold" grpId="0" nodeType="afterEffect">
                                  <p:stCondLst>
                                    <p:cond delay="0"/>
                                  </p:stCondLst>
                                  <p:childTnLst>
                                    <p:set>
                                      <p:cBhvr>
                                        <p:cTn id="112" dur="1" fill="hold">
                                          <p:stCondLst>
                                            <p:cond delay="0"/>
                                          </p:stCondLst>
                                        </p:cTn>
                                        <p:tgtEl>
                                          <p:spTgt spid="14358"/>
                                        </p:tgtEl>
                                        <p:attrNameLst>
                                          <p:attrName>style.visibility</p:attrName>
                                        </p:attrNameLst>
                                      </p:cBhvr>
                                      <p:to>
                                        <p:strVal val="visible"/>
                                      </p:to>
                                    </p:set>
                                    <p:animEffect transition="in" filter="wipe(up)">
                                      <p:cBhvr>
                                        <p:cTn id="113" dur="500"/>
                                        <p:tgtEl>
                                          <p:spTgt spid="14358"/>
                                        </p:tgtEl>
                                      </p:cBhvr>
                                    </p:animEffect>
                                  </p:childTnLst>
                                </p:cTn>
                              </p:par>
                            </p:childTnLst>
                          </p:cTn>
                        </p:par>
                        <p:par>
                          <p:cTn id="114" fill="hold">
                            <p:stCondLst>
                              <p:cond delay="2500"/>
                            </p:stCondLst>
                            <p:childTnLst>
                              <p:par>
                                <p:cTn id="115" presetID="22" presetClass="entr" presetSubtype="8" fill="hold" grpId="0" nodeType="afterEffect">
                                  <p:stCondLst>
                                    <p:cond delay="0"/>
                                  </p:stCondLst>
                                  <p:childTnLst>
                                    <p:set>
                                      <p:cBhvr>
                                        <p:cTn id="116" dur="1" fill="hold">
                                          <p:stCondLst>
                                            <p:cond delay="0"/>
                                          </p:stCondLst>
                                        </p:cTn>
                                        <p:tgtEl>
                                          <p:spTgt spid="14359"/>
                                        </p:tgtEl>
                                        <p:attrNameLst>
                                          <p:attrName>style.visibility</p:attrName>
                                        </p:attrNameLst>
                                      </p:cBhvr>
                                      <p:to>
                                        <p:strVal val="visible"/>
                                      </p:to>
                                    </p:set>
                                    <p:animEffect transition="in" filter="wipe(left)">
                                      <p:cBhvr>
                                        <p:cTn id="117" dur="500"/>
                                        <p:tgtEl>
                                          <p:spTgt spid="14359"/>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grpId="0" nodeType="clickEffect">
                                  <p:stCondLst>
                                    <p:cond delay="0"/>
                                  </p:stCondLst>
                                  <p:childTnLst>
                                    <p:set>
                                      <p:cBhvr>
                                        <p:cTn id="121" dur="1" fill="hold">
                                          <p:stCondLst>
                                            <p:cond delay="0"/>
                                          </p:stCondLst>
                                        </p:cTn>
                                        <p:tgtEl>
                                          <p:spTgt spid="14377"/>
                                        </p:tgtEl>
                                        <p:attrNameLst>
                                          <p:attrName>style.visibility</p:attrName>
                                        </p:attrNameLst>
                                      </p:cBhvr>
                                      <p:to>
                                        <p:strVal val="visible"/>
                                      </p:to>
                                    </p:set>
                                    <p:animEffect transition="in" filter="wipe(down)">
                                      <p:cBhvr>
                                        <p:cTn id="122" dur="500"/>
                                        <p:tgtEl>
                                          <p:spTgt spid="14377"/>
                                        </p:tgtEl>
                                      </p:cBhvr>
                                    </p:animEffect>
                                  </p:childTnLst>
                                </p:cTn>
                              </p:par>
                            </p:childTnLst>
                          </p:cTn>
                        </p:par>
                        <p:par>
                          <p:cTn id="123" fill="hold">
                            <p:stCondLst>
                              <p:cond delay="500"/>
                            </p:stCondLst>
                            <p:childTnLst>
                              <p:par>
                                <p:cTn id="124" presetID="22" presetClass="entr" presetSubtype="8" fill="hold" grpId="0" nodeType="afterEffect">
                                  <p:stCondLst>
                                    <p:cond delay="0"/>
                                  </p:stCondLst>
                                  <p:childTnLst>
                                    <p:set>
                                      <p:cBhvr>
                                        <p:cTn id="125" dur="1" fill="hold">
                                          <p:stCondLst>
                                            <p:cond delay="0"/>
                                          </p:stCondLst>
                                        </p:cTn>
                                        <p:tgtEl>
                                          <p:spTgt spid="136270"/>
                                        </p:tgtEl>
                                        <p:attrNameLst>
                                          <p:attrName>style.visibility</p:attrName>
                                        </p:attrNameLst>
                                      </p:cBhvr>
                                      <p:to>
                                        <p:strVal val="visible"/>
                                      </p:to>
                                    </p:set>
                                    <p:animEffect transition="in" filter="wipe(left)">
                                      <p:cBhvr>
                                        <p:cTn id="126" dur="500"/>
                                        <p:tgtEl>
                                          <p:spTgt spid="136270"/>
                                        </p:tgtEl>
                                      </p:cBhvr>
                                    </p:animEffect>
                                  </p:childTnLst>
                                </p:cTn>
                              </p:par>
                            </p:childTnLst>
                          </p:cTn>
                        </p:par>
                        <p:par>
                          <p:cTn id="127" fill="hold">
                            <p:stCondLst>
                              <p:cond delay="1000"/>
                            </p:stCondLst>
                            <p:childTnLst>
                              <p:par>
                                <p:cTn id="128" presetID="22" presetClass="entr" presetSubtype="4" fill="hold" grpId="0" nodeType="afterEffect">
                                  <p:stCondLst>
                                    <p:cond delay="0"/>
                                  </p:stCondLst>
                                  <p:childTnLst>
                                    <p:set>
                                      <p:cBhvr>
                                        <p:cTn id="129" dur="1" fill="hold">
                                          <p:stCondLst>
                                            <p:cond delay="0"/>
                                          </p:stCondLst>
                                        </p:cTn>
                                        <p:tgtEl>
                                          <p:spTgt spid="14378"/>
                                        </p:tgtEl>
                                        <p:attrNameLst>
                                          <p:attrName>style.visibility</p:attrName>
                                        </p:attrNameLst>
                                      </p:cBhvr>
                                      <p:to>
                                        <p:strVal val="visible"/>
                                      </p:to>
                                    </p:set>
                                    <p:animEffect transition="in" filter="wipe(down)">
                                      <p:cBhvr>
                                        <p:cTn id="130" dur="500"/>
                                        <p:tgtEl>
                                          <p:spTgt spid="14378"/>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2" fill="hold" grpId="0" nodeType="clickEffect">
                                  <p:stCondLst>
                                    <p:cond delay="0"/>
                                  </p:stCondLst>
                                  <p:childTnLst>
                                    <p:set>
                                      <p:cBhvr>
                                        <p:cTn id="134" dur="1" fill="hold">
                                          <p:stCondLst>
                                            <p:cond delay="0"/>
                                          </p:stCondLst>
                                        </p:cTn>
                                        <p:tgtEl>
                                          <p:spTgt spid="14369"/>
                                        </p:tgtEl>
                                        <p:attrNameLst>
                                          <p:attrName>style.visibility</p:attrName>
                                        </p:attrNameLst>
                                      </p:cBhvr>
                                      <p:to>
                                        <p:strVal val="visible"/>
                                      </p:to>
                                    </p:set>
                                    <p:animEffect transition="in" filter="wipe(right)">
                                      <p:cBhvr>
                                        <p:cTn id="135" dur="500"/>
                                        <p:tgtEl>
                                          <p:spTgt spid="14369"/>
                                        </p:tgtEl>
                                      </p:cBhvr>
                                    </p:animEffect>
                                  </p:childTnLst>
                                </p:cTn>
                              </p:par>
                            </p:childTnLst>
                          </p:cTn>
                        </p:par>
                        <p:par>
                          <p:cTn id="136" fill="hold">
                            <p:stCondLst>
                              <p:cond delay="500"/>
                            </p:stCondLst>
                            <p:childTnLst>
                              <p:par>
                                <p:cTn id="137" presetID="22" presetClass="entr" presetSubtype="4" fill="hold" grpId="0" nodeType="afterEffect">
                                  <p:stCondLst>
                                    <p:cond delay="0"/>
                                  </p:stCondLst>
                                  <p:childTnLst>
                                    <p:set>
                                      <p:cBhvr>
                                        <p:cTn id="138" dur="1" fill="hold">
                                          <p:stCondLst>
                                            <p:cond delay="0"/>
                                          </p:stCondLst>
                                        </p:cTn>
                                        <p:tgtEl>
                                          <p:spTgt spid="14368"/>
                                        </p:tgtEl>
                                        <p:attrNameLst>
                                          <p:attrName>style.visibility</p:attrName>
                                        </p:attrNameLst>
                                      </p:cBhvr>
                                      <p:to>
                                        <p:strVal val="visible"/>
                                      </p:to>
                                    </p:set>
                                    <p:animEffect transition="in" filter="wipe(down)">
                                      <p:cBhvr>
                                        <p:cTn id="139" dur="500"/>
                                        <p:tgtEl>
                                          <p:spTgt spid="14368"/>
                                        </p:tgtEl>
                                      </p:cBhvr>
                                    </p:animEffect>
                                  </p:childTnLst>
                                </p:cTn>
                              </p:par>
                            </p:childTnLst>
                          </p:cTn>
                        </p:par>
                        <p:par>
                          <p:cTn id="140" fill="hold">
                            <p:stCondLst>
                              <p:cond delay="1000"/>
                            </p:stCondLst>
                            <p:childTnLst>
                              <p:par>
                                <p:cTn id="141" presetID="22" presetClass="entr" presetSubtype="8" fill="hold" grpId="0" nodeType="afterEffect">
                                  <p:stCondLst>
                                    <p:cond delay="0"/>
                                  </p:stCondLst>
                                  <p:childTnLst>
                                    <p:set>
                                      <p:cBhvr>
                                        <p:cTn id="142" dur="1" fill="hold">
                                          <p:stCondLst>
                                            <p:cond delay="0"/>
                                          </p:stCondLst>
                                        </p:cTn>
                                        <p:tgtEl>
                                          <p:spTgt spid="136280"/>
                                        </p:tgtEl>
                                        <p:attrNameLst>
                                          <p:attrName>style.visibility</p:attrName>
                                        </p:attrNameLst>
                                      </p:cBhvr>
                                      <p:to>
                                        <p:strVal val="visible"/>
                                      </p:to>
                                    </p:set>
                                    <p:animEffect transition="in" filter="wipe(left)">
                                      <p:cBhvr>
                                        <p:cTn id="143" dur="500"/>
                                        <p:tgtEl>
                                          <p:spTgt spid="136280"/>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2" fill="hold" grpId="0" nodeType="clickEffect">
                                  <p:stCondLst>
                                    <p:cond delay="0"/>
                                  </p:stCondLst>
                                  <p:childTnLst>
                                    <p:set>
                                      <p:cBhvr>
                                        <p:cTn id="147" dur="1" fill="hold">
                                          <p:stCondLst>
                                            <p:cond delay="0"/>
                                          </p:stCondLst>
                                        </p:cTn>
                                        <p:tgtEl>
                                          <p:spTgt spid="14367"/>
                                        </p:tgtEl>
                                        <p:attrNameLst>
                                          <p:attrName>style.visibility</p:attrName>
                                        </p:attrNameLst>
                                      </p:cBhvr>
                                      <p:to>
                                        <p:strVal val="visible"/>
                                      </p:to>
                                    </p:set>
                                    <p:animEffect transition="in" filter="wipe(right)">
                                      <p:cBhvr>
                                        <p:cTn id="148" dur="500"/>
                                        <p:tgtEl>
                                          <p:spTgt spid="14367"/>
                                        </p:tgtEl>
                                      </p:cBhvr>
                                    </p:animEffect>
                                  </p:childTnLst>
                                </p:cTn>
                              </p:par>
                            </p:childTnLst>
                          </p:cTn>
                        </p:par>
                        <p:par>
                          <p:cTn id="149" fill="hold">
                            <p:stCondLst>
                              <p:cond delay="500"/>
                            </p:stCondLst>
                            <p:childTnLst>
                              <p:par>
                                <p:cTn id="150" presetID="22" presetClass="entr" presetSubtype="8" fill="hold" grpId="0" nodeType="afterEffect">
                                  <p:stCondLst>
                                    <p:cond delay="0"/>
                                  </p:stCondLst>
                                  <p:childTnLst>
                                    <p:set>
                                      <p:cBhvr>
                                        <p:cTn id="151" dur="1" fill="hold">
                                          <p:stCondLst>
                                            <p:cond delay="0"/>
                                          </p:stCondLst>
                                        </p:cTn>
                                        <p:tgtEl>
                                          <p:spTgt spid="136281"/>
                                        </p:tgtEl>
                                        <p:attrNameLst>
                                          <p:attrName>style.visibility</p:attrName>
                                        </p:attrNameLst>
                                      </p:cBhvr>
                                      <p:to>
                                        <p:strVal val="visible"/>
                                      </p:to>
                                    </p:set>
                                    <p:animEffect transition="in" filter="wipe(left)">
                                      <p:cBhvr>
                                        <p:cTn id="152" dur="500"/>
                                        <p:tgtEl>
                                          <p:spTgt spid="136281"/>
                                        </p:tgtEl>
                                      </p:cBhvr>
                                    </p:animEffect>
                                  </p:childTnLst>
                                </p:cTn>
                              </p:par>
                            </p:childTnLst>
                          </p:cTn>
                        </p:par>
                      </p:childTnLst>
                    </p:cTn>
                  </p:par>
                  <p:par>
                    <p:cTn id="153" fill="hold">
                      <p:stCondLst>
                        <p:cond delay="indefinite"/>
                      </p:stCondLst>
                      <p:childTnLst>
                        <p:par>
                          <p:cTn id="154" fill="hold">
                            <p:stCondLst>
                              <p:cond delay="0"/>
                            </p:stCondLst>
                            <p:childTnLst>
                              <p:par>
                                <p:cTn id="155" presetID="22" presetClass="entr" presetSubtype="2" fill="hold" grpId="0" nodeType="clickEffect">
                                  <p:stCondLst>
                                    <p:cond delay="0"/>
                                  </p:stCondLst>
                                  <p:childTnLst>
                                    <p:set>
                                      <p:cBhvr>
                                        <p:cTn id="156" dur="1" fill="hold">
                                          <p:stCondLst>
                                            <p:cond delay="0"/>
                                          </p:stCondLst>
                                        </p:cTn>
                                        <p:tgtEl>
                                          <p:spTgt spid="14372"/>
                                        </p:tgtEl>
                                        <p:attrNameLst>
                                          <p:attrName>style.visibility</p:attrName>
                                        </p:attrNameLst>
                                      </p:cBhvr>
                                      <p:to>
                                        <p:strVal val="visible"/>
                                      </p:to>
                                    </p:set>
                                    <p:animEffect transition="in" filter="wipe(right)">
                                      <p:cBhvr>
                                        <p:cTn id="157" dur="500"/>
                                        <p:tgtEl>
                                          <p:spTgt spid="14372"/>
                                        </p:tgtEl>
                                      </p:cBhvr>
                                    </p:animEffect>
                                  </p:childTnLst>
                                </p:cTn>
                              </p:par>
                            </p:childTnLst>
                          </p:cTn>
                        </p:par>
                        <p:par>
                          <p:cTn id="158" fill="hold">
                            <p:stCondLst>
                              <p:cond delay="500"/>
                            </p:stCondLst>
                            <p:childTnLst>
                              <p:par>
                                <p:cTn id="159" presetID="22" presetClass="entr" presetSubtype="8" fill="hold" grpId="0" nodeType="afterEffect">
                                  <p:stCondLst>
                                    <p:cond delay="0"/>
                                  </p:stCondLst>
                                  <p:childTnLst>
                                    <p:set>
                                      <p:cBhvr>
                                        <p:cTn id="160" dur="1" fill="hold">
                                          <p:stCondLst>
                                            <p:cond delay="0"/>
                                          </p:stCondLst>
                                        </p:cTn>
                                        <p:tgtEl>
                                          <p:spTgt spid="136283"/>
                                        </p:tgtEl>
                                        <p:attrNameLst>
                                          <p:attrName>style.visibility</p:attrName>
                                        </p:attrNameLst>
                                      </p:cBhvr>
                                      <p:to>
                                        <p:strVal val="visible"/>
                                      </p:to>
                                    </p:set>
                                    <p:animEffect transition="in" filter="wipe(left)">
                                      <p:cBhvr>
                                        <p:cTn id="161" dur="500"/>
                                        <p:tgtEl>
                                          <p:spTgt spid="136283"/>
                                        </p:tgtEl>
                                      </p:cBhvr>
                                    </p:animEffect>
                                  </p:childTnLst>
                                </p:cTn>
                              </p:par>
                            </p:childTnLst>
                          </p:cTn>
                        </p:par>
                      </p:childTnLst>
                    </p:cTn>
                  </p:par>
                  <p:par>
                    <p:cTn id="162" fill="hold">
                      <p:stCondLst>
                        <p:cond delay="indefinite"/>
                      </p:stCondLst>
                      <p:childTnLst>
                        <p:par>
                          <p:cTn id="163" fill="hold">
                            <p:stCondLst>
                              <p:cond delay="0"/>
                            </p:stCondLst>
                            <p:childTnLst>
                              <p:par>
                                <p:cTn id="164" presetID="22" presetClass="entr" presetSubtype="8" fill="hold" grpId="0" nodeType="clickEffect">
                                  <p:stCondLst>
                                    <p:cond delay="0"/>
                                  </p:stCondLst>
                                  <p:childTnLst>
                                    <p:set>
                                      <p:cBhvr>
                                        <p:cTn id="165" dur="1" fill="hold">
                                          <p:stCondLst>
                                            <p:cond delay="0"/>
                                          </p:stCondLst>
                                        </p:cTn>
                                        <p:tgtEl>
                                          <p:spTgt spid="14362"/>
                                        </p:tgtEl>
                                        <p:attrNameLst>
                                          <p:attrName>style.visibility</p:attrName>
                                        </p:attrNameLst>
                                      </p:cBhvr>
                                      <p:to>
                                        <p:strVal val="visible"/>
                                      </p:to>
                                    </p:set>
                                    <p:animEffect transition="in" filter="wipe(left)">
                                      <p:cBhvr>
                                        <p:cTn id="166" dur="500"/>
                                        <p:tgtEl>
                                          <p:spTgt spid="14362"/>
                                        </p:tgtEl>
                                      </p:cBhvr>
                                    </p:animEffect>
                                  </p:childTnLst>
                                </p:cTn>
                              </p:par>
                            </p:childTnLst>
                          </p:cTn>
                        </p:par>
                        <p:par>
                          <p:cTn id="167" fill="hold">
                            <p:stCondLst>
                              <p:cond delay="500"/>
                            </p:stCondLst>
                            <p:childTnLst>
                              <p:par>
                                <p:cTn id="168" presetID="22" presetClass="entr" presetSubtype="8" fill="hold" grpId="0" nodeType="afterEffect">
                                  <p:stCondLst>
                                    <p:cond delay="0"/>
                                  </p:stCondLst>
                                  <p:childTnLst>
                                    <p:set>
                                      <p:cBhvr>
                                        <p:cTn id="169" dur="1" fill="hold">
                                          <p:stCondLst>
                                            <p:cond delay="0"/>
                                          </p:stCondLst>
                                        </p:cTn>
                                        <p:tgtEl>
                                          <p:spTgt spid="136272"/>
                                        </p:tgtEl>
                                        <p:attrNameLst>
                                          <p:attrName>style.visibility</p:attrName>
                                        </p:attrNameLst>
                                      </p:cBhvr>
                                      <p:to>
                                        <p:strVal val="visible"/>
                                      </p:to>
                                    </p:set>
                                    <p:animEffect transition="in" filter="wipe(left)">
                                      <p:cBhvr>
                                        <p:cTn id="170" dur="500"/>
                                        <p:tgtEl>
                                          <p:spTgt spid="136272"/>
                                        </p:tgtEl>
                                      </p:cBhvr>
                                    </p:animEffect>
                                  </p:childTnLst>
                                </p:cTn>
                              </p:par>
                            </p:childTnLst>
                          </p:cTn>
                        </p:par>
                        <p:par>
                          <p:cTn id="171" fill="hold">
                            <p:stCondLst>
                              <p:cond delay="1000"/>
                            </p:stCondLst>
                            <p:childTnLst>
                              <p:par>
                                <p:cTn id="172" presetID="22" presetClass="entr" presetSubtype="8" fill="hold" grpId="0" nodeType="afterEffect">
                                  <p:stCondLst>
                                    <p:cond delay="0"/>
                                  </p:stCondLst>
                                  <p:childTnLst>
                                    <p:set>
                                      <p:cBhvr>
                                        <p:cTn id="173" dur="1" fill="hold">
                                          <p:stCondLst>
                                            <p:cond delay="0"/>
                                          </p:stCondLst>
                                        </p:cTn>
                                        <p:tgtEl>
                                          <p:spTgt spid="14365"/>
                                        </p:tgtEl>
                                        <p:attrNameLst>
                                          <p:attrName>style.visibility</p:attrName>
                                        </p:attrNameLst>
                                      </p:cBhvr>
                                      <p:to>
                                        <p:strVal val="visible"/>
                                      </p:to>
                                    </p:set>
                                    <p:animEffect transition="in" filter="wipe(left)">
                                      <p:cBhvr>
                                        <p:cTn id="174" dur="500"/>
                                        <p:tgtEl>
                                          <p:spTgt spid="14365"/>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8" fill="hold" grpId="0" nodeType="clickEffect">
                                  <p:stCondLst>
                                    <p:cond delay="0"/>
                                  </p:stCondLst>
                                  <p:childTnLst>
                                    <p:set>
                                      <p:cBhvr>
                                        <p:cTn id="178" dur="1" fill="hold">
                                          <p:stCondLst>
                                            <p:cond delay="0"/>
                                          </p:stCondLst>
                                        </p:cTn>
                                        <p:tgtEl>
                                          <p:spTgt spid="14366"/>
                                        </p:tgtEl>
                                        <p:attrNameLst>
                                          <p:attrName>style.visibility</p:attrName>
                                        </p:attrNameLst>
                                      </p:cBhvr>
                                      <p:to>
                                        <p:strVal val="visible"/>
                                      </p:to>
                                    </p:set>
                                    <p:animEffect transition="in" filter="wipe(left)">
                                      <p:cBhvr>
                                        <p:cTn id="179" dur="500"/>
                                        <p:tgtEl>
                                          <p:spTgt spid="14366"/>
                                        </p:tgtEl>
                                      </p:cBhvr>
                                    </p:animEffect>
                                  </p:childTnLst>
                                </p:cTn>
                              </p:par>
                            </p:childTnLst>
                          </p:cTn>
                        </p:par>
                        <p:par>
                          <p:cTn id="180" fill="hold">
                            <p:stCondLst>
                              <p:cond delay="500"/>
                            </p:stCondLst>
                            <p:childTnLst>
                              <p:par>
                                <p:cTn id="181" presetID="22" presetClass="entr" presetSubtype="1" fill="hold" grpId="0" nodeType="afterEffect">
                                  <p:stCondLst>
                                    <p:cond delay="0"/>
                                  </p:stCondLst>
                                  <p:childTnLst>
                                    <p:set>
                                      <p:cBhvr>
                                        <p:cTn id="182" dur="1" fill="hold">
                                          <p:stCondLst>
                                            <p:cond delay="0"/>
                                          </p:stCondLst>
                                        </p:cTn>
                                        <p:tgtEl>
                                          <p:spTgt spid="14339"/>
                                        </p:tgtEl>
                                        <p:attrNameLst>
                                          <p:attrName>style.visibility</p:attrName>
                                        </p:attrNameLst>
                                      </p:cBhvr>
                                      <p:to>
                                        <p:strVal val="visible"/>
                                      </p:to>
                                    </p:set>
                                    <p:animEffect transition="in" filter="wipe(up)">
                                      <p:cBhvr>
                                        <p:cTn id="183" dur="500"/>
                                        <p:tgtEl>
                                          <p:spTgt spid="14339"/>
                                        </p:tgtEl>
                                      </p:cBhvr>
                                    </p:animEffect>
                                  </p:childTnLst>
                                </p:cTn>
                              </p:par>
                            </p:childTnLst>
                          </p:cTn>
                        </p:par>
                      </p:childTnLst>
                    </p:cTn>
                  </p:par>
                  <p:par>
                    <p:cTn id="184" fill="hold">
                      <p:stCondLst>
                        <p:cond delay="indefinite"/>
                      </p:stCondLst>
                      <p:childTnLst>
                        <p:par>
                          <p:cTn id="185" fill="hold">
                            <p:stCondLst>
                              <p:cond delay="0"/>
                            </p:stCondLst>
                            <p:childTnLst>
                              <p:par>
                                <p:cTn id="186" presetID="22" presetClass="entr" presetSubtype="1" fill="hold" grpId="0" nodeType="clickEffect">
                                  <p:stCondLst>
                                    <p:cond delay="0"/>
                                  </p:stCondLst>
                                  <p:childTnLst>
                                    <p:set>
                                      <p:cBhvr>
                                        <p:cTn id="187" dur="1" fill="hold">
                                          <p:stCondLst>
                                            <p:cond delay="0"/>
                                          </p:stCondLst>
                                        </p:cTn>
                                        <p:tgtEl>
                                          <p:spTgt spid="14364"/>
                                        </p:tgtEl>
                                        <p:attrNameLst>
                                          <p:attrName>style.visibility</p:attrName>
                                        </p:attrNameLst>
                                      </p:cBhvr>
                                      <p:to>
                                        <p:strVal val="visible"/>
                                      </p:to>
                                    </p:set>
                                    <p:animEffect transition="in" filter="wipe(up)">
                                      <p:cBhvr>
                                        <p:cTn id="188" dur="500"/>
                                        <p:tgtEl>
                                          <p:spTgt spid="14364"/>
                                        </p:tgtEl>
                                      </p:cBhvr>
                                    </p:animEffect>
                                  </p:childTnLst>
                                </p:cTn>
                              </p:par>
                            </p:childTnLst>
                          </p:cTn>
                        </p:par>
                        <p:par>
                          <p:cTn id="189" fill="hold">
                            <p:stCondLst>
                              <p:cond delay="500"/>
                            </p:stCondLst>
                            <p:childTnLst>
                              <p:par>
                                <p:cTn id="190" presetID="23" presetClass="entr" presetSubtype="528" fill="hold" grpId="0" nodeType="afterEffect">
                                  <p:stCondLst>
                                    <p:cond delay="0"/>
                                  </p:stCondLst>
                                  <p:childTnLst>
                                    <p:set>
                                      <p:cBhvr>
                                        <p:cTn id="191" dur="1" fill="hold">
                                          <p:stCondLst>
                                            <p:cond delay="0"/>
                                          </p:stCondLst>
                                        </p:cTn>
                                        <p:tgtEl>
                                          <p:spTgt spid="14383"/>
                                        </p:tgtEl>
                                        <p:attrNameLst>
                                          <p:attrName>style.visibility</p:attrName>
                                        </p:attrNameLst>
                                      </p:cBhvr>
                                      <p:to>
                                        <p:strVal val="visible"/>
                                      </p:to>
                                    </p:set>
                                    <p:anim calcmode="lin" valueType="num">
                                      <p:cBhvr>
                                        <p:cTn id="192" dur="500" fill="hold"/>
                                        <p:tgtEl>
                                          <p:spTgt spid="14383"/>
                                        </p:tgtEl>
                                        <p:attrNameLst>
                                          <p:attrName>ppt_w</p:attrName>
                                        </p:attrNameLst>
                                      </p:cBhvr>
                                      <p:tavLst>
                                        <p:tav tm="0">
                                          <p:val>
                                            <p:fltVal val="0"/>
                                          </p:val>
                                        </p:tav>
                                        <p:tav tm="100000">
                                          <p:val>
                                            <p:strVal val="#ppt_w"/>
                                          </p:val>
                                        </p:tav>
                                      </p:tavLst>
                                    </p:anim>
                                    <p:anim calcmode="lin" valueType="num">
                                      <p:cBhvr>
                                        <p:cTn id="193" dur="500" fill="hold"/>
                                        <p:tgtEl>
                                          <p:spTgt spid="14383"/>
                                        </p:tgtEl>
                                        <p:attrNameLst>
                                          <p:attrName>ppt_h</p:attrName>
                                        </p:attrNameLst>
                                      </p:cBhvr>
                                      <p:tavLst>
                                        <p:tav tm="0">
                                          <p:val>
                                            <p:fltVal val="0"/>
                                          </p:val>
                                        </p:tav>
                                        <p:tav tm="100000">
                                          <p:val>
                                            <p:strVal val="#ppt_h"/>
                                          </p:val>
                                        </p:tav>
                                      </p:tavLst>
                                    </p:anim>
                                    <p:anim calcmode="lin" valueType="num">
                                      <p:cBhvr>
                                        <p:cTn id="194" dur="500" fill="hold"/>
                                        <p:tgtEl>
                                          <p:spTgt spid="14383"/>
                                        </p:tgtEl>
                                        <p:attrNameLst>
                                          <p:attrName>ppt_x</p:attrName>
                                        </p:attrNameLst>
                                      </p:cBhvr>
                                      <p:tavLst>
                                        <p:tav tm="0">
                                          <p:val>
                                            <p:fltVal val="0.5"/>
                                          </p:val>
                                        </p:tav>
                                        <p:tav tm="100000">
                                          <p:val>
                                            <p:strVal val="#ppt_x"/>
                                          </p:val>
                                        </p:tav>
                                      </p:tavLst>
                                    </p:anim>
                                    <p:anim calcmode="lin" valueType="num">
                                      <p:cBhvr>
                                        <p:cTn id="195" dur="500" fill="hold"/>
                                        <p:tgtEl>
                                          <p:spTgt spid="1438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autoUpdateAnimBg="0"/>
      <p:bldP spid="14340" grpId="0" animBg="1" autoUpdateAnimBg="0"/>
      <p:bldP spid="136199" grpId="0" animBg="1" autoUpdateAnimBg="0"/>
      <p:bldP spid="136208" grpId="0" animBg="1" autoUpdateAnimBg="0"/>
      <p:bldP spid="14343" grpId="0" animBg="1" autoUpdateAnimBg="0"/>
      <p:bldP spid="14344" grpId="0" autoUpdateAnimBg="0"/>
      <p:bldP spid="14345" grpId="0" autoUpdateAnimBg="0"/>
      <p:bldP spid="14346" grpId="0" animBg="1"/>
      <p:bldP spid="136215" grpId="0" animBg="1" autoUpdateAnimBg="0"/>
      <p:bldP spid="14348" grpId="0" autoUpdateAnimBg="0"/>
      <p:bldP spid="14349" grpId="0" autoUpdateAnimBg="0"/>
      <p:bldP spid="14350" grpId="0" animBg="1" autoUpdateAnimBg="0"/>
      <p:bldP spid="14351" grpId="0" animBg="1" autoUpdateAnimBg="0"/>
      <p:bldP spid="14352" grpId="0" animBg="1"/>
      <p:bldP spid="14353" grpId="0" animBg="1"/>
      <p:bldP spid="14354" grpId="0" animBg="1"/>
      <p:bldP spid="14355" grpId="0" animBg="1"/>
      <p:bldP spid="14356" grpId="0" animBg="1"/>
      <p:bldP spid="136263" grpId="0" animBg="1" autoUpdateAnimBg="0"/>
      <p:bldP spid="14358" grpId="0" animBg="1" autoUpdateAnimBg="0"/>
      <p:bldP spid="14359" grpId="0" autoUpdateAnimBg="0"/>
      <p:bldP spid="14360" grpId="0" autoUpdateAnimBg="0"/>
      <p:bldP spid="136270" grpId="0" animBg="1" autoUpdateAnimBg="0"/>
      <p:bldP spid="14362" grpId="0" animBg="1"/>
      <p:bldP spid="136272" grpId="0" animBg="1" autoUpdateAnimBg="0"/>
      <p:bldP spid="14364" grpId="0" animBg="1"/>
      <p:bldP spid="14365" grpId="0" animBg="1"/>
      <p:bldP spid="14366" grpId="0" autoUpdateAnimBg="0"/>
      <p:bldP spid="14367" grpId="0" animBg="1"/>
      <p:bldP spid="14368" grpId="0" animBg="1"/>
      <p:bldP spid="14369" grpId="0" animBg="1"/>
      <p:bldP spid="136280" grpId="0" animBg="1" autoUpdateAnimBg="0"/>
      <p:bldP spid="136281" grpId="0" animBg="1" autoUpdateAnimBg="0"/>
      <p:bldP spid="14372" grpId="0" animBg="1"/>
      <p:bldP spid="136283" grpId="0" animBg="1" autoUpdateAnimBg="0"/>
      <p:bldP spid="14374" grpId="0" autoUpdateAnimBg="0"/>
      <p:bldP spid="14375" grpId="0" animBg="1"/>
      <p:bldP spid="14376" grpId="0" autoUpdateAnimBg="0"/>
      <p:bldP spid="14377" grpId="0" animBg="1"/>
      <p:bldP spid="14378" grpId="0" animBg="1"/>
      <p:bldP spid="14379" grpId="0" animBg="1"/>
      <p:bldP spid="14380" grpId="0" animBg="1"/>
      <p:bldP spid="14383"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Oval 2"/>
          <p:cNvSpPr>
            <a:spLocks noChangeArrowheads="1"/>
          </p:cNvSpPr>
          <p:nvPr/>
        </p:nvSpPr>
        <p:spPr bwMode="auto">
          <a:xfrm>
            <a:off x="3276600" y="2057400"/>
            <a:ext cx="4495800" cy="4191000"/>
          </a:xfrm>
          <a:prstGeom prst="ellipse">
            <a:avLst/>
          </a:prstGeom>
          <a:noFill/>
          <a:ln w="28575">
            <a:solidFill>
              <a:srgbClr val="0000FF"/>
            </a:solidFill>
            <a:round/>
            <a:headEnd/>
            <a:tailEnd/>
          </a:ln>
        </p:spPr>
        <p:txBody>
          <a:bodyPr anchor="ctr">
            <a:spAutoFit/>
          </a:bodyPr>
          <a:lstStyle/>
          <a:p>
            <a:pPr algn="l"/>
            <a:endParaRPr lang="de-DE"/>
          </a:p>
        </p:txBody>
      </p:sp>
      <p:sp>
        <p:nvSpPr>
          <p:cNvPr id="15368" name="Rectangle 4"/>
          <p:cNvSpPr>
            <a:spLocks noChangeArrowheads="1"/>
          </p:cNvSpPr>
          <p:nvPr/>
        </p:nvSpPr>
        <p:spPr bwMode="auto">
          <a:xfrm>
            <a:off x="4876800" y="1676400"/>
            <a:ext cx="1371600" cy="762000"/>
          </a:xfrm>
          <a:prstGeom prst="rect">
            <a:avLst/>
          </a:prstGeom>
          <a:solidFill>
            <a:srgbClr val="FFDAB5"/>
          </a:solidFill>
          <a:ln w="19050">
            <a:solidFill>
              <a:schemeClr val="tx1"/>
            </a:solidFill>
            <a:miter lim="800000"/>
            <a:headEnd/>
            <a:tailEnd/>
          </a:ln>
        </p:spPr>
        <p:txBody>
          <a:bodyPr wrap="none" anchor="ctr">
            <a:spAutoFit/>
          </a:bodyPr>
          <a:lstStyle/>
          <a:p>
            <a:pPr algn="l"/>
            <a:endParaRPr lang="de-DE"/>
          </a:p>
        </p:txBody>
      </p:sp>
      <p:sp>
        <p:nvSpPr>
          <p:cNvPr id="15369" name="Text Box 6"/>
          <p:cNvSpPr txBox="1">
            <a:spLocks noChangeArrowheads="1"/>
          </p:cNvSpPr>
          <p:nvPr/>
        </p:nvSpPr>
        <p:spPr bwMode="auto">
          <a:xfrm>
            <a:off x="4876800" y="16764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1</a:t>
            </a:r>
          </a:p>
        </p:txBody>
      </p:sp>
      <p:sp>
        <p:nvSpPr>
          <p:cNvPr id="15370" name="Text Box 7"/>
          <p:cNvSpPr txBox="1">
            <a:spLocks noChangeArrowheads="1"/>
          </p:cNvSpPr>
          <p:nvPr/>
        </p:nvSpPr>
        <p:spPr bwMode="auto">
          <a:xfrm>
            <a:off x="5257800" y="1676400"/>
            <a:ext cx="914400" cy="274638"/>
          </a:xfrm>
          <a:prstGeom prst="rect">
            <a:avLst/>
          </a:prstGeom>
          <a:noFill/>
          <a:ln w="9525">
            <a:noFill/>
            <a:miter lim="800000"/>
            <a:headEnd/>
            <a:tailEnd/>
          </a:ln>
        </p:spPr>
        <p:txBody>
          <a:bodyPr>
            <a:spAutoFit/>
          </a:bodyPr>
          <a:lstStyle/>
          <a:p>
            <a:pPr algn="l"/>
            <a:r>
              <a:rPr lang="de-DE" sz="1200"/>
              <a:t>Phase der</a:t>
            </a:r>
          </a:p>
        </p:txBody>
      </p:sp>
      <p:sp>
        <p:nvSpPr>
          <p:cNvPr id="15371" name="Text Box 8"/>
          <p:cNvSpPr txBox="1">
            <a:spLocks noChangeArrowheads="1"/>
          </p:cNvSpPr>
          <p:nvPr/>
        </p:nvSpPr>
        <p:spPr bwMode="auto">
          <a:xfrm>
            <a:off x="5257800" y="1905000"/>
            <a:ext cx="990600" cy="457200"/>
          </a:xfrm>
          <a:prstGeom prst="rect">
            <a:avLst/>
          </a:prstGeom>
          <a:noFill/>
          <a:ln w="9525">
            <a:noFill/>
            <a:miter lim="800000"/>
            <a:headEnd/>
            <a:tailEnd/>
          </a:ln>
        </p:spPr>
        <p:txBody>
          <a:bodyPr>
            <a:spAutoFit/>
          </a:bodyPr>
          <a:lstStyle/>
          <a:p>
            <a:pPr algn="l"/>
            <a:r>
              <a:rPr lang="de-DE" sz="1200"/>
              <a:t>Kapitalbe-schaffung</a:t>
            </a:r>
          </a:p>
        </p:txBody>
      </p:sp>
      <p:sp>
        <p:nvSpPr>
          <p:cNvPr id="15372" name="Line 9"/>
          <p:cNvSpPr>
            <a:spLocks noChangeShapeType="1"/>
          </p:cNvSpPr>
          <p:nvPr/>
        </p:nvSpPr>
        <p:spPr bwMode="auto">
          <a:xfrm>
            <a:off x="3200400" y="1981200"/>
            <a:ext cx="1676400" cy="0"/>
          </a:xfrm>
          <a:prstGeom prst="line">
            <a:avLst/>
          </a:prstGeom>
          <a:noFill/>
          <a:ln w="38100">
            <a:solidFill>
              <a:srgbClr val="FF0000"/>
            </a:solidFill>
            <a:round/>
            <a:headEnd/>
            <a:tailEnd type="triangle" w="med" len="med"/>
          </a:ln>
        </p:spPr>
        <p:txBody>
          <a:bodyPr>
            <a:spAutoFit/>
          </a:bodyPr>
          <a:lstStyle/>
          <a:p>
            <a:endParaRPr lang="de-DE"/>
          </a:p>
        </p:txBody>
      </p:sp>
      <p:sp>
        <p:nvSpPr>
          <p:cNvPr id="15373" name="Text Box 10"/>
          <p:cNvSpPr txBox="1">
            <a:spLocks noChangeArrowheads="1"/>
          </p:cNvSpPr>
          <p:nvPr/>
        </p:nvSpPr>
        <p:spPr bwMode="auto">
          <a:xfrm>
            <a:off x="4800600" y="4953000"/>
            <a:ext cx="1600200" cy="274638"/>
          </a:xfrm>
          <a:prstGeom prst="rect">
            <a:avLst/>
          </a:prstGeom>
          <a:noFill/>
          <a:ln w="9525">
            <a:noFill/>
            <a:miter lim="800000"/>
            <a:headEnd/>
            <a:tailEnd/>
          </a:ln>
        </p:spPr>
        <p:txBody>
          <a:bodyPr>
            <a:spAutoFit/>
          </a:bodyPr>
          <a:lstStyle/>
          <a:p>
            <a:r>
              <a:rPr lang="de-DE" sz="1200"/>
              <a:t>Unternehmen</a:t>
            </a:r>
          </a:p>
        </p:txBody>
      </p:sp>
      <p:sp>
        <p:nvSpPr>
          <p:cNvPr id="15374" name="Rectangle 11"/>
          <p:cNvSpPr>
            <a:spLocks noChangeArrowheads="1"/>
          </p:cNvSpPr>
          <p:nvPr/>
        </p:nvSpPr>
        <p:spPr bwMode="auto">
          <a:xfrm>
            <a:off x="6781800" y="2743200"/>
            <a:ext cx="1371600" cy="762000"/>
          </a:xfrm>
          <a:prstGeom prst="rect">
            <a:avLst/>
          </a:prstGeom>
          <a:solidFill>
            <a:srgbClr val="FFDAB5"/>
          </a:solidFill>
          <a:ln w="19050">
            <a:solidFill>
              <a:schemeClr val="tx1"/>
            </a:solidFill>
            <a:miter lim="800000"/>
            <a:headEnd/>
            <a:tailEnd/>
          </a:ln>
        </p:spPr>
        <p:txBody>
          <a:bodyPr anchor="ctr">
            <a:spAutoFit/>
          </a:bodyPr>
          <a:lstStyle/>
          <a:p>
            <a:pPr algn="l"/>
            <a:endParaRPr lang="de-DE"/>
          </a:p>
        </p:txBody>
      </p:sp>
      <p:sp>
        <p:nvSpPr>
          <p:cNvPr id="15375" name="Text Box 12"/>
          <p:cNvSpPr txBox="1">
            <a:spLocks noChangeArrowheads="1"/>
          </p:cNvSpPr>
          <p:nvPr/>
        </p:nvSpPr>
        <p:spPr bwMode="auto">
          <a:xfrm>
            <a:off x="7162800" y="2743200"/>
            <a:ext cx="914400" cy="274638"/>
          </a:xfrm>
          <a:prstGeom prst="rect">
            <a:avLst/>
          </a:prstGeom>
          <a:noFill/>
          <a:ln w="9525">
            <a:noFill/>
            <a:miter lim="800000"/>
            <a:headEnd/>
            <a:tailEnd/>
          </a:ln>
        </p:spPr>
        <p:txBody>
          <a:bodyPr>
            <a:spAutoFit/>
          </a:bodyPr>
          <a:lstStyle/>
          <a:p>
            <a:pPr algn="l"/>
            <a:r>
              <a:rPr lang="de-DE" sz="1200"/>
              <a:t>Phase der</a:t>
            </a:r>
          </a:p>
        </p:txBody>
      </p:sp>
      <p:sp>
        <p:nvSpPr>
          <p:cNvPr id="15376" name="Text Box 13"/>
          <p:cNvSpPr txBox="1">
            <a:spLocks noChangeArrowheads="1"/>
          </p:cNvSpPr>
          <p:nvPr/>
        </p:nvSpPr>
        <p:spPr bwMode="auto">
          <a:xfrm>
            <a:off x="7162800" y="2971800"/>
            <a:ext cx="990600" cy="457200"/>
          </a:xfrm>
          <a:prstGeom prst="rect">
            <a:avLst/>
          </a:prstGeom>
          <a:noFill/>
          <a:ln w="9525">
            <a:noFill/>
            <a:miter lim="800000"/>
            <a:headEnd/>
            <a:tailEnd/>
          </a:ln>
        </p:spPr>
        <p:txBody>
          <a:bodyPr>
            <a:spAutoFit/>
          </a:bodyPr>
          <a:lstStyle/>
          <a:p>
            <a:pPr algn="l"/>
            <a:r>
              <a:rPr lang="de-DE" sz="1200"/>
              <a:t>Kapitalver-wendung</a:t>
            </a:r>
          </a:p>
        </p:txBody>
      </p:sp>
      <p:sp>
        <p:nvSpPr>
          <p:cNvPr id="15377" name="Text Box 14"/>
          <p:cNvSpPr txBox="1">
            <a:spLocks noChangeArrowheads="1"/>
          </p:cNvSpPr>
          <p:nvPr/>
        </p:nvSpPr>
        <p:spPr bwMode="auto">
          <a:xfrm>
            <a:off x="6781800" y="27432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2</a:t>
            </a:r>
          </a:p>
        </p:txBody>
      </p:sp>
      <p:sp>
        <p:nvSpPr>
          <p:cNvPr id="15378" name="Rectangle 16"/>
          <p:cNvSpPr>
            <a:spLocks noChangeArrowheads="1"/>
          </p:cNvSpPr>
          <p:nvPr/>
        </p:nvSpPr>
        <p:spPr bwMode="auto">
          <a:xfrm>
            <a:off x="6934200" y="4038600"/>
            <a:ext cx="1371600" cy="838200"/>
          </a:xfrm>
          <a:prstGeom prst="rect">
            <a:avLst/>
          </a:prstGeom>
          <a:solidFill>
            <a:srgbClr val="FFDAB5"/>
          </a:solidFill>
          <a:ln w="19050">
            <a:solidFill>
              <a:schemeClr val="tx1"/>
            </a:solidFill>
            <a:miter lim="800000"/>
            <a:headEnd/>
            <a:tailEnd/>
          </a:ln>
        </p:spPr>
        <p:txBody>
          <a:bodyPr anchor="ctr">
            <a:spAutoFit/>
          </a:bodyPr>
          <a:lstStyle/>
          <a:p>
            <a:pPr algn="l"/>
            <a:endParaRPr lang="de-DE"/>
          </a:p>
        </p:txBody>
      </p:sp>
      <p:sp>
        <p:nvSpPr>
          <p:cNvPr id="15379" name="Text Box 17"/>
          <p:cNvSpPr txBox="1">
            <a:spLocks noChangeArrowheads="1"/>
          </p:cNvSpPr>
          <p:nvPr/>
        </p:nvSpPr>
        <p:spPr bwMode="auto">
          <a:xfrm>
            <a:off x="7315200" y="4114800"/>
            <a:ext cx="990600" cy="274638"/>
          </a:xfrm>
          <a:prstGeom prst="rect">
            <a:avLst/>
          </a:prstGeom>
          <a:noFill/>
          <a:ln w="9525">
            <a:noFill/>
            <a:miter lim="800000"/>
            <a:headEnd/>
            <a:tailEnd/>
          </a:ln>
        </p:spPr>
        <p:txBody>
          <a:bodyPr>
            <a:spAutoFit/>
          </a:bodyPr>
          <a:lstStyle/>
          <a:p>
            <a:pPr algn="l"/>
            <a:r>
              <a:rPr lang="de-DE" sz="1200"/>
              <a:t>Phase des</a:t>
            </a:r>
          </a:p>
        </p:txBody>
      </p:sp>
      <p:sp>
        <p:nvSpPr>
          <p:cNvPr id="15380" name="Text Box 18"/>
          <p:cNvSpPr txBox="1">
            <a:spLocks noChangeArrowheads="1"/>
          </p:cNvSpPr>
          <p:nvPr/>
        </p:nvSpPr>
        <p:spPr bwMode="auto">
          <a:xfrm>
            <a:off x="6934200" y="4343400"/>
            <a:ext cx="1447800" cy="457200"/>
          </a:xfrm>
          <a:prstGeom prst="rect">
            <a:avLst/>
          </a:prstGeom>
          <a:noFill/>
          <a:ln w="9525">
            <a:noFill/>
            <a:miter lim="800000"/>
            <a:headEnd/>
            <a:tailEnd/>
          </a:ln>
        </p:spPr>
        <p:txBody>
          <a:bodyPr>
            <a:spAutoFit/>
          </a:bodyPr>
          <a:lstStyle/>
          <a:p>
            <a:pPr algn="l"/>
            <a:r>
              <a:rPr lang="de-DE" sz="1200"/>
              <a:t>Personal- und Kapitaleinsatzes</a:t>
            </a:r>
          </a:p>
        </p:txBody>
      </p:sp>
      <p:sp>
        <p:nvSpPr>
          <p:cNvPr id="15381" name="Text Box 19"/>
          <p:cNvSpPr txBox="1">
            <a:spLocks noChangeArrowheads="1"/>
          </p:cNvSpPr>
          <p:nvPr/>
        </p:nvSpPr>
        <p:spPr bwMode="auto">
          <a:xfrm>
            <a:off x="6934200" y="40386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3</a:t>
            </a:r>
          </a:p>
        </p:txBody>
      </p:sp>
      <p:sp>
        <p:nvSpPr>
          <p:cNvPr id="15382" name="Line 21"/>
          <p:cNvSpPr>
            <a:spLocks noChangeShapeType="1"/>
          </p:cNvSpPr>
          <p:nvPr/>
        </p:nvSpPr>
        <p:spPr bwMode="auto">
          <a:xfrm flipH="1">
            <a:off x="8305800" y="4495800"/>
            <a:ext cx="457200" cy="0"/>
          </a:xfrm>
          <a:prstGeom prst="line">
            <a:avLst/>
          </a:prstGeom>
          <a:noFill/>
          <a:ln w="38100">
            <a:solidFill>
              <a:schemeClr val="tx1"/>
            </a:solidFill>
            <a:round/>
            <a:headEnd/>
            <a:tailEnd type="triangle" w="med" len="med"/>
          </a:ln>
        </p:spPr>
        <p:txBody>
          <a:bodyPr>
            <a:spAutoFit/>
          </a:bodyPr>
          <a:lstStyle/>
          <a:p>
            <a:endParaRPr lang="de-DE"/>
          </a:p>
        </p:txBody>
      </p:sp>
      <p:sp>
        <p:nvSpPr>
          <p:cNvPr id="15383" name="Text Box 22"/>
          <p:cNvSpPr txBox="1">
            <a:spLocks noChangeArrowheads="1"/>
          </p:cNvSpPr>
          <p:nvPr/>
        </p:nvSpPr>
        <p:spPr bwMode="auto">
          <a:xfrm>
            <a:off x="8305800" y="4572000"/>
            <a:ext cx="685800" cy="517525"/>
          </a:xfrm>
          <a:prstGeom prst="rect">
            <a:avLst/>
          </a:prstGeom>
          <a:noFill/>
          <a:ln w="9525">
            <a:noFill/>
            <a:miter lim="800000"/>
            <a:headEnd/>
            <a:tailEnd/>
          </a:ln>
        </p:spPr>
        <p:txBody>
          <a:bodyPr>
            <a:spAutoFit/>
          </a:bodyPr>
          <a:lstStyle/>
          <a:p>
            <a:pPr algn="l"/>
            <a:r>
              <a:rPr lang="de-DE"/>
              <a:t>Per-sonal</a:t>
            </a:r>
          </a:p>
        </p:txBody>
      </p:sp>
      <p:sp>
        <p:nvSpPr>
          <p:cNvPr id="15384" name="Rectangle 23"/>
          <p:cNvSpPr>
            <a:spLocks noChangeArrowheads="1"/>
          </p:cNvSpPr>
          <p:nvPr/>
        </p:nvSpPr>
        <p:spPr bwMode="auto">
          <a:xfrm>
            <a:off x="5105400" y="5867400"/>
            <a:ext cx="1371600" cy="685800"/>
          </a:xfrm>
          <a:prstGeom prst="rect">
            <a:avLst/>
          </a:prstGeom>
          <a:solidFill>
            <a:srgbClr val="FFDAB5"/>
          </a:solidFill>
          <a:ln w="19050">
            <a:solidFill>
              <a:schemeClr val="tx1"/>
            </a:solidFill>
            <a:miter lim="800000"/>
            <a:headEnd/>
            <a:tailEnd/>
          </a:ln>
        </p:spPr>
        <p:txBody>
          <a:bodyPr anchor="ctr">
            <a:spAutoFit/>
          </a:bodyPr>
          <a:lstStyle/>
          <a:p>
            <a:pPr algn="l"/>
            <a:endParaRPr lang="de-DE"/>
          </a:p>
        </p:txBody>
      </p:sp>
      <p:sp>
        <p:nvSpPr>
          <p:cNvPr id="15385" name="Text Box 24"/>
          <p:cNvSpPr txBox="1">
            <a:spLocks noChangeArrowheads="1"/>
          </p:cNvSpPr>
          <p:nvPr/>
        </p:nvSpPr>
        <p:spPr bwMode="auto">
          <a:xfrm>
            <a:off x="5486400" y="5867400"/>
            <a:ext cx="990600" cy="274638"/>
          </a:xfrm>
          <a:prstGeom prst="rect">
            <a:avLst/>
          </a:prstGeom>
          <a:noFill/>
          <a:ln w="9525">
            <a:noFill/>
            <a:miter lim="800000"/>
            <a:headEnd/>
            <a:tailEnd/>
          </a:ln>
        </p:spPr>
        <p:txBody>
          <a:bodyPr>
            <a:spAutoFit/>
          </a:bodyPr>
          <a:lstStyle/>
          <a:p>
            <a:pPr algn="l"/>
            <a:r>
              <a:rPr lang="de-DE" sz="1200"/>
              <a:t>Phase der</a:t>
            </a:r>
          </a:p>
        </p:txBody>
      </p:sp>
      <p:sp>
        <p:nvSpPr>
          <p:cNvPr id="15386" name="Text Box 25"/>
          <p:cNvSpPr txBox="1">
            <a:spLocks noChangeArrowheads="1"/>
          </p:cNvSpPr>
          <p:nvPr/>
        </p:nvSpPr>
        <p:spPr bwMode="auto">
          <a:xfrm>
            <a:off x="5486400" y="6096000"/>
            <a:ext cx="990600" cy="457200"/>
          </a:xfrm>
          <a:prstGeom prst="rect">
            <a:avLst/>
          </a:prstGeom>
          <a:noFill/>
          <a:ln w="9525">
            <a:noFill/>
            <a:miter lim="800000"/>
            <a:headEnd/>
            <a:tailEnd/>
          </a:ln>
        </p:spPr>
        <p:txBody>
          <a:bodyPr>
            <a:spAutoFit/>
          </a:bodyPr>
          <a:lstStyle/>
          <a:p>
            <a:pPr algn="l"/>
            <a:r>
              <a:rPr lang="de-DE" sz="1200"/>
              <a:t>Kapital-wandlung</a:t>
            </a:r>
          </a:p>
        </p:txBody>
      </p:sp>
      <p:sp>
        <p:nvSpPr>
          <p:cNvPr id="15387" name="Text Box 26"/>
          <p:cNvSpPr txBox="1">
            <a:spLocks noChangeArrowheads="1"/>
          </p:cNvSpPr>
          <p:nvPr/>
        </p:nvSpPr>
        <p:spPr bwMode="auto">
          <a:xfrm>
            <a:off x="5105400" y="58674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4</a:t>
            </a:r>
          </a:p>
        </p:txBody>
      </p:sp>
      <p:sp>
        <p:nvSpPr>
          <p:cNvPr id="15388" name="Rectangle 28"/>
          <p:cNvSpPr>
            <a:spLocks noChangeArrowheads="1"/>
          </p:cNvSpPr>
          <p:nvPr/>
        </p:nvSpPr>
        <p:spPr bwMode="auto">
          <a:xfrm>
            <a:off x="2590800" y="3886200"/>
            <a:ext cx="1447800" cy="838200"/>
          </a:xfrm>
          <a:prstGeom prst="rect">
            <a:avLst/>
          </a:prstGeom>
          <a:solidFill>
            <a:srgbClr val="FFDAB5"/>
          </a:solidFill>
          <a:ln w="19050">
            <a:solidFill>
              <a:schemeClr val="tx1"/>
            </a:solidFill>
            <a:miter lim="800000"/>
            <a:headEnd/>
            <a:tailEnd/>
          </a:ln>
        </p:spPr>
        <p:txBody>
          <a:bodyPr anchor="ctr">
            <a:spAutoFit/>
          </a:bodyPr>
          <a:lstStyle/>
          <a:p>
            <a:pPr algn="l"/>
            <a:endParaRPr lang="de-DE"/>
          </a:p>
        </p:txBody>
      </p:sp>
      <p:sp>
        <p:nvSpPr>
          <p:cNvPr id="15389" name="Text Box 29"/>
          <p:cNvSpPr txBox="1">
            <a:spLocks noChangeArrowheads="1"/>
          </p:cNvSpPr>
          <p:nvPr/>
        </p:nvSpPr>
        <p:spPr bwMode="auto">
          <a:xfrm>
            <a:off x="2971800" y="3962400"/>
            <a:ext cx="990600" cy="274638"/>
          </a:xfrm>
          <a:prstGeom prst="rect">
            <a:avLst/>
          </a:prstGeom>
          <a:noFill/>
          <a:ln w="9525">
            <a:noFill/>
            <a:miter lim="800000"/>
            <a:headEnd/>
            <a:tailEnd/>
          </a:ln>
        </p:spPr>
        <p:txBody>
          <a:bodyPr>
            <a:spAutoFit/>
          </a:bodyPr>
          <a:lstStyle/>
          <a:p>
            <a:pPr algn="l"/>
            <a:r>
              <a:rPr lang="de-DE" sz="1200"/>
              <a:t>Phase des</a:t>
            </a:r>
          </a:p>
        </p:txBody>
      </p:sp>
      <p:sp>
        <p:nvSpPr>
          <p:cNvPr id="15390" name="Text Box 30"/>
          <p:cNvSpPr txBox="1">
            <a:spLocks noChangeArrowheads="1"/>
          </p:cNvSpPr>
          <p:nvPr/>
        </p:nvSpPr>
        <p:spPr bwMode="auto">
          <a:xfrm>
            <a:off x="2971800" y="4191000"/>
            <a:ext cx="1066800" cy="457200"/>
          </a:xfrm>
          <a:prstGeom prst="rect">
            <a:avLst/>
          </a:prstGeom>
          <a:noFill/>
          <a:ln w="9525">
            <a:noFill/>
            <a:miter lim="800000"/>
            <a:headEnd/>
            <a:tailEnd/>
          </a:ln>
        </p:spPr>
        <p:txBody>
          <a:bodyPr>
            <a:spAutoFit/>
          </a:bodyPr>
          <a:lstStyle/>
          <a:p>
            <a:pPr algn="l"/>
            <a:r>
              <a:rPr lang="de-DE" sz="1200"/>
              <a:t>Kapital-rückflusses</a:t>
            </a:r>
          </a:p>
        </p:txBody>
      </p:sp>
      <p:sp>
        <p:nvSpPr>
          <p:cNvPr id="15391" name="Text Box 31"/>
          <p:cNvSpPr txBox="1">
            <a:spLocks noChangeArrowheads="1"/>
          </p:cNvSpPr>
          <p:nvPr/>
        </p:nvSpPr>
        <p:spPr bwMode="auto">
          <a:xfrm>
            <a:off x="2590800" y="3886200"/>
            <a:ext cx="304800" cy="314325"/>
          </a:xfrm>
          <a:prstGeom prst="rect">
            <a:avLst/>
          </a:prstGeom>
          <a:solidFill>
            <a:srgbClr val="FFFFD3"/>
          </a:solidFill>
          <a:ln w="9525">
            <a:solidFill>
              <a:schemeClr val="tx1"/>
            </a:solidFill>
            <a:miter lim="800000"/>
            <a:headEnd/>
            <a:tailEnd/>
          </a:ln>
        </p:spPr>
        <p:txBody>
          <a:bodyPr>
            <a:spAutoFit/>
          </a:bodyPr>
          <a:lstStyle/>
          <a:p>
            <a:pPr algn="l"/>
            <a:r>
              <a:rPr lang="de-DE"/>
              <a:t>5</a:t>
            </a:r>
          </a:p>
        </p:txBody>
      </p:sp>
      <p:sp>
        <p:nvSpPr>
          <p:cNvPr id="15392" name="Rectangle 33"/>
          <p:cNvSpPr>
            <a:spLocks noChangeArrowheads="1"/>
          </p:cNvSpPr>
          <p:nvPr/>
        </p:nvSpPr>
        <p:spPr bwMode="auto">
          <a:xfrm>
            <a:off x="2895600" y="2667000"/>
            <a:ext cx="1371600" cy="838200"/>
          </a:xfrm>
          <a:prstGeom prst="rect">
            <a:avLst/>
          </a:prstGeom>
          <a:solidFill>
            <a:srgbClr val="FFFF99"/>
          </a:solidFill>
          <a:ln w="19050">
            <a:solidFill>
              <a:schemeClr val="tx1"/>
            </a:solidFill>
            <a:miter lim="800000"/>
            <a:headEnd/>
            <a:tailEnd/>
          </a:ln>
        </p:spPr>
        <p:txBody>
          <a:bodyPr anchor="ctr">
            <a:spAutoFit/>
          </a:bodyPr>
          <a:lstStyle/>
          <a:p>
            <a:pPr algn="l"/>
            <a:endParaRPr lang="de-DE"/>
          </a:p>
        </p:txBody>
      </p:sp>
      <p:sp>
        <p:nvSpPr>
          <p:cNvPr id="15393" name="Text Box 34"/>
          <p:cNvSpPr txBox="1">
            <a:spLocks noChangeArrowheads="1"/>
          </p:cNvSpPr>
          <p:nvPr/>
        </p:nvSpPr>
        <p:spPr bwMode="auto">
          <a:xfrm>
            <a:off x="3276600" y="2743200"/>
            <a:ext cx="990600" cy="274638"/>
          </a:xfrm>
          <a:prstGeom prst="rect">
            <a:avLst/>
          </a:prstGeom>
          <a:noFill/>
          <a:ln w="9525">
            <a:noFill/>
            <a:miter lim="800000"/>
            <a:headEnd/>
            <a:tailEnd/>
          </a:ln>
        </p:spPr>
        <p:txBody>
          <a:bodyPr>
            <a:spAutoFit/>
          </a:bodyPr>
          <a:lstStyle/>
          <a:p>
            <a:pPr algn="l"/>
            <a:r>
              <a:rPr lang="de-DE" sz="1200"/>
              <a:t>Phase des</a:t>
            </a:r>
          </a:p>
        </p:txBody>
      </p:sp>
      <p:sp>
        <p:nvSpPr>
          <p:cNvPr id="15394" name="Text Box 35"/>
          <p:cNvSpPr txBox="1">
            <a:spLocks noChangeArrowheads="1"/>
          </p:cNvSpPr>
          <p:nvPr/>
        </p:nvSpPr>
        <p:spPr bwMode="auto">
          <a:xfrm>
            <a:off x="3276600" y="2971800"/>
            <a:ext cx="990600" cy="457200"/>
          </a:xfrm>
          <a:prstGeom prst="rect">
            <a:avLst/>
          </a:prstGeom>
          <a:noFill/>
          <a:ln w="9525">
            <a:noFill/>
            <a:miter lim="800000"/>
            <a:headEnd/>
            <a:tailEnd/>
          </a:ln>
        </p:spPr>
        <p:txBody>
          <a:bodyPr>
            <a:spAutoFit/>
          </a:bodyPr>
          <a:lstStyle/>
          <a:p>
            <a:pPr algn="l"/>
            <a:r>
              <a:rPr lang="de-DE" sz="1200"/>
              <a:t>Kapital-abflusses</a:t>
            </a:r>
          </a:p>
        </p:txBody>
      </p:sp>
      <p:sp>
        <p:nvSpPr>
          <p:cNvPr id="15395" name="Text Box 36"/>
          <p:cNvSpPr txBox="1">
            <a:spLocks noChangeArrowheads="1"/>
          </p:cNvSpPr>
          <p:nvPr/>
        </p:nvSpPr>
        <p:spPr bwMode="auto">
          <a:xfrm>
            <a:off x="2895600" y="2667000"/>
            <a:ext cx="304800" cy="314325"/>
          </a:xfrm>
          <a:prstGeom prst="rect">
            <a:avLst/>
          </a:prstGeom>
          <a:solidFill>
            <a:srgbClr val="F1FFCB"/>
          </a:solidFill>
          <a:ln w="9525">
            <a:solidFill>
              <a:schemeClr val="tx1"/>
            </a:solidFill>
            <a:miter lim="800000"/>
            <a:headEnd/>
            <a:tailEnd/>
          </a:ln>
        </p:spPr>
        <p:txBody>
          <a:bodyPr>
            <a:spAutoFit/>
          </a:bodyPr>
          <a:lstStyle/>
          <a:p>
            <a:pPr algn="l"/>
            <a:r>
              <a:rPr lang="de-DE"/>
              <a:t>6</a:t>
            </a:r>
          </a:p>
        </p:txBody>
      </p:sp>
      <p:sp>
        <p:nvSpPr>
          <p:cNvPr id="15396" name="Line 38"/>
          <p:cNvSpPr>
            <a:spLocks noChangeShapeType="1"/>
          </p:cNvSpPr>
          <p:nvPr/>
        </p:nvSpPr>
        <p:spPr bwMode="auto">
          <a:xfrm>
            <a:off x="4267200" y="3124200"/>
            <a:ext cx="2514600" cy="0"/>
          </a:xfrm>
          <a:prstGeom prst="line">
            <a:avLst/>
          </a:prstGeom>
          <a:noFill/>
          <a:ln w="38100">
            <a:solidFill>
              <a:srgbClr val="FF0000"/>
            </a:solidFill>
            <a:round/>
            <a:headEnd/>
            <a:tailEnd type="triangle" w="med" len="med"/>
          </a:ln>
        </p:spPr>
        <p:txBody>
          <a:bodyPr>
            <a:spAutoFit/>
          </a:bodyPr>
          <a:lstStyle/>
          <a:p>
            <a:endParaRPr lang="de-DE"/>
          </a:p>
        </p:txBody>
      </p:sp>
      <p:sp>
        <p:nvSpPr>
          <p:cNvPr id="15397" name="Line 39"/>
          <p:cNvSpPr>
            <a:spLocks noChangeShapeType="1"/>
          </p:cNvSpPr>
          <p:nvPr/>
        </p:nvSpPr>
        <p:spPr bwMode="auto">
          <a:xfrm>
            <a:off x="4419600" y="2362200"/>
            <a:ext cx="914400" cy="76200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5398" name="Text Box 40"/>
          <p:cNvSpPr txBox="1">
            <a:spLocks noChangeArrowheads="1"/>
          </p:cNvSpPr>
          <p:nvPr/>
        </p:nvSpPr>
        <p:spPr bwMode="auto">
          <a:xfrm>
            <a:off x="3505200" y="5410200"/>
            <a:ext cx="533400" cy="396875"/>
          </a:xfrm>
          <a:prstGeom prst="rect">
            <a:avLst/>
          </a:prstGeom>
          <a:noFill/>
          <a:ln w="9525">
            <a:noFill/>
            <a:miter lim="800000"/>
            <a:headEnd/>
            <a:tailEnd/>
          </a:ln>
        </p:spPr>
        <p:txBody>
          <a:bodyPr>
            <a:spAutoFit/>
          </a:bodyPr>
          <a:lstStyle/>
          <a:p>
            <a:pPr algn="l"/>
            <a:r>
              <a:rPr lang="de-DE" sz="2000">
                <a:sym typeface="Wingdings 3" pitchFamily="18" charset="2"/>
              </a:rPr>
              <a:t></a:t>
            </a:r>
            <a:endParaRPr lang="de-DE" sz="2000"/>
          </a:p>
        </p:txBody>
      </p:sp>
      <p:sp>
        <p:nvSpPr>
          <p:cNvPr id="15399" name="Text Box 41"/>
          <p:cNvSpPr txBox="1">
            <a:spLocks noChangeArrowheads="1"/>
          </p:cNvSpPr>
          <p:nvPr/>
        </p:nvSpPr>
        <p:spPr bwMode="auto">
          <a:xfrm>
            <a:off x="6705600" y="2133600"/>
            <a:ext cx="533400" cy="396875"/>
          </a:xfrm>
          <a:prstGeom prst="rect">
            <a:avLst/>
          </a:prstGeom>
          <a:noFill/>
          <a:ln w="9525">
            <a:noFill/>
            <a:miter lim="800000"/>
            <a:headEnd/>
            <a:tailEnd/>
          </a:ln>
        </p:spPr>
        <p:txBody>
          <a:bodyPr>
            <a:spAutoFit/>
          </a:bodyPr>
          <a:lstStyle/>
          <a:p>
            <a:pPr algn="l"/>
            <a:r>
              <a:rPr lang="de-DE" sz="2000">
                <a:sym typeface="Wingdings 3" pitchFamily="18" charset="2"/>
              </a:rPr>
              <a:t></a:t>
            </a:r>
            <a:endParaRPr lang="de-DE" sz="2000"/>
          </a:p>
        </p:txBody>
      </p:sp>
      <p:sp>
        <p:nvSpPr>
          <p:cNvPr id="15400" name="Text Box 42"/>
          <p:cNvSpPr txBox="1">
            <a:spLocks noChangeArrowheads="1"/>
          </p:cNvSpPr>
          <p:nvPr/>
        </p:nvSpPr>
        <p:spPr bwMode="auto">
          <a:xfrm>
            <a:off x="7543800" y="5105400"/>
            <a:ext cx="533400" cy="396875"/>
          </a:xfrm>
          <a:prstGeom prst="rect">
            <a:avLst/>
          </a:prstGeom>
          <a:noFill/>
          <a:ln w="9525">
            <a:noFill/>
            <a:miter lim="800000"/>
            <a:headEnd/>
            <a:tailEnd/>
          </a:ln>
        </p:spPr>
        <p:txBody>
          <a:bodyPr>
            <a:spAutoFit/>
          </a:bodyPr>
          <a:lstStyle/>
          <a:p>
            <a:pPr algn="l"/>
            <a:r>
              <a:rPr lang="de-DE" sz="2000">
                <a:sym typeface="Wingdings 3" pitchFamily="18" charset="2"/>
              </a:rPr>
              <a:t></a:t>
            </a:r>
            <a:endParaRPr lang="de-DE" sz="2000"/>
          </a:p>
        </p:txBody>
      </p:sp>
      <p:sp>
        <p:nvSpPr>
          <p:cNvPr id="15401" name="Line 43"/>
          <p:cNvSpPr>
            <a:spLocks noChangeShapeType="1"/>
          </p:cNvSpPr>
          <p:nvPr/>
        </p:nvSpPr>
        <p:spPr bwMode="auto">
          <a:xfrm flipV="1">
            <a:off x="4648200" y="2133600"/>
            <a:ext cx="228600" cy="0"/>
          </a:xfrm>
          <a:prstGeom prst="line">
            <a:avLst/>
          </a:prstGeom>
          <a:noFill/>
          <a:ln w="57150">
            <a:solidFill>
              <a:srgbClr val="0000FF"/>
            </a:solidFill>
            <a:round/>
            <a:headEnd/>
            <a:tailEnd/>
          </a:ln>
        </p:spPr>
        <p:txBody>
          <a:bodyPr>
            <a:spAutoFit/>
          </a:bodyPr>
          <a:lstStyle/>
          <a:p>
            <a:endParaRPr lang="de-DE"/>
          </a:p>
        </p:txBody>
      </p:sp>
      <p:sp>
        <p:nvSpPr>
          <p:cNvPr id="15402" name="Line 44"/>
          <p:cNvSpPr>
            <a:spLocks noChangeShapeType="1"/>
          </p:cNvSpPr>
          <p:nvPr/>
        </p:nvSpPr>
        <p:spPr bwMode="auto">
          <a:xfrm flipV="1">
            <a:off x="4724400" y="2133600"/>
            <a:ext cx="152400" cy="152400"/>
          </a:xfrm>
          <a:prstGeom prst="line">
            <a:avLst/>
          </a:prstGeom>
          <a:noFill/>
          <a:ln w="57150">
            <a:solidFill>
              <a:srgbClr val="0000FF"/>
            </a:solidFill>
            <a:round/>
            <a:headEnd/>
            <a:tailEnd/>
          </a:ln>
        </p:spPr>
        <p:txBody>
          <a:bodyPr>
            <a:spAutoFit/>
          </a:bodyPr>
          <a:lstStyle/>
          <a:p>
            <a:endParaRPr lang="de-DE"/>
          </a:p>
        </p:txBody>
      </p:sp>
      <p:sp>
        <p:nvSpPr>
          <p:cNvPr id="15403" name="Line 45"/>
          <p:cNvSpPr>
            <a:spLocks noChangeShapeType="1"/>
          </p:cNvSpPr>
          <p:nvPr/>
        </p:nvSpPr>
        <p:spPr bwMode="auto">
          <a:xfrm flipH="1" flipV="1">
            <a:off x="1143000" y="2057400"/>
            <a:ext cx="0" cy="1143000"/>
          </a:xfrm>
          <a:prstGeom prst="line">
            <a:avLst/>
          </a:prstGeom>
          <a:noFill/>
          <a:ln w="38100">
            <a:solidFill>
              <a:srgbClr val="FF0000"/>
            </a:solidFill>
            <a:round/>
            <a:headEnd/>
            <a:tailEnd type="triangle" w="med" len="med"/>
          </a:ln>
        </p:spPr>
        <p:txBody>
          <a:bodyPr>
            <a:spAutoFit/>
          </a:bodyPr>
          <a:lstStyle/>
          <a:p>
            <a:endParaRPr lang="de-DE"/>
          </a:p>
        </p:txBody>
      </p:sp>
      <p:sp>
        <p:nvSpPr>
          <p:cNvPr id="15404" name="Line 46"/>
          <p:cNvSpPr>
            <a:spLocks noChangeShapeType="1"/>
          </p:cNvSpPr>
          <p:nvPr/>
        </p:nvSpPr>
        <p:spPr bwMode="auto">
          <a:xfrm flipH="1">
            <a:off x="1752600" y="3429000"/>
            <a:ext cx="1143000" cy="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5405" name="Line 47"/>
          <p:cNvSpPr>
            <a:spLocks noChangeShapeType="1"/>
          </p:cNvSpPr>
          <p:nvPr/>
        </p:nvSpPr>
        <p:spPr bwMode="auto">
          <a:xfrm flipH="1">
            <a:off x="2743200" y="3048000"/>
            <a:ext cx="152400" cy="0"/>
          </a:xfrm>
          <a:prstGeom prst="line">
            <a:avLst/>
          </a:prstGeom>
          <a:noFill/>
          <a:ln w="38100">
            <a:solidFill>
              <a:srgbClr val="FF0000"/>
            </a:solidFill>
            <a:prstDash val="sysDot"/>
            <a:round/>
            <a:headEnd/>
            <a:tailEnd/>
          </a:ln>
        </p:spPr>
        <p:txBody>
          <a:bodyPr>
            <a:spAutoFit/>
          </a:bodyPr>
          <a:lstStyle/>
          <a:p>
            <a:endParaRPr lang="de-DE"/>
          </a:p>
        </p:txBody>
      </p:sp>
      <p:sp>
        <p:nvSpPr>
          <p:cNvPr id="15406" name="Line 48"/>
          <p:cNvSpPr>
            <a:spLocks noChangeShapeType="1"/>
          </p:cNvSpPr>
          <p:nvPr/>
        </p:nvSpPr>
        <p:spPr bwMode="auto">
          <a:xfrm flipH="1" flipV="1">
            <a:off x="2743200" y="2362200"/>
            <a:ext cx="0" cy="685800"/>
          </a:xfrm>
          <a:prstGeom prst="line">
            <a:avLst/>
          </a:prstGeom>
          <a:noFill/>
          <a:ln w="38100">
            <a:solidFill>
              <a:srgbClr val="FF0000"/>
            </a:solidFill>
            <a:prstDash val="sysDot"/>
            <a:round/>
            <a:headEnd/>
            <a:tailEnd type="triangle" w="med" len="med"/>
          </a:ln>
        </p:spPr>
        <p:txBody>
          <a:bodyPr>
            <a:spAutoFit/>
          </a:bodyPr>
          <a:lstStyle/>
          <a:p>
            <a:endParaRPr lang="de-DE"/>
          </a:p>
        </p:txBody>
      </p:sp>
      <p:sp>
        <p:nvSpPr>
          <p:cNvPr id="15407" name="Text Box 49"/>
          <p:cNvSpPr txBox="1">
            <a:spLocks noChangeArrowheads="1"/>
          </p:cNvSpPr>
          <p:nvPr/>
        </p:nvSpPr>
        <p:spPr bwMode="auto">
          <a:xfrm>
            <a:off x="1143000" y="2819400"/>
            <a:ext cx="685800" cy="336550"/>
          </a:xfrm>
          <a:prstGeom prst="rect">
            <a:avLst/>
          </a:prstGeom>
          <a:noFill/>
          <a:ln w="9525">
            <a:noFill/>
            <a:miter lim="800000"/>
            <a:headEnd/>
            <a:tailEnd/>
          </a:ln>
        </p:spPr>
        <p:txBody>
          <a:bodyPr>
            <a:spAutoFit/>
          </a:bodyPr>
          <a:lstStyle/>
          <a:p>
            <a:pPr algn="l"/>
            <a:r>
              <a:rPr lang="de-DE" sz="1600"/>
              <a:t>(1)</a:t>
            </a:r>
          </a:p>
        </p:txBody>
      </p:sp>
      <p:sp>
        <p:nvSpPr>
          <p:cNvPr id="15408" name="Text Box 50"/>
          <p:cNvSpPr txBox="1">
            <a:spLocks noChangeArrowheads="1"/>
          </p:cNvSpPr>
          <p:nvPr/>
        </p:nvSpPr>
        <p:spPr bwMode="auto">
          <a:xfrm>
            <a:off x="8458200" y="5410200"/>
            <a:ext cx="800100" cy="336550"/>
          </a:xfrm>
          <a:prstGeom prst="rect">
            <a:avLst/>
          </a:prstGeom>
          <a:noFill/>
          <a:ln w="9525">
            <a:noFill/>
            <a:miter lim="800000"/>
            <a:headEnd/>
            <a:tailEnd/>
          </a:ln>
        </p:spPr>
        <p:txBody>
          <a:bodyPr>
            <a:spAutoFit/>
          </a:bodyPr>
          <a:lstStyle/>
          <a:p>
            <a:pPr algn="l"/>
            <a:r>
              <a:rPr lang="de-DE" sz="1600"/>
              <a:t>(3b)</a:t>
            </a:r>
          </a:p>
        </p:txBody>
      </p:sp>
      <p:sp>
        <p:nvSpPr>
          <p:cNvPr id="15409" name="Text Box 51"/>
          <p:cNvSpPr txBox="1">
            <a:spLocks noChangeArrowheads="1"/>
          </p:cNvSpPr>
          <p:nvPr/>
        </p:nvSpPr>
        <p:spPr bwMode="auto">
          <a:xfrm>
            <a:off x="2819400" y="1371600"/>
            <a:ext cx="685800" cy="336550"/>
          </a:xfrm>
          <a:prstGeom prst="rect">
            <a:avLst/>
          </a:prstGeom>
          <a:noFill/>
          <a:ln w="9525">
            <a:noFill/>
            <a:miter lim="800000"/>
            <a:headEnd/>
            <a:tailEnd/>
          </a:ln>
        </p:spPr>
        <p:txBody>
          <a:bodyPr>
            <a:spAutoFit/>
          </a:bodyPr>
          <a:lstStyle/>
          <a:p>
            <a:pPr algn="l"/>
            <a:r>
              <a:rPr lang="de-DE" sz="1600"/>
              <a:t>(2)</a:t>
            </a:r>
          </a:p>
        </p:txBody>
      </p:sp>
      <p:sp>
        <p:nvSpPr>
          <p:cNvPr id="15410" name="Text Box 52"/>
          <p:cNvSpPr txBox="1">
            <a:spLocks noChangeArrowheads="1"/>
          </p:cNvSpPr>
          <p:nvPr/>
        </p:nvSpPr>
        <p:spPr bwMode="auto">
          <a:xfrm>
            <a:off x="4572000" y="457200"/>
            <a:ext cx="685800" cy="336550"/>
          </a:xfrm>
          <a:prstGeom prst="rect">
            <a:avLst/>
          </a:prstGeom>
          <a:noFill/>
          <a:ln w="9525">
            <a:noFill/>
            <a:miter lim="800000"/>
            <a:headEnd/>
            <a:tailEnd/>
          </a:ln>
        </p:spPr>
        <p:txBody>
          <a:bodyPr>
            <a:spAutoFit/>
          </a:bodyPr>
          <a:lstStyle/>
          <a:p>
            <a:pPr algn="l"/>
            <a:r>
              <a:rPr lang="de-DE" sz="1600"/>
              <a:t>(3a)</a:t>
            </a:r>
          </a:p>
        </p:txBody>
      </p:sp>
      <p:sp>
        <p:nvSpPr>
          <p:cNvPr id="15411" name="Text Box 53"/>
          <p:cNvSpPr txBox="1">
            <a:spLocks noChangeArrowheads="1"/>
          </p:cNvSpPr>
          <p:nvPr/>
        </p:nvSpPr>
        <p:spPr bwMode="auto">
          <a:xfrm>
            <a:off x="914400" y="4038600"/>
            <a:ext cx="800100" cy="336550"/>
          </a:xfrm>
          <a:prstGeom prst="rect">
            <a:avLst/>
          </a:prstGeom>
          <a:noFill/>
          <a:ln w="9525">
            <a:noFill/>
            <a:miter lim="800000"/>
            <a:headEnd/>
            <a:tailEnd/>
          </a:ln>
        </p:spPr>
        <p:txBody>
          <a:bodyPr>
            <a:spAutoFit/>
          </a:bodyPr>
          <a:lstStyle/>
          <a:p>
            <a:pPr algn="l"/>
            <a:r>
              <a:rPr lang="de-DE" sz="1600"/>
              <a:t>(4b)</a:t>
            </a:r>
          </a:p>
        </p:txBody>
      </p:sp>
      <p:sp>
        <p:nvSpPr>
          <p:cNvPr id="15412" name="Text Box 54"/>
          <p:cNvSpPr txBox="1">
            <a:spLocks noChangeArrowheads="1"/>
          </p:cNvSpPr>
          <p:nvPr/>
        </p:nvSpPr>
        <p:spPr bwMode="auto">
          <a:xfrm>
            <a:off x="0" y="5486400"/>
            <a:ext cx="685800" cy="336550"/>
          </a:xfrm>
          <a:prstGeom prst="rect">
            <a:avLst/>
          </a:prstGeom>
          <a:noFill/>
          <a:ln w="9525">
            <a:noFill/>
            <a:miter lim="800000"/>
            <a:headEnd/>
            <a:tailEnd/>
          </a:ln>
        </p:spPr>
        <p:txBody>
          <a:bodyPr>
            <a:spAutoFit/>
          </a:bodyPr>
          <a:lstStyle/>
          <a:p>
            <a:pPr algn="l"/>
            <a:r>
              <a:rPr lang="de-DE" sz="1600"/>
              <a:t>(3c)</a:t>
            </a:r>
          </a:p>
        </p:txBody>
      </p:sp>
      <p:sp>
        <p:nvSpPr>
          <p:cNvPr id="15413" name="Text Box 55"/>
          <p:cNvSpPr txBox="1">
            <a:spLocks noChangeArrowheads="1"/>
          </p:cNvSpPr>
          <p:nvPr/>
        </p:nvSpPr>
        <p:spPr bwMode="auto">
          <a:xfrm>
            <a:off x="2743200" y="5943600"/>
            <a:ext cx="800100" cy="336550"/>
          </a:xfrm>
          <a:prstGeom prst="rect">
            <a:avLst/>
          </a:prstGeom>
          <a:noFill/>
          <a:ln w="9525">
            <a:noFill/>
            <a:miter lim="800000"/>
            <a:headEnd/>
            <a:tailEnd/>
          </a:ln>
        </p:spPr>
        <p:txBody>
          <a:bodyPr>
            <a:spAutoFit/>
          </a:bodyPr>
          <a:lstStyle/>
          <a:p>
            <a:pPr algn="l"/>
            <a:r>
              <a:rPr lang="de-DE" sz="1600"/>
              <a:t>(4a)</a:t>
            </a:r>
          </a:p>
        </p:txBody>
      </p:sp>
      <p:sp>
        <p:nvSpPr>
          <p:cNvPr id="15414" name="Text Box 56"/>
          <p:cNvSpPr txBox="1">
            <a:spLocks noChangeArrowheads="1"/>
          </p:cNvSpPr>
          <p:nvPr/>
        </p:nvSpPr>
        <p:spPr bwMode="auto">
          <a:xfrm>
            <a:off x="4724400" y="3124200"/>
            <a:ext cx="1905000" cy="304800"/>
          </a:xfrm>
          <a:prstGeom prst="rect">
            <a:avLst/>
          </a:prstGeom>
          <a:noFill/>
          <a:ln w="9525">
            <a:noFill/>
            <a:miter lim="800000"/>
            <a:headEnd/>
            <a:tailEnd/>
          </a:ln>
        </p:spPr>
        <p:txBody>
          <a:bodyPr>
            <a:spAutoFit/>
          </a:bodyPr>
          <a:lstStyle/>
          <a:p>
            <a:pPr algn="l"/>
            <a:r>
              <a:rPr lang="de-DE"/>
              <a:t>Innenfinanzierung</a:t>
            </a:r>
          </a:p>
        </p:txBody>
      </p:sp>
      <p:sp>
        <p:nvSpPr>
          <p:cNvPr id="15415" name="Text Box 57"/>
          <p:cNvSpPr txBox="1">
            <a:spLocks noChangeArrowheads="1"/>
          </p:cNvSpPr>
          <p:nvPr/>
        </p:nvSpPr>
        <p:spPr bwMode="auto">
          <a:xfrm>
            <a:off x="3581400" y="1447800"/>
            <a:ext cx="1371600" cy="517525"/>
          </a:xfrm>
          <a:prstGeom prst="rect">
            <a:avLst/>
          </a:prstGeom>
          <a:noFill/>
          <a:ln w="9525">
            <a:noFill/>
            <a:miter lim="800000"/>
            <a:headEnd/>
            <a:tailEnd/>
          </a:ln>
        </p:spPr>
        <p:txBody>
          <a:bodyPr>
            <a:spAutoFit/>
          </a:bodyPr>
          <a:lstStyle/>
          <a:p>
            <a:pPr algn="l"/>
            <a:r>
              <a:rPr lang="de-DE"/>
              <a:t>Außen-finanzierung</a:t>
            </a:r>
          </a:p>
        </p:txBody>
      </p:sp>
      <p:sp>
        <p:nvSpPr>
          <p:cNvPr id="170042" name="Text Box 58"/>
          <p:cNvSpPr txBox="1">
            <a:spLocks noChangeArrowheads="1"/>
          </p:cNvSpPr>
          <p:nvPr/>
        </p:nvSpPr>
        <p:spPr bwMode="auto">
          <a:xfrm>
            <a:off x="2057400" y="1752600"/>
            <a:ext cx="1447800" cy="609600"/>
          </a:xfrm>
          <a:prstGeom prst="rect">
            <a:avLst/>
          </a:prstGeom>
          <a:solidFill>
            <a:srgbClr val="C5E2FF"/>
          </a:solidFill>
          <a:ln w="9525">
            <a:solidFill>
              <a:schemeClr val="tx1"/>
            </a:solidFill>
            <a:miter lim="800000"/>
            <a:headEnd/>
            <a:tailEnd/>
          </a:ln>
          <a:effectLst>
            <a:outerShdw dist="35921" dir="2700000" algn="ctr" rotWithShape="0">
              <a:schemeClr val="bg2"/>
            </a:outerShdw>
          </a:effectLst>
        </p:spPr>
        <p:txBody>
          <a:bodyPr/>
          <a:lstStyle/>
          <a:p>
            <a:pPr algn="l">
              <a:defRPr/>
            </a:pPr>
            <a:r>
              <a:rPr lang="de-DE"/>
              <a:t>Finanzie-rungsquellen</a:t>
            </a:r>
          </a:p>
        </p:txBody>
      </p:sp>
      <p:graphicFrame>
        <p:nvGraphicFramePr>
          <p:cNvPr id="15362" name="Object 59"/>
          <p:cNvGraphicFramePr>
            <a:graphicFrameLocks noChangeAspect="1"/>
          </p:cNvGraphicFramePr>
          <p:nvPr/>
        </p:nvGraphicFramePr>
        <p:xfrm>
          <a:off x="152400" y="457200"/>
          <a:ext cx="1600200" cy="1600200"/>
        </p:xfrm>
        <a:graphic>
          <a:graphicData uri="http://schemas.openxmlformats.org/presentationml/2006/ole">
            <p:oleObj spid="_x0000_s15362" name="Paint Shop Pro Image" r:id="rId4" imgW="3141463" imgH="2419512" progId="PaintShopPro">
              <p:embed/>
            </p:oleObj>
          </a:graphicData>
        </a:graphic>
      </p:graphicFrame>
      <p:sp>
        <p:nvSpPr>
          <p:cNvPr id="15417" name="Text Box 60"/>
          <p:cNvSpPr txBox="1">
            <a:spLocks noChangeArrowheads="1"/>
          </p:cNvSpPr>
          <p:nvPr/>
        </p:nvSpPr>
        <p:spPr bwMode="auto">
          <a:xfrm>
            <a:off x="152400" y="1600200"/>
            <a:ext cx="1066800" cy="457200"/>
          </a:xfrm>
          <a:prstGeom prst="rect">
            <a:avLst/>
          </a:prstGeom>
          <a:noFill/>
          <a:ln w="9525">
            <a:noFill/>
            <a:miter lim="800000"/>
            <a:headEnd/>
            <a:tailEnd/>
          </a:ln>
        </p:spPr>
        <p:txBody>
          <a:bodyPr>
            <a:spAutoFit/>
          </a:bodyPr>
          <a:lstStyle/>
          <a:p>
            <a:pPr algn="l"/>
            <a:r>
              <a:rPr lang="de-DE" sz="1200"/>
              <a:t>Öffentliche Hand</a:t>
            </a:r>
          </a:p>
        </p:txBody>
      </p:sp>
      <p:sp>
        <p:nvSpPr>
          <p:cNvPr id="15418" name="Line 61"/>
          <p:cNvSpPr>
            <a:spLocks noChangeShapeType="1"/>
          </p:cNvSpPr>
          <p:nvPr/>
        </p:nvSpPr>
        <p:spPr bwMode="auto">
          <a:xfrm flipH="1">
            <a:off x="1143000" y="3200400"/>
            <a:ext cx="1752600" cy="0"/>
          </a:xfrm>
          <a:prstGeom prst="line">
            <a:avLst/>
          </a:prstGeom>
          <a:noFill/>
          <a:ln w="38100">
            <a:solidFill>
              <a:srgbClr val="FF0000"/>
            </a:solidFill>
            <a:round/>
            <a:headEnd/>
            <a:tailEnd/>
          </a:ln>
        </p:spPr>
        <p:txBody>
          <a:bodyPr>
            <a:spAutoFit/>
          </a:bodyPr>
          <a:lstStyle/>
          <a:p>
            <a:endParaRPr lang="de-DE"/>
          </a:p>
        </p:txBody>
      </p:sp>
      <p:sp>
        <p:nvSpPr>
          <p:cNvPr id="15419" name="Line 62"/>
          <p:cNvSpPr>
            <a:spLocks noChangeShapeType="1"/>
          </p:cNvSpPr>
          <p:nvPr/>
        </p:nvSpPr>
        <p:spPr bwMode="auto">
          <a:xfrm flipH="1">
            <a:off x="2819400" y="1295400"/>
            <a:ext cx="0" cy="457200"/>
          </a:xfrm>
          <a:prstGeom prst="line">
            <a:avLst/>
          </a:prstGeom>
          <a:noFill/>
          <a:ln w="38100">
            <a:solidFill>
              <a:srgbClr val="FF0000"/>
            </a:solidFill>
            <a:round/>
            <a:headEnd/>
            <a:tailEnd type="triangle" w="med" len="med"/>
          </a:ln>
        </p:spPr>
        <p:txBody>
          <a:bodyPr>
            <a:spAutoFit/>
          </a:bodyPr>
          <a:lstStyle/>
          <a:p>
            <a:endParaRPr lang="de-DE"/>
          </a:p>
        </p:txBody>
      </p:sp>
      <p:sp>
        <p:nvSpPr>
          <p:cNvPr id="15420" name="Line 63"/>
          <p:cNvSpPr>
            <a:spLocks noChangeShapeType="1"/>
          </p:cNvSpPr>
          <p:nvPr/>
        </p:nvSpPr>
        <p:spPr bwMode="auto">
          <a:xfrm flipV="1">
            <a:off x="1752600" y="1295400"/>
            <a:ext cx="1066800" cy="0"/>
          </a:xfrm>
          <a:prstGeom prst="line">
            <a:avLst/>
          </a:prstGeom>
          <a:noFill/>
          <a:ln w="38100">
            <a:solidFill>
              <a:srgbClr val="FF0000"/>
            </a:solidFill>
            <a:round/>
            <a:headEnd/>
            <a:tailEnd/>
          </a:ln>
        </p:spPr>
        <p:txBody>
          <a:bodyPr>
            <a:spAutoFit/>
          </a:bodyPr>
          <a:lstStyle/>
          <a:p>
            <a:endParaRPr lang="de-DE"/>
          </a:p>
        </p:txBody>
      </p:sp>
      <p:sp>
        <p:nvSpPr>
          <p:cNvPr id="15421" name="Line 64"/>
          <p:cNvSpPr>
            <a:spLocks noChangeShapeType="1"/>
          </p:cNvSpPr>
          <p:nvPr/>
        </p:nvSpPr>
        <p:spPr bwMode="auto">
          <a:xfrm flipV="1">
            <a:off x="762000" y="4419600"/>
            <a:ext cx="1828800" cy="0"/>
          </a:xfrm>
          <a:prstGeom prst="line">
            <a:avLst/>
          </a:prstGeom>
          <a:noFill/>
          <a:ln w="38100">
            <a:solidFill>
              <a:srgbClr val="FF0000"/>
            </a:solidFill>
            <a:round/>
            <a:headEnd/>
            <a:tailEnd type="triangle" w="med" len="med"/>
          </a:ln>
        </p:spPr>
        <p:txBody>
          <a:bodyPr>
            <a:spAutoFit/>
          </a:bodyPr>
          <a:lstStyle/>
          <a:p>
            <a:endParaRPr lang="de-DE"/>
          </a:p>
        </p:txBody>
      </p:sp>
      <p:sp>
        <p:nvSpPr>
          <p:cNvPr id="15422" name="Line 65"/>
          <p:cNvSpPr>
            <a:spLocks noChangeShapeType="1"/>
          </p:cNvSpPr>
          <p:nvPr/>
        </p:nvSpPr>
        <p:spPr bwMode="auto">
          <a:xfrm>
            <a:off x="762000" y="2057400"/>
            <a:ext cx="0" cy="4267200"/>
          </a:xfrm>
          <a:prstGeom prst="line">
            <a:avLst/>
          </a:prstGeom>
          <a:noFill/>
          <a:ln w="38100">
            <a:solidFill>
              <a:srgbClr val="FF0000"/>
            </a:solidFill>
            <a:round/>
            <a:headEnd/>
            <a:tailEnd/>
          </a:ln>
        </p:spPr>
        <p:txBody>
          <a:bodyPr>
            <a:spAutoFit/>
          </a:bodyPr>
          <a:lstStyle/>
          <a:p>
            <a:endParaRPr lang="de-DE"/>
          </a:p>
        </p:txBody>
      </p:sp>
      <p:sp>
        <p:nvSpPr>
          <p:cNvPr id="15423" name="Line 66"/>
          <p:cNvSpPr>
            <a:spLocks noChangeShapeType="1"/>
          </p:cNvSpPr>
          <p:nvPr/>
        </p:nvSpPr>
        <p:spPr bwMode="auto">
          <a:xfrm flipV="1">
            <a:off x="762000" y="6324600"/>
            <a:ext cx="4343400" cy="0"/>
          </a:xfrm>
          <a:prstGeom prst="line">
            <a:avLst/>
          </a:prstGeom>
          <a:noFill/>
          <a:ln w="38100">
            <a:solidFill>
              <a:srgbClr val="FF0000"/>
            </a:solidFill>
            <a:round/>
            <a:headEnd/>
            <a:tailEnd type="triangle" w="med" len="med"/>
          </a:ln>
        </p:spPr>
        <p:txBody>
          <a:bodyPr>
            <a:spAutoFit/>
          </a:bodyPr>
          <a:lstStyle/>
          <a:p>
            <a:endParaRPr lang="de-DE"/>
          </a:p>
        </p:txBody>
      </p:sp>
      <p:sp>
        <p:nvSpPr>
          <p:cNvPr id="15424" name="Line 67"/>
          <p:cNvSpPr>
            <a:spLocks noChangeShapeType="1"/>
          </p:cNvSpPr>
          <p:nvPr/>
        </p:nvSpPr>
        <p:spPr bwMode="auto">
          <a:xfrm flipV="1">
            <a:off x="1752600" y="914400"/>
            <a:ext cx="7239000" cy="0"/>
          </a:xfrm>
          <a:prstGeom prst="line">
            <a:avLst/>
          </a:prstGeom>
          <a:noFill/>
          <a:ln w="38100">
            <a:solidFill>
              <a:srgbClr val="008000"/>
            </a:solidFill>
            <a:round/>
            <a:headEnd/>
            <a:tailEnd/>
          </a:ln>
        </p:spPr>
        <p:txBody>
          <a:bodyPr>
            <a:spAutoFit/>
          </a:bodyPr>
          <a:lstStyle/>
          <a:p>
            <a:endParaRPr lang="de-DE"/>
          </a:p>
        </p:txBody>
      </p:sp>
      <p:sp>
        <p:nvSpPr>
          <p:cNvPr id="15425" name="Line 68"/>
          <p:cNvSpPr>
            <a:spLocks noChangeShapeType="1"/>
          </p:cNvSpPr>
          <p:nvPr/>
        </p:nvSpPr>
        <p:spPr bwMode="auto">
          <a:xfrm>
            <a:off x="8991600" y="914400"/>
            <a:ext cx="0" cy="3276600"/>
          </a:xfrm>
          <a:prstGeom prst="line">
            <a:avLst/>
          </a:prstGeom>
          <a:noFill/>
          <a:ln w="38100">
            <a:solidFill>
              <a:srgbClr val="008000"/>
            </a:solidFill>
            <a:round/>
            <a:headEnd/>
            <a:tailEnd/>
          </a:ln>
        </p:spPr>
        <p:txBody>
          <a:bodyPr>
            <a:spAutoFit/>
          </a:bodyPr>
          <a:lstStyle/>
          <a:p>
            <a:endParaRPr lang="de-DE"/>
          </a:p>
        </p:txBody>
      </p:sp>
      <p:sp>
        <p:nvSpPr>
          <p:cNvPr id="15426" name="Line 69"/>
          <p:cNvSpPr>
            <a:spLocks noChangeShapeType="1"/>
          </p:cNvSpPr>
          <p:nvPr/>
        </p:nvSpPr>
        <p:spPr bwMode="auto">
          <a:xfrm flipV="1">
            <a:off x="8305800" y="4191000"/>
            <a:ext cx="685800" cy="0"/>
          </a:xfrm>
          <a:prstGeom prst="line">
            <a:avLst/>
          </a:prstGeom>
          <a:noFill/>
          <a:ln w="38100">
            <a:solidFill>
              <a:srgbClr val="008000"/>
            </a:solidFill>
            <a:round/>
            <a:headEnd type="triangle" w="med" len="med"/>
            <a:tailEnd/>
          </a:ln>
        </p:spPr>
        <p:txBody>
          <a:bodyPr>
            <a:spAutoFit/>
          </a:bodyPr>
          <a:lstStyle/>
          <a:p>
            <a:endParaRPr lang="de-DE"/>
          </a:p>
        </p:txBody>
      </p:sp>
      <p:sp>
        <p:nvSpPr>
          <p:cNvPr id="15427" name="Line 70"/>
          <p:cNvSpPr>
            <a:spLocks noChangeShapeType="1"/>
          </p:cNvSpPr>
          <p:nvPr/>
        </p:nvSpPr>
        <p:spPr bwMode="auto">
          <a:xfrm>
            <a:off x="8991600" y="4191000"/>
            <a:ext cx="0" cy="1981200"/>
          </a:xfrm>
          <a:prstGeom prst="line">
            <a:avLst/>
          </a:prstGeom>
          <a:noFill/>
          <a:ln w="38100">
            <a:solidFill>
              <a:srgbClr val="008000"/>
            </a:solidFill>
            <a:prstDash val="sysDot"/>
            <a:round/>
            <a:headEnd/>
            <a:tailEnd/>
          </a:ln>
        </p:spPr>
        <p:txBody>
          <a:bodyPr>
            <a:spAutoFit/>
          </a:bodyPr>
          <a:lstStyle/>
          <a:p>
            <a:endParaRPr lang="de-DE"/>
          </a:p>
        </p:txBody>
      </p:sp>
      <p:sp>
        <p:nvSpPr>
          <p:cNvPr id="15428" name="Line 71"/>
          <p:cNvSpPr>
            <a:spLocks noChangeShapeType="1"/>
          </p:cNvSpPr>
          <p:nvPr/>
        </p:nvSpPr>
        <p:spPr bwMode="auto">
          <a:xfrm>
            <a:off x="6477000" y="6172200"/>
            <a:ext cx="2514600" cy="0"/>
          </a:xfrm>
          <a:prstGeom prst="line">
            <a:avLst/>
          </a:prstGeom>
          <a:noFill/>
          <a:ln w="38100">
            <a:solidFill>
              <a:srgbClr val="008000"/>
            </a:solidFill>
            <a:prstDash val="sysDot"/>
            <a:round/>
            <a:headEnd type="triangle" w="med" len="med"/>
            <a:tailEnd/>
          </a:ln>
        </p:spPr>
        <p:txBody>
          <a:bodyPr>
            <a:spAutoFit/>
          </a:bodyPr>
          <a:lstStyle/>
          <a:p>
            <a:endParaRPr lang="de-DE"/>
          </a:p>
        </p:txBody>
      </p:sp>
      <p:sp>
        <p:nvSpPr>
          <p:cNvPr id="15429" name="Line 72"/>
          <p:cNvSpPr>
            <a:spLocks noChangeShapeType="1"/>
          </p:cNvSpPr>
          <p:nvPr/>
        </p:nvSpPr>
        <p:spPr bwMode="auto">
          <a:xfrm flipH="1">
            <a:off x="609600" y="6477000"/>
            <a:ext cx="4495800" cy="0"/>
          </a:xfrm>
          <a:prstGeom prst="line">
            <a:avLst/>
          </a:prstGeom>
          <a:noFill/>
          <a:ln w="38100">
            <a:solidFill>
              <a:srgbClr val="008000"/>
            </a:solidFill>
            <a:prstDash val="sysDot"/>
            <a:round/>
            <a:headEnd/>
            <a:tailEnd/>
          </a:ln>
        </p:spPr>
        <p:txBody>
          <a:bodyPr>
            <a:spAutoFit/>
          </a:bodyPr>
          <a:lstStyle/>
          <a:p>
            <a:endParaRPr lang="de-DE"/>
          </a:p>
        </p:txBody>
      </p:sp>
      <p:sp>
        <p:nvSpPr>
          <p:cNvPr id="15430" name="Line 73"/>
          <p:cNvSpPr>
            <a:spLocks noChangeShapeType="1"/>
          </p:cNvSpPr>
          <p:nvPr/>
        </p:nvSpPr>
        <p:spPr bwMode="auto">
          <a:xfrm>
            <a:off x="609600" y="2057400"/>
            <a:ext cx="0" cy="4419600"/>
          </a:xfrm>
          <a:prstGeom prst="line">
            <a:avLst/>
          </a:prstGeom>
          <a:noFill/>
          <a:ln w="38100">
            <a:solidFill>
              <a:srgbClr val="008000"/>
            </a:solidFill>
            <a:prstDash val="sysDot"/>
            <a:round/>
            <a:headEnd type="triangle" w="med" len="med"/>
            <a:tailEnd/>
          </a:ln>
        </p:spPr>
        <p:txBody>
          <a:bodyPr>
            <a:spAutoFit/>
          </a:bodyPr>
          <a:lstStyle/>
          <a:p>
            <a:endParaRPr lang="de-DE"/>
          </a:p>
        </p:txBody>
      </p:sp>
      <p:graphicFrame>
        <p:nvGraphicFramePr>
          <p:cNvPr id="15363" name="Object 74"/>
          <p:cNvGraphicFramePr>
            <a:graphicFrameLocks noChangeAspect="1"/>
          </p:cNvGraphicFramePr>
          <p:nvPr/>
        </p:nvGraphicFramePr>
        <p:xfrm>
          <a:off x="838200" y="2362200"/>
          <a:ext cx="609600" cy="384175"/>
        </p:xfrm>
        <a:graphic>
          <a:graphicData uri="http://schemas.openxmlformats.org/presentationml/2006/ole">
            <p:oleObj spid="_x0000_s15363" name="Paint Shop Pro Image" r:id="rId5" imgW="1551220" imgH="975874" progId="PaintShopPro">
              <p:embed/>
            </p:oleObj>
          </a:graphicData>
        </a:graphic>
      </p:graphicFrame>
      <p:graphicFrame>
        <p:nvGraphicFramePr>
          <p:cNvPr id="15364" name="Object 75"/>
          <p:cNvGraphicFramePr>
            <a:graphicFrameLocks noChangeAspect="1"/>
          </p:cNvGraphicFramePr>
          <p:nvPr/>
        </p:nvGraphicFramePr>
        <p:xfrm>
          <a:off x="1905000" y="1066800"/>
          <a:ext cx="609600" cy="384175"/>
        </p:xfrm>
        <a:graphic>
          <a:graphicData uri="http://schemas.openxmlformats.org/presentationml/2006/ole">
            <p:oleObj spid="_x0000_s15364" name="Paint Shop Pro Image" r:id="rId6" imgW="1551220" imgH="975874" progId="PaintShopPro">
              <p:embed/>
            </p:oleObj>
          </a:graphicData>
        </a:graphic>
      </p:graphicFrame>
      <p:graphicFrame>
        <p:nvGraphicFramePr>
          <p:cNvPr id="15365" name="Object 76"/>
          <p:cNvGraphicFramePr>
            <a:graphicFrameLocks noChangeAspect="1"/>
          </p:cNvGraphicFramePr>
          <p:nvPr/>
        </p:nvGraphicFramePr>
        <p:xfrm>
          <a:off x="1676400" y="4267200"/>
          <a:ext cx="609600" cy="384175"/>
        </p:xfrm>
        <a:graphic>
          <a:graphicData uri="http://schemas.openxmlformats.org/presentationml/2006/ole">
            <p:oleObj spid="_x0000_s15365" name="Paint Shop Pro Image" r:id="rId7" imgW="1551220" imgH="975874" progId="PaintShopPro">
              <p:embed/>
            </p:oleObj>
          </a:graphicData>
        </a:graphic>
      </p:graphicFrame>
      <p:sp>
        <p:nvSpPr>
          <p:cNvPr id="170061" name="Text Box 77"/>
          <p:cNvSpPr txBox="1">
            <a:spLocks noChangeArrowheads="1"/>
          </p:cNvSpPr>
          <p:nvPr/>
        </p:nvSpPr>
        <p:spPr bwMode="auto">
          <a:xfrm>
            <a:off x="4191000" y="762000"/>
            <a:ext cx="1219200" cy="314325"/>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a:t>Aufträge</a:t>
            </a:r>
          </a:p>
        </p:txBody>
      </p:sp>
      <p:sp>
        <p:nvSpPr>
          <p:cNvPr id="170062" name="Text Box 78"/>
          <p:cNvSpPr txBox="1">
            <a:spLocks noChangeArrowheads="1"/>
          </p:cNvSpPr>
          <p:nvPr/>
        </p:nvSpPr>
        <p:spPr bwMode="auto">
          <a:xfrm>
            <a:off x="2514600" y="1066800"/>
            <a:ext cx="1143000" cy="314325"/>
          </a:xfrm>
          <a:prstGeom prst="rect">
            <a:avLst/>
          </a:prstGeom>
          <a:solidFill>
            <a:srgbClr val="CCFFCC"/>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a:t>Zuschüsse</a:t>
            </a:r>
          </a:p>
        </p:txBody>
      </p:sp>
      <p:sp>
        <p:nvSpPr>
          <p:cNvPr id="170063" name="Text Box 79"/>
          <p:cNvSpPr txBox="1">
            <a:spLocks noChangeArrowheads="1"/>
          </p:cNvSpPr>
          <p:nvPr/>
        </p:nvSpPr>
        <p:spPr bwMode="auto">
          <a:xfrm>
            <a:off x="7162800" y="6019800"/>
            <a:ext cx="1524000" cy="314325"/>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a:t>Fertigstellung</a:t>
            </a:r>
          </a:p>
        </p:txBody>
      </p:sp>
      <p:sp>
        <p:nvSpPr>
          <p:cNvPr id="170064" name="Text Box 80"/>
          <p:cNvSpPr txBox="1">
            <a:spLocks noChangeArrowheads="1"/>
          </p:cNvSpPr>
          <p:nvPr/>
        </p:nvSpPr>
        <p:spPr bwMode="auto">
          <a:xfrm>
            <a:off x="1066800" y="6400800"/>
            <a:ext cx="1219200" cy="314325"/>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a:t>Nutzung</a:t>
            </a:r>
          </a:p>
        </p:txBody>
      </p:sp>
      <p:graphicFrame>
        <p:nvGraphicFramePr>
          <p:cNvPr id="15366" name="Object 81"/>
          <p:cNvGraphicFramePr>
            <a:graphicFrameLocks noChangeAspect="1"/>
          </p:cNvGraphicFramePr>
          <p:nvPr/>
        </p:nvGraphicFramePr>
        <p:xfrm>
          <a:off x="4495800" y="3746500"/>
          <a:ext cx="2181225" cy="1177925"/>
        </p:xfrm>
        <a:graphic>
          <a:graphicData uri="http://schemas.openxmlformats.org/presentationml/2006/ole">
            <p:oleObj spid="_x0000_s15366" name="Bitmap" r:id="rId8" imgW="2486372" imgH="1343212" progId="Paint.Picture">
              <p:embed/>
            </p:oleObj>
          </a:graphicData>
        </a:graphic>
      </p:graphicFrame>
      <p:sp>
        <p:nvSpPr>
          <p:cNvPr id="15435" name="Text Box 76"/>
          <p:cNvSpPr txBox="1">
            <a:spLocks noChangeArrowheads="1"/>
          </p:cNvSpPr>
          <p:nvPr/>
        </p:nvSpPr>
        <p:spPr bwMode="auto">
          <a:xfrm>
            <a:off x="0" y="0"/>
            <a:ext cx="8915400" cy="304800"/>
          </a:xfrm>
          <a:prstGeom prst="rect">
            <a:avLst/>
          </a:prstGeom>
          <a:noFill/>
          <a:ln w="9525">
            <a:noFill/>
            <a:miter lim="800000"/>
            <a:headEnd/>
            <a:tailEnd/>
          </a:ln>
        </p:spPr>
        <p:txBody>
          <a:bodyPr>
            <a:spAutoFit/>
          </a:bodyPr>
          <a:lstStyle/>
          <a:p>
            <a:pPr algn="l"/>
            <a:r>
              <a:rPr lang="de-DE"/>
              <a:t>Unternehmensgründung [17]: Beziehungen „Unternehmen - öffentliche Hand“</a:t>
            </a:r>
            <a:endParaRPr lang="de-DE" sz="2400">
              <a:latin typeface="Times New Roman" pitchFamily="18" charset="0"/>
            </a:endParaRPr>
          </a:p>
        </p:txBody>
      </p:sp>
      <p:sp>
        <p:nvSpPr>
          <p:cNvPr id="15437" name="Rectangle 11"/>
          <p:cNvSpPr>
            <a:spLocks noChangeArrowheads="1"/>
          </p:cNvSpPr>
          <p:nvPr/>
        </p:nvSpPr>
        <p:spPr bwMode="auto">
          <a:xfrm>
            <a:off x="8686800" y="6461125"/>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up)">
                                      <p:cBhvr>
                                        <p:cTn id="7" dur="500"/>
                                        <p:tgtEl>
                                          <p:spTgt spid="153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417"/>
                                        </p:tgtEl>
                                        <p:attrNameLst>
                                          <p:attrName>style.visibility</p:attrName>
                                        </p:attrNameLst>
                                      </p:cBhvr>
                                      <p:to>
                                        <p:strVal val="visible"/>
                                      </p:to>
                                    </p:set>
                                    <p:animEffect transition="in" filter="wipe(left)">
                                      <p:cBhvr>
                                        <p:cTn id="11" dur="500"/>
                                        <p:tgtEl>
                                          <p:spTgt spid="1541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15418"/>
                                        </p:tgtEl>
                                        <p:attrNameLst>
                                          <p:attrName>style.visibility</p:attrName>
                                        </p:attrNameLst>
                                      </p:cBhvr>
                                      <p:to>
                                        <p:strVal val="visible"/>
                                      </p:to>
                                    </p:set>
                                    <p:animEffect transition="in" filter="wipe(right)">
                                      <p:cBhvr>
                                        <p:cTn id="16" dur="500"/>
                                        <p:tgtEl>
                                          <p:spTgt spid="15418"/>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5407"/>
                                        </p:tgtEl>
                                        <p:attrNameLst>
                                          <p:attrName>style.visibility</p:attrName>
                                        </p:attrNameLst>
                                      </p:cBhvr>
                                      <p:to>
                                        <p:strVal val="visible"/>
                                      </p:to>
                                    </p:set>
                                    <p:animEffect transition="in" filter="wipe(left)">
                                      <p:cBhvr>
                                        <p:cTn id="20" dur="500"/>
                                        <p:tgtEl>
                                          <p:spTgt spid="15407"/>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5403"/>
                                        </p:tgtEl>
                                        <p:attrNameLst>
                                          <p:attrName>style.visibility</p:attrName>
                                        </p:attrNameLst>
                                      </p:cBhvr>
                                      <p:to>
                                        <p:strVal val="visible"/>
                                      </p:to>
                                    </p:set>
                                    <p:animEffect transition="in" filter="wipe(down)">
                                      <p:cBhvr>
                                        <p:cTn id="24" dur="500"/>
                                        <p:tgtEl>
                                          <p:spTgt spid="15403"/>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15363"/>
                                        </p:tgtEl>
                                        <p:attrNameLst>
                                          <p:attrName>style.visibility</p:attrName>
                                        </p:attrNameLst>
                                      </p:cBhvr>
                                      <p:to>
                                        <p:strVal val="visible"/>
                                      </p:to>
                                    </p:set>
                                    <p:animEffect transition="in" filter="wipe(left)">
                                      <p:cBhvr>
                                        <p:cTn id="28" dur="500"/>
                                        <p:tgtEl>
                                          <p:spTgt spid="1536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5420"/>
                                        </p:tgtEl>
                                        <p:attrNameLst>
                                          <p:attrName>style.visibility</p:attrName>
                                        </p:attrNameLst>
                                      </p:cBhvr>
                                      <p:to>
                                        <p:strVal val="visible"/>
                                      </p:to>
                                    </p:set>
                                    <p:animEffect transition="in" filter="wipe(left)">
                                      <p:cBhvr>
                                        <p:cTn id="33" dur="500"/>
                                        <p:tgtEl>
                                          <p:spTgt spid="15420"/>
                                        </p:tgtEl>
                                      </p:cBhvr>
                                    </p:animEffect>
                                  </p:childTnLst>
                                </p:cTn>
                              </p:par>
                            </p:childTnLst>
                          </p:cTn>
                        </p:par>
                        <p:par>
                          <p:cTn id="34" fill="hold">
                            <p:stCondLst>
                              <p:cond delay="500"/>
                            </p:stCondLst>
                            <p:childTnLst>
                              <p:par>
                                <p:cTn id="35" presetID="22" presetClass="entr" presetSubtype="1" fill="hold" grpId="0" nodeType="afterEffect">
                                  <p:stCondLst>
                                    <p:cond delay="0"/>
                                  </p:stCondLst>
                                  <p:childTnLst>
                                    <p:set>
                                      <p:cBhvr>
                                        <p:cTn id="36" dur="1" fill="hold">
                                          <p:stCondLst>
                                            <p:cond delay="0"/>
                                          </p:stCondLst>
                                        </p:cTn>
                                        <p:tgtEl>
                                          <p:spTgt spid="15419"/>
                                        </p:tgtEl>
                                        <p:attrNameLst>
                                          <p:attrName>style.visibility</p:attrName>
                                        </p:attrNameLst>
                                      </p:cBhvr>
                                      <p:to>
                                        <p:strVal val="visible"/>
                                      </p:to>
                                    </p:set>
                                    <p:animEffect transition="in" filter="wipe(up)">
                                      <p:cBhvr>
                                        <p:cTn id="37" dur="500"/>
                                        <p:tgtEl>
                                          <p:spTgt spid="15419"/>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409"/>
                                        </p:tgtEl>
                                        <p:attrNameLst>
                                          <p:attrName>style.visibility</p:attrName>
                                        </p:attrNameLst>
                                      </p:cBhvr>
                                      <p:to>
                                        <p:strVal val="visible"/>
                                      </p:to>
                                    </p:set>
                                    <p:animEffect transition="in" filter="wipe(left)">
                                      <p:cBhvr>
                                        <p:cTn id="41" dur="500"/>
                                        <p:tgtEl>
                                          <p:spTgt spid="15409"/>
                                        </p:tgtEl>
                                      </p:cBhvr>
                                    </p:animEffect>
                                  </p:childTnLst>
                                </p:cTn>
                              </p:par>
                            </p:childTnLst>
                          </p:cTn>
                        </p:par>
                        <p:par>
                          <p:cTn id="42" fill="hold">
                            <p:stCondLst>
                              <p:cond delay="1500"/>
                            </p:stCondLst>
                            <p:childTnLst>
                              <p:par>
                                <p:cTn id="43" presetID="22" presetClass="entr" presetSubtype="8" fill="hold" nodeType="afterEffect">
                                  <p:stCondLst>
                                    <p:cond delay="0"/>
                                  </p:stCondLst>
                                  <p:childTnLst>
                                    <p:set>
                                      <p:cBhvr>
                                        <p:cTn id="44" dur="1" fill="hold">
                                          <p:stCondLst>
                                            <p:cond delay="0"/>
                                          </p:stCondLst>
                                        </p:cTn>
                                        <p:tgtEl>
                                          <p:spTgt spid="15364"/>
                                        </p:tgtEl>
                                        <p:attrNameLst>
                                          <p:attrName>style.visibility</p:attrName>
                                        </p:attrNameLst>
                                      </p:cBhvr>
                                      <p:to>
                                        <p:strVal val="visible"/>
                                      </p:to>
                                    </p:set>
                                    <p:animEffect transition="in" filter="wipe(left)">
                                      <p:cBhvr>
                                        <p:cTn id="45" dur="500"/>
                                        <p:tgtEl>
                                          <p:spTgt spid="15364"/>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70062"/>
                                        </p:tgtEl>
                                        <p:attrNameLst>
                                          <p:attrName>style.visibility</p:attrName>
                                        </p:attrNameLst>
                                      </p:cBhvr>
                                      <p:to>
                                        <p:strVal val="visible"/>
                                      </p:to>
                                    </p:set>
                                    <p:animEffect transition="in" filter="wipe(left)">
                                      <p:cBhvr>
                                        <p:cTn id="49" dur="500"/>
                                        <p:tgtEl>
                                          <p:spTgt spid="17006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5424"/>
                                        </p:tgtEl>
                                        <p:attrNameLst>
                                          <p:attrName>style.visibility</p:attrName>
                                        </p:attrNameLst>
                                      </p:cBhvr>
                                      <p:to>
                                        <p:strVal val="visible"/>
                                      </p:to>
                                    </p:set>
                                    <p:animEffect transition="in" filter="wipe(left)">
                                      <p:cBhvr>
                                        <p:cTn id="54" dur="500"/>
                                        <p:tgtEl>
                                          <p:spTgt spid="15424"/>
                                        </p:tgtEl>
                                      </p:cBhvr>
                                    </p:animEffect>
                                  </p:childTnLst>
                                </p:cTn>
                              </p:par>
                            </p:childTnLst>
                          </p:cTn>
                        </p:par>
                        <p:par>
                          <p:cTn id="55" fill="hold">
                            <p:stCondLst>
                              <p:cond delay="500"/>
                            </p:stCondLst>
                            <p:childTnLst>
                              <p:par>
                                <p:cTn id="56" presetID="22" presetClass="entr" presetSubtype="1" fill="hold" grpId="0" nodeType="afterEffect">
                                  <p:stCondLst>
                                    <p:cond delay="0"/>
                                  </p:stCondLst>
                                  <p:childTnLst>
                                    <p:set>
                                      <p:cBhvr>
                                        <p:cTn id="57" dur="1" fill="hold">
                                          <p:stCondLst>
                                            <p:cond delay="0"/>
                                          </p:stCondLst>
                                        </p:cTn>
                                        <p:tgtEl>
                                          <p:spTgt spid="15425"/>
                                        </p:tgtEl>
                                        <p:attrNameLst>
                                          <p:attrName>style.visibility</p:attrName>
                                        </p:attrNameLst>
                                      </p:cBhvr>
                                      <p:to>
                                        <p:strVal val="visible"/>
                                      </p:to>
                                    </p:set>
                                    <p:animEffect transition="in" filter="wipe(up)">
                                      <p:cBhvr>
                                        <p:cTn id="58" dur="500"/>
                                        <p:tgtEl>
                                          <p:spTgt spid="15425"/>
                                        </p:tgtEl>
                                      </p:cBhvr>
                                    </p:animEffect>
                                  </p:childTnLst>
                                </p:cTn>
                              </p:par>
                            </p:childTnLst>
                          </p:cTn>
                        </p:par>
                        <p:par>
                          <p:cTn id="59" fill="hold">
                            <p:stCondLst>
                              <p:cond delay="1000"/>
                            </p:stCondLst>
                            <p:childTnLst>
                              <p:par>
                                <p:cTn id="60" presetID="22" presetClass="entr" presetSubtype="2" fill="hold" grpId="0" nodeType="afterEffect">
                                  <p:stCondLst>
                                    <p:cond delay="0"/>
                                  </p:stCondLst>
                                  <p:childTnLst>
                                    <p:set>
                                      <p:cBhvr>
                                        <p:cTn id="61" dur="1" fill="hold">
                                          <p:stCondLst>
                                            <p:cond delay="0"/>
                                          </p:stCondLst>
                                        </p:cTn>
                                        <p:tgtEl>
                                          <p:spTgt spid="15426"/>
                                        </p:tgtEl>
                                        <p:attrNameLst>
                                          <p:attrName>style.visibility</p:attrName>
                                        </p:attrNameLst>
                                      </p:cBhvr>
                                      <p:to>
                                        <p:strVal val="visible"/>
                                      </p:to>
                                    </p:set>
                                    <p:animEffect transition="in" filter="wipe(right)">
                                      <p:cBhvr>
                                        <p:cTn id="62" dur="500"/>
                                        <p:tgtEl>
                                          <p:spTgt spid="15426"/>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15410"/>
                                        </p:tgtEl>
                                        <p:attrNameLst>
                                          <p:attrName>style.visibility</p:attrName>
                                        </p:attrNameLst>
                                      </p:cBhvr>
                                      <p:to>
                                        <p:strVal val="visible"/>
                                      </p:to>
                                    </p:set>
                                    <p:animEffect transition="in" filter="wipe(left)">
                                      <p:cBhvr>
                                        <p:cTn id="66" dur="500"/>
                                        <p:tgtEl>
                                          <p:spTgt spid="15410"/>
                                        </p:tgtEl>
                                      </p:cBhvr>
                                    </p:animEffect>
                                  </p:childTnLst>
                                </p:cTn>
                              </p:par>
                            </p:childTnLst>
                          </p:cTn>
                        </p:par>
                        <p:par>
                          <p:cTn id="67" fill="hold">
                            <p:stCondLst>
                              <p:cond delay="2000"/>
                            </p:stCondLst>
                            <p:childTnLst>
                              <p:par>
                                <p:cTn id="68" presetID="22" presetClass="entr" presetSubtype="8" fill="hold" grpId="0" nodeType="afterEffect">
                                  <p:stCondLst>
                                    <p:cond delay="0"/>
                                  </p:stCondLst>
                                  <p:childTnLst>
                                    <p:set>
                                      <p:cBhvr>
                                        <p:cTn id="69" dur="1" fill="hold">
                                          <p:stCondLst>
                                            <p:cond delay="0"/>
                                          </p:stCondLst>
                                        </p:cTn>
                                        <p:tgtEl>
                                          <p:spTgt spid="170061"/>
                                        </p:tgtEl>
                                        <p:attrNameLst>
                                          <p:attrName>style.visibility</p:attrName>
                                        </p:attrNameLst>
                                      </p:cBhvr>
                                      <p:to>
                                        <p:strVal val="visible"/>
                                      </p:to>
                                    </p:set>
                                    <p:animEffect transition="in" filter="wipe(left)">
                                      <p:cBhvr>
                                        <p:cTn id="70" dur="500"/>
                                        <p:tgtEl>
                                          <p:spTgt spid="17006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15427"/>
                                        </p:tgtEl>
                                        <p:attrNameLst>
                                          <p:attrName>style.visibility</p:attrName>
                                        </p:attrNameLst>
                                      </p:cBhvr>
                                      <p:to>
                                        <p:strVal val="visible"/>
                                      </p:to>
                                    </p:set>
                                    <p:animEffect transition="in" filter="wipe(up)">
                                      <p:cBhvr>
                                        <p:cTn id="75" dur="500"/>
                                        <p:tgtEl>
                                          <p:spTgt spid="15427"/>
                                        </p:tgtEl>
                                      </p:cBhvr>
                                    </p:animEffect>
                                  </p:childTnLst>
                                </p:cTn>
                              </p:par>
                            </p:childTnLst>
                          </p:cTn>
                        </p:par>
                        <p:par>
                          <p:cTn id="76" fill="hold">
                            <p:stCondLst>
                              <p:cond delay="500"/>
                            </p:stCondLst>
                            <p:childTnLst>
                              <p:par>
                                <p:cTn id="77" presetID="22" presetClass="entr" presetSubtype="2" fill="hold" grpId="0" nodeType="afterEffect">
                                  <p:stCondLst>
                                    <p:cond delay="0"/>
                                  </p:stCondLst>
                                  <p:childTnLst>
                                    <p:set>
                                      <p:cBhvr>
                                        <p:cTn id="78" dur="1" fill="hold">
                                          <p:stCondLst>
                                            <p:cond delay="0"/>
                                          </p:stCondLst>
                                        </p:cTn>
                                        <p:tgtEl>
                                          <p:spTgt spid="15428"/>
                                        </p:tgtEl>
                                        <p:attrNameLst>
                                          <p:attrName>style.visibility</p:attrName>
                                        </p:attrNameLst>
                                      </p:cBhvr>
                                      <p:to>
                                        <p:strVal val="visible"/>
                                      </p:to>
                                    </p:set>
                                    <p:animEffect transition="in" filter="wipe(right)">
                                      <p:cBhvr>
                                        <p:cTn id="79" dur="500"/>
                                        <p:tgtEl>
                                          <p:spTgt spid="15428"/>
                                        </p:tgtEl>
                                      </p:cBhvr>
                                    </p:animEffect>
                                  </p:childTnLst>
                                </p:cTn>
                              </p:par>
                            </p:childTnLst>
                          </p:cTn>
                        </p:par>
                        <p:par>
                          <p:cTn id="80" fill="hold">
                            <p:stCondLst>
                              <p:cond delay="1000"/>
                            </p:stCondLst>
                            <p:childTnLst>
                              <p:par>
                                <p:cTn id="81" presetID="22" presetClass="entr" presetSubtype="8" fill="hold" grpId="0" nodeType="afterEffect">
                                  <p:stCondLst>
                                    <p:cond delay="0"/>
                                  </p:stCondLst>
                                  <p:childTnLst>
                                    <p:set>
                                      <p:cBhvr>
                                        <p:cTn id="82" dur="1" fill="hold">
                                          <p:stCondLst>
                                            <p:cond delay="0"/>
                                          </p:stCondLst>
                                        </p:cTn>
                                        <p:tgtEl>
                                          <p:spTgt spid="170063"/>
                                        </p:tgtEl>
                                        <p:attrNameLst>
                                          <p:attrName>style.visibility</p:attrName>
                                        </p:attrNameLst>
                                      </p:cBhvr>
                                      <p:to>
                                        <p:strVal val="visible"/>
                                      </p:to>
                                    </p:set>
                                    <p:animEffect transition="in" filter="wipe(left)">
                                      <p:cBhvr>
                                        <p:cTn id="83" dur="500"/>
                                        <p:tgtEl>
                                          <p:spTgt spid="170063"/>
                                        </p:tgtEl>
                                      </p:cBhvr>
                                    </p:animEffect>
                                  </p:childTnLst>
                                </p:cTn>
                              </p:par>
                            </p:childTnLst>
                          </p:cTn>
                        </p:par>
                        <p:par>
                          <p:cTn id="84" fill="hold">
                            <p:stCondLst>
                              <p:cond delay="1500"/>
                            </p:stCondLst>
                            <p:childTnLst>
                              <p:par>
                                <p:cTn id="85" presetID="22" presetClass="entr" presetSubtype="2" fill="hold" grpId="0" nodeType="afterEffect">
                                  <p:stCondLst>
                                    <p:cond delay="0"/>
                                  </p:stCondLst>
                                  <p:childTnLst>
                                    <p:set>
                                      <p:cBhvr>
                                        <p:cTn id="86" dur="1" fill="hold">
                                          <p:stCondLst>
                                            <p:cond delay="0"/>
                                          </p:stCondLst>
                                        </p:cTn>
                                        <p:tgtEl>
                                          <p:spTgt spid="15429"/>
                                        </p:tgtEl>
                                        <p:attrNameLst>
                                          <p:attrName>style.visibility</p:attrName>
                                        </p:attrNameLst>
                                      </p:cBhvr>
                                      <p:to>
                                        <p:strVal val="visible"/>
                                      </p:to>
                                    </p:set>
                                    <p:animEffect transition="in" filter="wipe(right)">
                                      <p:cBhvr>
                                        <p:cTn id="87" dur="500"/>
                                        <p:tgtEl>
                                          <p:spTgt spid="15429"/>
                                        </p:tgtEl>
                                      </p:cBhvr>
                                    </p:animEffect>
                                  </p:childTnLst>
                                </p:cTn>
                              </p:par>
                            </p:childTnLst>
                          </p:cTn>
                        </p:par>
                        <p:par>
                          <p:cTn id="88" fill="hold">
                            <p:stCondLst>
                              <p:cond delay="2000"/>
                            </p:stCondLst>
                            <p:childTnLst>
                              <p:par>
                                <p:cTn id="89" presetID="22" presetClass="entr" presetSubtype="8" fill="hold" grpId="0" nodeType="afterEffect">
                                  <p:stCondLst>
                                    <p:cond delay="0"/>
                                  </p:stCondLst>
                                  <p:childTnLst>
                                    <p:set>
                                      <p:cBhvr>
                                        <p:cTn id="90" dur="1" fill="hold">
                                          <p:stCondLst>
                                            <p:cond delay="0"/>
                                          </p:stCondLst>
                                        </p:cTn>
                                        <p:tgtEl>
                                          <p:spTgt spid="170064"/>
                                        </p:tgtEl>
                                        <p:attrNameLst>
                                          <p:attrName>style.visibility</p:attrName>
                                        </p:attrNameLst>
                                      </p:cBhvr>
                                      <p:to>
                                        <p:strVal val="visible"/>
                                      </p:to>
                                    </p:set>
                                    <p:animEffect transition="in" filter="wipe(left)">
                                      <p:cBhvr>
                                        <p:cTn id="91" dur="500"/>
                                        <p:tgtEl>
                                          <p:spTgt spid="170064"/>
                                        </p:tgtEl>
                                      </p:cBhvr>
                                    </p:animEffect>
                                  </p:childTnLst>
                                </p:cTn>
                              </p:par>
                            </p:childTnLst>
                          </p:cTn>
                        </p:par>
                        <p:par>
                          <p:cTn id="92" fill="hold">
                            <p:stCondLst>
                              <p:cond delay="2500"/>
                            </p:stCondLst>
                            <p:childTnLst>
                              <p:par>
                                <p:cTn id="93" presetID="22" presetClass="entr" presetSubtype="4" fill="hold" grpId="0" nodeType="afterEffect">
                                  <p:stCondLst>
                                    <p:cond delay="0"/>
                                  </p:stCondLst>
                                  <p:childTnLst>
                                    <p:set>
                                      <p:cBhvr>
                                        <p:cTn id="94" dur="1" fill="hold">
                                          <p:stCondLst>
                                            <p:cond delay="0"/>
                                          </p:stCondLst>
                                        </p:cTn>
                                        <p:tgtEl>
                                          <p:spTgt spid="15430"/>
                                        </p:tgtEl>
                                        <p:attrNameLst>
                                          <p:attrName>style.visibility</p:attrName>
                                        </p:attrNameLst>
                                      </p:cBhvr>
                                      <p:to>
                                        <p:strVal val="visible"/>
                                      </p:to>
                                    </p:set>
                                    <p:animEffect transition="in" filter="wipe(down)">
                                      <p:cBhvr>
                                        <p:cTn id="95" dur="500"/>
                                        <p:tgtEl>
                                          <p:spTgt spid="15430"/>
                                        </p:tgtEl>
                                      </p:cBhvr>
                                    </p:animEffect>
                                  </p:childTnLst>
                                </p:cTn>
                              </p:par>
                            </p:childTnLst>
                          </p:cTn>
                        </p:par>
                        <p:par>
                          <p:cTn id="96" fill="hold">
                            <p:stCondLst>
                              <p:cond delay="3000"/>
                            </p:stCondLst>
                            <p:childTnLst>
                              <p:par>
                                <p:cTn id="97" presetID="22" presetClass="entr" presetSubtype="8" fill="hold" grpId="0" nodeType="afterEffect">
                                  <p:stCondLst>
                                    <p:cond delay="0"/>
                                  </p:stCondLst>
                                  <p:childTnLst>
                                    <p:set>
                                      <p:cBhvr>
                                        <p:cTn id="98" dur="1" fill="hold">
                                          <p:stCondLst>
                                            <p:cond delay="0"/>
                                          </p:stCondLst>
                                        </p:cTn>
                                        <p:tgtEl>
                                          <p:spTgt spid="15412"/>
                                        </p:tgtEl>
                                        <p:attrNameLst>
                                          <p:attrName>style.visibility</p:attrName>
                                        </p:attrNameLst>
                                      </p:cBhvr>
                                      <p:to>
                                        <p:strVal val="visible"/>
                                      </p:to>
                                    </p:set>
                                    <p:animEffect transition="in" filter="wipe(left)">
                                      <p:cBhvr>
                                        <p:cTn id="99" dur="500"/>
                                        <p:tgtEl>
                                          <p:spTgt spid="15412"/>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15422"/>
                                        </p:tgtEl>
                                        <p:attrNameLst>
                                          <p:attrName>style.visibility</p:attrName>
                                        </p:attrNameLst>
                                      </p:cBhvr>
                                      <p:to>
                                        <p:strVal val="visible"/>
                                      </p:to>
                                    </p:set>
                                    <p:animEffect transition="in" filter="wipe(up)">
                                      <p:cBhvr>
                                        <p:cTn id="104" dur="500"/>
                                        <p:tgtEl>
                                          <p:spTgt spid="15422"/>
                                        </p:tgtEl>
                                      </p:cBhvr>
                                    </p:animEffect>
                                  </p:childTnLst>
                                </p:cTn>
                              </p:par>
                            </p:childTnLst>
                          </p:cTn>
                        </p:par>
                        <p:par>
                          <p:cTn id="105" fill="hold">
                            <p:stCondLst>
                              <p:cond delay="500"/>
                            </p:stCondLst>
                            <p:childTnLst>
                              <p:par>
                                <p:cTn id="106" presetID="22" presetClass="entr" presetSubtype="8" fill="hold" grpId="0" nodeType="afterEffect">
                                  <p:stCondLst>
                                    <p:cond delay="0"/>
                                  </p:stCondLst>
                                  <p:childTnLst>
                                    <p:set>
                                      <p:cBhvr>
                                        <p:cTn id="107" dur="1" fill="hold">
                                          <p:stCondLst>
                                            <p:cond delay="0"/>
                                          </p:stCondLst>
                                        </p:cTn>
                                        <p:tgtEl>
                                          <p:spTgt spid="15423"/>
                                        </p:tgtEl>
                                        <p:attrNameLst>
                                          <p:attrName>style.visibility</p:attrName>
                                        </p:attrNameLst>
                                      </p:cBhvr>
                                      <p:to>
                                        <p:strVal val="visible"/>
                                      </p:to>
                                    </p:set>
                                    <p:animEffect transition="in" filter="wipe(left)">
                                      <p:cBhvr>
                                        <p:cTn id="108" dur="500"/>
                                        <p:tgtEl>
                                          <p:spTgt spid="15423"/>
                                        </p:tgtEl>
                                      </p:cBhvr>
                                    </p:animEffect>
                                  </p:childTnLst>
                                </p:cTn>
                              </p:par>
                            </p:childTnLst>
                          </p:cTn>
                        </p:par>
                        <p:par>
                          <p:cTn id="109" fill="hold">
                            <p:stCondLst>
                              <p:cond delay="1000"/>
                            </p:stCondLst>
                            <p:childTnLst>
                              <p:par>
                                <p:cTn id="110" presetID="2" presetClass="entr" presetSubtype="8" fill="hold" grpId="0" nodeType="afterEffect">
                                  <p:stCondLst>
                                    <p:cond delay="0"/>
                                  </p:stCondLst>
                                  <p:childTnLst>
                                    <p:set>
                                      <p:cBhvr>
                                        <p:cTn id="111" dur="1" fill="hold">
                                          <p:stCondLst>
                                            <p:cond delay="0"/>
                                          </p:stCondLst>
                                        </p:cTn>
                                        <p:tgtEl>
                                          <p:spTgt spid="15413"/>
                                        </p:tgtEl>
                                        <p:attrNameLst>
                                          <p:attrName>style.visibility</p:attrName>
                                        </p:attrNameLst>
                                      </p:cBhvr>
                                      <p:to>
                                        <p:strVal val="visible"/>
                                      </p:to>
                                    </p:set>
                                    <p:anim calcmode="lin" valueType="num">
                                      <p:cBhvr additive="base">
                                        <p:cTn id="112" dur="500" fill="hold"/>
                                        <p:tgtEl>
                                          <p:spTgt spid="15413"/>
                                        </p:tgtEl>
                                        <p:attrNameLst>
                                          <p:attrName>ppt_x</p:attrName>
                                        </p:attrNameLst>
                                      </p:cBhvr>
                                      <p:tavLst>
                                        <p:tav tm="0">
                                          <p:val>
                                            <p:strVal val="0-#ppt_w/2"/>
                                          </p:val>
                                        </p:tav>
                                        <p:tav tm="100000">
                                          <p:val>
                                            <p:strVal val="#ppt_x"/>
                                          </p:val>
                                        </p:tav>
                                      </p:tavLst>
                                    </p:anim>
                                    <p:anim calcmode="lin" valueType="num">
                                      <p:cBhvr additive="base">
                                        <p:cTn id="113" dur="500" fill="hold"/>
                                        <p:tgtEl>
                                          <p:spTgt spid="15413"/>
                                        </p:tgtEl>
                                        <p:attrNameLst>
                                          <p:attrName>ppt_y</p:attrName>
                                        </p:attrNameLst>
                                      </p:cBhvr>
                                      <p:tavLst>
                                        <p:tav tm="0">
                                          <p:val>
                                            <p:strVal val="#ppt_y"/>
                                          </p:val>
                                        </p:tav>
                                        <p:tav tm="100000">
                                          <p:val>
                                            <p:strVal val="#ppt_y"/>
                                          </p:val>
                                        </p:tav>
                                      </p:tavLst>
                                    </p:anim>
                                  </p:childTnLst>
                                </p:cTn>
                              </p:par>
                            </p:childTnLst>
                          </p:cTn>
                        </p:par>
                        <p:par>
                          <p:cTn id="114" fill="hold">
                            <p:stCondLst>
                              <p:cond delay="1500"/>
                            </p:stCondLst>
                            <p:childTnLst>
                              <p:par>
                                <p:cTn id="115" presetID="22" presetClass="entr" presetSubtype="8" fill="hold" grpId="0" nodeType="afterEffect">
                                  <p:stCondLst>
                                    <p:cond delay="0"/>
                                  </p:stCondLst>
                                  <p:childTnLst>
                                    <p:set>
                                      <p:cBhvr>
                                        <p:cTn id="116" dur="1" fill="hold">
                                          <p:stCondLst>
                                            <p:cond delay="0"/>
                                          </p:stCondLst>
                                        </p:cTn>
                                        <p:tgtEl>
                                          <p:spTgt spid="15421"/>
                                        </p:tgtEl>
                                        <p:attrNameLst>
                                          <p:attrName>style.visibility</p:attrName>
                                        </p:attrNameLst>
                                      </p:cBhvr>
                                      <p:to>
                                        <p:strVal val="visible"/>
                                      </p:to>
                                    </p:set>
                                    <p:animEffect transition="in" filter="wipe(left)">
                                      <p:cBhvr>
                                        <p:cTn id="117" dur="500"/>
                                        <p:tgtEl>
                                          <p:spTgt spid="15421"/>
                                        </p:tgtEl>
                                      </p:cBhvr>
                                    </p:animEffect>
                                  </p:childTnLst>
                                </p:cTn>
                              </p:par>
                            </p:childTnLst>
                          </p:cTn>
                        </p:par>
                        <p:par>
                          <p:cTn id="118" fill="hold">
                            <p:stCondLst>
                              <p:cond delay="2000"/>
                            </p:stCondLst>
                            <p:childTnLst>
                              <p:par>
                                <p:cTn id="119" presetID="22" presetClass="entr" presetSubtype="8" fill="hold" nodeType="afterEffect">
                                  <p:stCondLst>
                                    <p:cond delay="0"/>
                                  </p:stCondLst>
                                  <p:childTnLst>
                                    <p:set>
                                      <p:cBhvr>
                                        <p:cTn id="120" dur="1" fill="hold">
                                          <p:stCondLst>
                                            <p:cond delay="0"/>
                                          </p:stCondLst>
                                        </p:cTn>
                                        <p:tgtEl>
                                          <p:spTgt spid="15365"/>
                                        </p:tgtEl>
                                        <p:attrNameLst>
                                          <p:attrName>style.visibility</p:attrName>
                                        </p:attrNameLst>
                                      </p:cBhvr>
                                      <p:to>
                                        <p:strVal val="visible"/>
                                      </p:to>
                                    </p:set>
                                    <p:animEffect transition="in" filter="wipe(left)">
                                      <p:cBhvr>
                                        <p:cTn id="121" dur="500"/>
                                        <p:tgtEl>
                                          <p:spTgt spid="15365"/>
                                        </p:tgtEl>
                                      </p:cBhvr>
                                    </p:animEffect>
                                  </p:childTnLst>
                                </p:cTn>
                              </p:par>
                            </p:childTnLst>
                          </p:cTn>
                        </p:par>
                        <p:par>
                          <p:cTn id="122" fill="hold">
                            <p:stCondLst>
                              <p:cond delay="2500"/>
                            </p:stCondLst>
                            <p:childTnLst>
                              <p:par>
                                <p:cTn id="123" presetID="22" presetClass="entr" presetSubtype="8" fill="hold" grpId="0" nodeType="afterEffect">
                                  <p:stCondLst>
                                    <p:cond delay="0"/>
                                  </p:stCondLst>
                                  <p:childTnLst>
                                    <p:set>
                                      <p:cBhvr>
                                        <p:cTn id="124" dur="1" fill="hold">
                                          <p:stCondLst>
                                            <p:cond delay="0"/>
                                          </p:stCondLst>
                                        </p:cTn>
                                        <p:tgtEl>
                                          <p:spTgt spid="15411"/>
                                        </p:tgtEl>
                                        <p:attrNameLst>
                                          <p:attrName>style.visibility</p:attrName>
                                        </p:attrNameLst>
                                      </p:cBhvr>
                                      <p:to>
                                        <p:strVal val="visible"/>
                                      </p:to>
                                    </p:set>
                                    <p:animEffect transition="in" filter="wipe(left)">
                                      <p:cBhvr>
                                        <p:cTn id="125" dur="500"/>
                                        <p:tgtEl>
                                          <p:spTgt spid="15411"/>
                                        </p:tgtEl>
                                      </p:cBhvr>
                                    </p:animEffect>
                                  </p:childTnLst>
                                </p:cTn>
                              </p:par>
                            </p:childTnLst>
                          </p:cTn>
                        </p:par>
                        <p:par>
                          <p:cTn id="126" fill="hold">
                            <p:stCondLst>
                              <p:cond delay="3000"/>
                            </p:stCondLst>
                            <p:childTnLst>
                              <p:par>
                                <p:cTn id="127" presetID="23" presetClass="entr" presetSubtype="528" fill="hold" grpId="0" nodeType="afterEffect">
                                  <p:stCondLst>
                                    <p:cond delay="0"/>
                                  </p:stCondLst>
                                  <p:childTnLst>
                                    <p:set>
                                      <p:cBhvr>
                                        <p:cTn id="128" dur="1" fill="hold">
                                          <p:stCondLst>
                                            <p:cond delay="0"/>
                                          </p:stCondLst>
                                        </p:cTn>
                                        <p:tgtEl>
                                          <p:spTgt spid="15437"/>
                                        </p:tgtEl>
                                        <p:attrNameLst>
                                          <p:attrName>style.visibility</p:attrName>
                                        </p:attrNameLst>
                                      </p:cBhvr>
                                      <p:to>
                                        <p:strVal val="visible"/>
                                      </p:to>
                                    </p:set>
                                    <p:anim calcmode="lin" valueType="num">
                                      <p:cBhvr>
                                        <p:cTn id="129" dur="500" fill="hold"/>
                                        <p:tgtEl>
                                          <p:spTgt spid="15437"/>
                                        </p:tgtEl>
                                        <p:attrNameLst>
                                          <p:attrName>ppt_w</p:attrName>
                                        </p:attrNameLst>
                                      </p:cBhvr>
                                      <p:tavLst>
                                        <p:tav tm="0">
                                          <p:val>
                                            <p:fltVal val="0"/>
                                          </p:val>
                                        </p:tav>
                                        <p:tav tm="100000">
                                          <p:val>
                                            <p:strVal val="#ppt_w"/>
                                          </p:val>
                                        </p:tav>
                                      </p:tavLst>
                                    </p:anim>
                                    <p:anim calcmode="lin" valueType="num">
                                      <p:cBhvr>
                                        <p:cTn id="130" dur="500" fill="hold"/>
                                        <p:tgtEl>
                                          <p:spTgt spid="15437"/>
                                        </p:tgtEl>
                                        <p:attrNameLst>
                                          <p:attrName>ppt_h</p:attrName>
                                        </p:attrNameLst>
                                      </p:cBhvr>
                                      <p:tavLst>
                                        <p:tav tm="0">
                                          <p:val>
                                            <p:fltVal val="0"/>
                                          </p:val>
                                        </p:tav>
                                        <p:tav tm="100000">
                                          <p:val>
                                            <p:strVal val="#ppt_h"/>
                                          </p:val>
                                        </p:tav>
                                      </p:tavLst>
                                    </p:anim>
                                    <p:anim calcmode="lin" valueType="num">
                                      <p:cBhvr>
                                        <p:cTn id="131" dur="500" fill="hold"/>
                                        <p:tgtEl>
                                          <p:spTgt spid="15437"/>
                                        </p:tgtEl>
                                        <p:attrNameLst>
                                          <p:attrName>ppt_x</p:attrName>
                                        </p:attrNameLst>
                                      </p:cBhvr>
                                      <p:tavLst>
                                        <p:tav tm="0">
                                          <p:val>
                                            <p:fltVal val="0.5"/>
                                          </p:val>
                                        </p:tav>
                                        <p:tav tm="100000">
                                          <p:val>
                                            <p:strVal val="#ppt_x"/>
                                          </p:val>
                                        </p:tav>
                                      </p:tavLst>
                                    </p:anim>
                                    <p:anim calcmode="lin" valueType="num">
                                      <p:cBhvr>
                                        <p:cTn id="132" dur="500" fill="hold"/>
                                        <p:tgtEl>
                                          <p:spTgt spid="1543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03" grpId="0" animBg="1"/>
      <p:bldP spid="15407" grpId="0" autoUpdateAnimBg="0"/>
      <p:bldP spid="15409" grpId="0" autoUpdateAnimBg="0"/>
      <p:bldP spid="15410" grpId="0" autoUpdateAnimBg="0"/>
      <p:bldP spid="15411" grpId="0" autoUpdateAnimBg="0"/>
      <p:bldP spid="15412" grpId="0" autoUpdateAnimBg="0"/>
      <p:bldP spid="15413" grpId="0" autoUpdateAnimBg="0"/>
      <p:bldP spid="15417" grpId="0" autoUpdateAnimBg="0"/>
      <p:bldP spid="15418" grpId="0" animBg="1"/>
      <p:bldP spid="15419" grpId="0" animBg="1"/>
      <p:bldP spid="15420" grpId="0" animBg="1"/>
      <p:bldP spid="15421" grpId="0" animBg="1"/>
      <p:bldP spid="15422" grpId="0" animBg="1"/>
      <p:bldP spid="15423" grpId="0" animBg="1"/>
      <p:bldP spid="15424" grpId="0" animBg="1"/>
      <p:bldP spid="15425" grpId="0" animBg="1"/>
      <p:bldP spid="15426" grpId="0" animBg="1"/>
      <p:bldP spid="15427" grpId="0" animBg="1"/>
      <p:bldP spid="15428" grpId="0" animBg="1"/>
      <p:bldP spid="15429" grpId="0" animBg="1"/>
      <p:bldP spid="15430" grpId="0" animBg="1"/>
      <p:bldP spid="170061" grpId="0" animBg="1" autoUpdateAnimBg="0"/>
      <p:bldP spid="170062" grpId="0" animBg="1" autoUpdateAnimBg="0"/>
      <p:bldP spid="170063" grpId="0" animBg="1" autoUpdateAnimBg="0"/>
      <p:bldP spid="170064" grpId="0" animBg="1" autoUpdateAnimBg="0"/>
      <p:bldP spid="15437"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ChangeArrowheads="1"/>
          </p:cNvSpPr>
          <p:nvPr/>
        </p:nvSpPr>
        <p:spPr bwMode="auto">
          <a:xfrm>
            <a:off x="2667000" y="685800"/>
            <a:ext cx="2743200" cy="5257800"/>
          </a:xfrm>
          <a:prstGeom prst="rect">
            <a:avLst/>
          </a:prstGeom>
          <a:solidFill>
            <a:srgbClr val="EFEFEF"/>
          </a:solidFill>
          <a:ln w="19050">
            <a:solidFill>
              <a:schemeClr val="tx1"/>
            </a:solidFill>
            <a:miter lim="800000"/>
            <a:headEnd/>
            <a:tailEnd/>
          </a:ln>
        </p:spPr>
        <p:txBody>
          <a:bodyPr anchor="ctr">
            <a:spAutoFit/>
          </a:bodyPr>
          <a:lstStyle/>
          <a:p>
            <a:pPr algn="l"/>
            <a:endParaRPr lang="de-DE"/>
          </a:p>
        </p:txBody>
      </p:sp>
      <p:sp>
        <p:nvSpPr>
          <p:cNvPr id="1030" name="AutoShape 3"/>
          <p:cNvSpPr>
            <a:spLocks noChangeArrowheads="1"/>
          </p:cNvSpPr>
          <p:nvPr/>
        </p:nvSpPr>
        <p:spPr bwMode="auto">
          <a:xfrm>
            <a:off x="609600" y="533400"/>
            <a:ext cx="1905000" cy="1066800"/>
          </a:xfrm>
          <a:prstGeom prst="cloudCallout">
            <a:avLst>
              <a:gd name="adj1" fmla="val -29500"/>
              <a:gd name="adj2" fmla="val 82889"/>
            </a:avLst>
          </a:prstGeom>
          <a:solidFill>
            <a:srgbClr val="FFFFC5"/>
          </a:solidFill>
          <a:ln w="12700">
            <a:solidFill>
              <a:schemeClr val="tx1"/>
            </a:solidFill>
            <a:round/>
            <a:headEnd/>
            <a:tailEnd/>
          </a:ln>
        </p:spPr>
        <p:txBody>
          <a:bodyPr/>
          <a:lstStyle/>
          <a:p>
            <a:endParaRPr lang="de-DE"/>
          </a:p>
        </p:txBody>
      </p:sp>
      <p:sp>
        <p:nvSpPr>
          <p:cNvPr id="1031" name="Text Box 4"/>
          <p:cNvSpPr txBox="1">
            <a:spLocks noChangeArrowheads="1"/>
          </p:cNvSpPr>
          <p:nvPr/>
        </p:nvSpPr>
        <p:spPr bwMode="auto">
          <a:xfrm>
            <a:off x="3124200" y="1676400"/>
            <a:ext cx="2286000" cy="581025"/>
          </a:xfrm>
          <a:prstGeom prst="rect">
            <a:avLst/>
          </a:prstGeom>
          <a:noFill/>
          <a:ln w="9525">
            <a:noFill/>
            <a:miter lim="800000"/>
            <a:headEnd/>
            <a:tailEnd/>
          </a:ln>
        </p:spPr>
        <p:txBody>
          <a:bodyPr anchor="ctr" anchorCtr="1">
            <a:spAutoFit/>
          </a:bodyPr>
          <a:lstStyle/>
          <a:p>
            <a:pPr algn="l"/>
            <a:r>
              <a:rPr lang="de-DE" sz="1600"/>
              <a:t>Neugründung (ggf. „StartUp“) oder</a:t>
            </a:r>
          </a:p>
        </p:txBody>
      </p:sp>
      <p:sp>
        <p:nvSpPr>
          <p:cNvPr id="1032" name="Line 5"/>
          <p:cNvSpPr>
            <a:spLocks noChangeShapeType="1"/>
          </p:cNvSpPr>
          <p:nvPr/>
        </p:nvSpPr>
        <p:spPr bwMode="auto">
          <a:xfrm>
            <a:off x="2133600" y="2743200"/>
            <a:ext cx="1447800" cy="0"/>
          </a:xfrm>
          <a:prstGeom prst="line">
            <a:avLst/>
          </a:prstGeom>
          <a:noFill/>
          <a:ln w="28575">
            <a:solidFill>
              <a:srgbClr val="0000FF"/>
            </a:solidFill>
            <a:round/>
            <a:headEnd/>
            <a:tailEnd type="triangle" w="med" len="med"/>
          </a:ln>
        </p:spPr>
        <p:txBody>
          <a:bodyPr>
            <a:spAutoFit/>
          </a:bodyPr>
          <a:lstStyle/>
          <a:p>
            <a:endParaRPr lang="de-DE"/>
          </a:p>
        </p:txBody>
      </p:sp>
      <p:sp>
        <p:nvSpPr>
          <p:cNvPr id="1033" name="Text Box 6"/>
          <p:cNvSpPr txBox="1">
            <a:spLocks noChangeArrowheads="1"/>
          </p:cNvSpPr>
          <p:nvPr/>
        </p:nvSpPr>
        <p:spPr bwMode="auto">
          <a:xfrm>
            <a:off x="0" y="4343400"/>
            <a:ext cx="2590800" cy="336550"/>
          </a:xfrm>
          <a:prstGeom prst="rect">
            <a:avLst/>
          </a:prstGeom>
          <a:noFill/>
          <a:ln w="9525">
            <a:noFill/>
            <a:miter lim="800000"/>
            <a:headEnd/>
            <a:tailEnd/>
          </a:ln>
        </p:spPr>
        <p:txBody>
          <a:bodyPr anchor="ctr" anchorCtr="1">
            <a:spAutoFit/>
          </a:bodyPr>
          <a:lstStyle/>
          <a:p>
            <a:pPr algn="l"/>
            <a:r>
              <a:rPr lang="de-DE" sz="1600"/>
              <a:t>Unternehmensgründer</a:t>
            </a:r>
          </a:p>
        </p:txBody>
      </p:sp>
      <p:sp>
        <p:nvSpPr>
          <p:cNvPr id="1034" name="Text Box 7"/>
          <p:cNvSpPr txBox="1">
            <a:spLocks noChangeArrowheads="1"/>
          </p:cNvSpPr>
          <p:nvPr/>
        </p:nvSpPr>
        <p:spPr bwMode="auto">
          <a:xfrm>
            <a:off x="685800" y="990600"/>
            <a:ext cx="1752600" cy="396875"/>
          </a:xfrm>
          <a:prstGeom prst="rect">
            <a:avLst/>
          </a:prstGeom>
          <a:noFill/>
          <a:ln w="9525">
            <a:noFill/>
            <a:miter lim="800000"/>
            <a:headEnd/>
            <a:tailEnd/>
          </a:ln>
        </p:spPr>
        <p:txBody>
          <a:bodyPr anchor="ctr" anchorCtr="1">
            <a:spAutoFit/>
          </a:bodyPr>
          <a:lstStyle/>
          <a:p>
            <a:pPr algn="l"/>
            <a:r>
              <a:rPr lang="de-DE" sz="2000"/>
              <a:t>Chancen</a:t>
            </a:r>
          </a:p>
        </p:txBody>
      </p:sp>
      <p:graphicFrame>
        <p:nvGraphicFramePr>
          <p:cNvPr id="1026" name="Object 8"/>
          <p:cNvGraphicFramePr>
            <a:graphicFrameLocks noChangeAspect="1"/>
          </p:cNvGraphicFramePr>
          <p:nvPr/>
        </p:nvGraphicFramePr>
        <p:xfrm>
          <a:off x="3581400" y="838200"/>
          <a:ext cx="1524000" cy="785813"/>
        </p:xfrm>
        <a:graphic>
          <a:graphicData uri="http://schemas.openxmlformats.org/presentationml/2006/ole">
            <p:oleObj spid="_x0000_s1026" name="Paint Shop Pro Image" r:id="rId4" imgW="2517073" imgH="1297913" progId="PaintShopPro">
              <p:embed/>
            </p:oleObj>
          </a:graphicData>
        </a:graphic>
      </p:graphicFrame>
      <p:sp>
        <p:nvSpPr>
          <p:cNvPr id="1035" name="Text Box 9"/>
          <p:cNvSpPr txBox="1">
            <a:spLocks noChangeArrowheads="1"/>
          </p:cNvSpPr>
          <p:nvPr/>
        </p:nvSpPr>
        <p:spPr bwMode="auto">
          <a:xfrm>
            <a:off x="3200400" y="4572000"/>
            <a:ext cx="2133600" cy="1314450"/>
          </a:xfrm>
          <a:prstGeom prst="rect">
            <a:avLst/>
          </a:prstGeom>
          <a:noFill/>
          <a:ln w="9525">
            <a:noFill/>
            <a:miter lim="800000"/>
            <a:headEnd/>
            <a:tailEnd/>
          </a:ln>
        </p:spPr>
        <p:txBody>
          <a:bodyPr anchor="ctr" anchorCtr="1">
            <a:spAutoFit/>
          </a:bodyPr>
          <a:lstStyle/>
          <a:p>
            <a:pPr algn="l"/>
            <a:r>
              <a:rPr lang="de-DE" sz="1600"/>
              <a:t>Betriebsübernahme oder Ausgründung aus einem beste-henden Unterneh-men</a:t>
            </a:r>
          </a:p>
        </p:txBody>
      </p:sp>
      <p:sp>
        <p:nvSpPr>
          <p:cNvPr id="1036" name="Line 10"/>
          <p:cNvSpPr>
            <a:spLocks noChangeShapeType="1"/>
          </p:cNvSpPr>
          <p:nvPr/>
        </p:nvSpPr>
        <p:spPr bwMode="auto">
          <a:xfrm>
            <a:off x="2971800" y="1295400"/>
            <a:ext cx="533400" cy="0"/>
          </a:xfrm>
          <a:prstGeom prst="line">
            <a:avLst/>
          </a:prstGeom>
          <a:noFill/>
          <a:ln w="28575">
            <a:solidFill>
              <a:srgbClr val="0000FF"/>
            </a:solidFill>
            <a:round/>
            <a:headEnd/>
            <a:tailEnd type="triangle" w="med" len="med"/>
          </a:ln>
        </p:spPr>
        <p:txBody>
          <a:bodyPr>
            <a:spAutoFit/>
          </a:bodyPr>
          <a:lstStyle/>
          <a:p>
            <a:endParaRPr lang="de-DE"/>
          </a:p>
        </p:txBody>
      </p:sp>
      <p:sp>
        <p:nvSpPr>
          <p:cNvPr id="1037" name="Line 11"/>
          <p:cNvSpPr>
            <a:spLocks noChangeShapeType="1"/>
          </p:cNvSpPr>
          <p:nvPr/>
        </p:nvSpPr>
        <p:spPr bwMode="auto">
          <a:xfrm>
            <a:off x="2971800" y="4191000"/>
            <a:ext cx="533400" cy="0"/>
          </a:xfrm>
          <a:prstGeom prst="line">
            <a:avLst/>
          </a:prstGeom>
          <a:noFill/>
          <a:ln w="28575">
            <a:solidFill>
              <a:srgbClr val="0000FF"/>
            </a:solidFill>
            <a:round/>
            <a:headEnd/>
            <a:tailEnd type="triangle" w="med" len="med"/>
          </a:ln>
        </p:spPr>
        <p:txBody>
          <a:bodyPr>
            <a:spAutoFit/>
          </a:bodyPr>
          <a:lstStyle/>
          <a:p>
            <a:endParaRPr lang="de-DE"/>
          </a:p>
        </p:txBody>
      </p:sp>
      <p:sp>
        <p:nvSpPr>
          <p:cNvPr id="1038" name="Line 12"/>
          <p:cNvSpPr>
            <a:spLocks noChangeShapeType="1"/>
          </p:cNvSpPr>
          <p:nvPr/>
        </p:nvSpPr>
        <p:spPr bwMode="auto">
          <a:xfrm>
            <a:off x="2971800" y="1295400"/>
            <a:ext cx="0" cy="2895600"/>
          </a:xfrm>
          <a:prstGeom prst="line">
            <a:avLst/>
          </a:prstGeom>
          <a:noFill/>
          <a:ln w="28575">
            <a:solidFill>
              <a:srgbClr val="0000FF"/>
            </a:solidFill>
            <a:round/>
            <a:headEnd/>
            <a:tailEnd/>
          </a:ln>
        </p:spPr>
        <p:txBody>
          <a:bodyPr>
            <a:spAutoFit/>
          </a:bodyPr>
          <a:lstStyle/>
          <a:p>
            <a:endParaRPr lang="de-DE"/>
          </a:p>
        </p:txBody>
      </p:sp>
      <p:graphicFrame>
        <p:nvGraphicFramePr>
          <p:cNvPr id="1027" name="Object 13"/>
          <p:cNvGraphicFramePr>
            <a:graphicFrameLocks noChangeAspect="1"/>
          </p:cNvGraphicFramePr>
          <p:nvPr/>
        </p:nvGraphicFramePr>
        <p:xfrm>
          <a:off x="3581400" y="2362200"/>
          <a:ext cx="1524000" cy="677863"/>
        </p:xfrm>
        <a:graphic>
          <a:graphicData uri="http://schemas.openxmlformats.org/presentationml/2006/ole">
            <p:oleObj spid="_x0000_s1027" name="Paint Shop Pro Image" r:id="rId5" imgW="3200000" imgH="1424390" progId="PaintShopPro">
              <p:embed/>
            </p:oleObj>
          </a:graphicData>
        </a:graphic>
      </p:graphicFrame>
      <p:graphicFrame>
        <p:nvGraphicFramePr>
          <p:cNvPr id="1028" name="Object 14"/>
          <p:cNvGraphicFramePr>
            <a:graphicFrameLocks noChangeAspect="1"/>
          </p:cNvGraphicFramePr>
          <p:nvPr/>
        </p:nvGraphicFramePr>
        <p:xfrm>
          <a:off x="3505200" y="3657600"/>
          <a:ext cx="1600200" cy="846138"/>
        </p:xfrm>
        <a:graphic>
          <a:graphicData uri="http://schemas.openxmlformats.org/presentationml/2006/ole">
            <p:oleObj spid="_x0000_s1028" name="Paint Shop Pro Image" r:id="rId6" imgW="2731707" imgH="1443902" progId="PaintShopPro">
              <p:embed/>
            </p:oleObj>
          </a:graphicData>
        </a:graphic>
      </p:graphicFrame>
      <p:sp>
        <p:nvSpPr>
          <p:cNvPr id="1039" name="Text Box 15"/>
          <p:cNvSpPr txBox="1">
            <a:spLocks noChangeArrowheads="1"/>
          </p:cNvSpPr>
          <p:nvPr/>
        </p:nvSpPr>
        <p:spPr bwMode="auto">
          <a:xfrm>
            <a:off x="3124200" y="3048000"/>
            <a:ext cx="1676400" cy="581025"/>
          </a:xfrm>
          <a:prstGeom prst="rect">
            <a:avLst/>
          </a:prstGeom>
          <a:noFill/>
          <a:ln w="9525">
            <a:noFill/>
            <a:miter lim="800000"/>
            <a:headEnd/>
            <a:tailEnd/>
          </a:ln>
        </p:spPr>
        <p:txBody>
          <a:bodyPr anchor="ctr" anchorCtr="1">
            <a:spAutoFit/>
          </a:bodyPr>
          <a:lstStyle/>
          <a:p>
            <a:pPr algn="l"/>
            <a:r>
              <a:rPr lang="de-DE" sz="1600"/>
              <a:t>Franchising oder</a:t>
            </a:r>
          </a:p>
        </p:txBody>
      </p:sp>
      <p:sp>
        <p:nvSpPr>
          <p:cNvPr id="1040" name="Line 16"/>
          <p:cNvSpPr>
            <a:spLocks noChangeShapeType="1"/>
          </p:cNvSpPr>
          <p:nvPr/>
        </p:nvSpPr>
        <p:spPr bwMode="auto">
          <a:xfrm>
            <a:off x="5638800" y="762000"/>
            <a:ext cx="533400" cy="0"/>
          </a:xfrm>
          <a:prstGeom prst="line">
            <a:avLst/>
          </a:prstGeom>
          <a:noFill/>
          <a:ln w="28575">
            <a:solidFill>
              <a:srgbClr val="FF0000"/>
            </a:solidFill>
            <a:round/>
            <a:headEnd/>
            <a:tailEnd type="triangle" w="med" len="med"/>
          </a:ln>
        </p:spPr>
        <p:txBody>
          <a:bodyPr>
            <a:spAutoFit/>
          </a:bodyPr>
          <a:lstStyle/>
          <a:p>
            <a:endParaRPr lang="de-DE"/>
          </a:p>
        </p:txBody>
      </p:sp>
      <p:sp>
        <p:nvSpPr>
          <p:cNvPr id="1041" name="Text Box 17"/>
          <p:cNvSpPr txBox="1">
            <a:spLocks noChangeArrowheads="1"/>
          </p:cNvSpPr>
          <p:nvPr/>
        </p:nvSpPr>
        <p:spPr bwMode="auto">
          <a:xfrm>
            <a:off x="6172200" y="561975"/>
            <a:ext cx="2743200" cy="1314450"/>
          </a:xfrm>
          <a:prstGeom prst="rect">
            <a:avLst/>
          </a:prstGeom>
          <a:noFill/>
          <a:ln w="9525">
            <a:noFill/>
            <a:miter lim="800000"/>
            <a:headEnd/>
            <a:tailEnd/>
          </a:ln>
        </p:spPr>
        <p:txBody>
          <a:bodyPr anchor="ctr">
            <a:spAutoFit/>
          </a:bodyPr>
          <a:lstStyle/>
          <a:p>
            <a:pPr algn="l"/>
            <a:r>
              <a:rPr lang="de-DE" sz="1600"/>
              <a:t>Verwirklichung eigener Ideen, Zeigen der eige-nen Leistungsfähigkeit, Nutzen von Verdienst-möglichkeiten</a:t>
            </a:r>
          </a:p>
        </p:txBody>
      </p:sp>
      <p:sp>
        <p:nvSpPr>
          <p:cNvPr id="1042" name="Line 18"/>
          <p:cNvSpPr>
            <a:spLocks noChangeShapeType="1"/>
          </p:cNvSpPr>
          <p:nvPr/>
        </p:nvSpPr>
        <p:spPr bwMode="auto">
          <a:xfrm>
            <a:off x="5638800" y="2133600"/>
            <a:ext cx="533400" cy="0"/>
          </a:xfrm>
          <a:prstGeom prst="line">
            <a:avLst/>
          </a:prstGeom>
          <a:noFill/>
          <a:ln w="28575">
            <a:solidFill>
              <a:srgbClr val="FF0000"/>
            </a:solidFill>
            <a:round/>
            <a:headEnd/>
            <a:tailEnd type="triangle" w="med" len="med"/>
          </a:ln>
        </p:spPr>
        <p:txBody>
          <a:bodyPr>
            <a:spAutoFit/>
          </a:bodyPr>
          <a:lstStyle/>
          <a:p>
            <a:endParaRPr lang="de-DE"/>
          </a:p>
        </p:txBody>
      </p:sp>
      <p:sp>
        <p:nvSpPr>
          <p:cNvPr id="1043" name="Line 19"/>
          <p:cNvSpPr>
            <a:spLocks noChangeShapeType="1"/>
          </p:cNvSpPr>
          <p:nvPr/>
        </p:nvSpPr>
        <p:spPr bwMode="auto">
          <a:xfrm flipV="1">
            <a:off x="5638800" y="2971800"/>
            <a:ext cx="533400" cy="0"/>
          </a:xfrm>
          <a:prstGeom prst="line">
            <a:avLst/>
          </a:prstGeom>
          <a:noFill/>
          <a:ln w="28575">
            <a:solidFill>
              <a:srgbClr val="FF0000"/>
            </a:solidFill>
            <a:round/>
            <a:headEnd/>
            <a:tailEnd type="triangle" w="med" len="med"/>
          </a:ln>
        </p:spPr>
        <p:txBody>
          <a:bodyPr>
            <a:spAutoFit/>
          </a:bodyPr>
          <a:lstStyle/>
          <a:p>
            <a:endParaRPr lang="de-DE"/>
          </a:p>
        </p:txBody>
      </p:sp>
      <p:sp>
        <p:nvSpPr>
          <p:cNvPr id="1044" name="Line 20"/>
          <p:cNvSpPr>
            <a:spLocks noChangeShapeType="1"/>
          </p:cNvSpPr>
          <p:nvPr/>
        </p:nvSpPr>
        <p:spPr bwMode="auto">
          <a:xfrm>
            <a:off x="5638800" y="762000"/>
            <a:ext cx="0" cy="4800600"/>
          </a:xfrm>
          <a:prstGeom prst="line">
            <a:avLst/>
          </a:prstGeom>
          <a:noFill/>
          <a:ln w="28575">
            <a:solidFill>
              <a:srgbClr val="FF0000"/>
            </a:solidFill>
            <a:round/>
            <a:headEnd/>
            <a:tailEnd/>
          </a:ln>
        </p:spPr>
        <p:txBody>
          <a:bodyPr>
            <a:spAutoFit/>
          </a:bodyPr>
          <a:lstStyle/>
          <a:p>
            <a:endParaRPr lang="de-DE"/>
          </a:p>
        </p:txBody>
      </p:sp>
      <p:sp>
        <p:nvSpPr>
          <p:cNvPr id="1045" name="Text Box 21"/>
          <p:cNvSpPr txBox="1">
            <a:spLocks noChangeArrowheads="1"/>
          </p:cNvSpPr>
          <p:nvPr/>
        </p:nvSpPr>
        <p:spPr bwMode="auto">
          <a:xfrm>
            <a:off x="6172200" y="1933575"/>
            <a:ext cx="2971800" cy="581025"/>
          </a:xfrm>
          <a:prstGeom prst="rect">
            <a:avLst/>
          </a:prstGeom>
          <a:noFill/>
          <a:ln w="9525">
            <a:noFill/>
            <a:miter lim="800000"/>
            <a:headEnd/>
            <a:tailEnd/>
          </a:ln>
        </p:spPr>
        <p:txBody>
          <a:bodyPr anchor="ctr">
            <a:spAutoFit/>
          </a:bodyPr>
          <a:lstStyle/>
          <a:p>
            <a:pPr algn="l"/>
            <a:r>
              <a:rPr lang="de-DE" sz="1600"/>
              <a:t>Fortführen eines Familien-betriebs</a:t>
            </a:r>
          </a:p>
        </p:txBody>
      </p:sp>
      <p:sp>
        <p:nvSpPr>
          <p:cNvPr id="1046" name="Text Box 22"/>
          <p:cNvSpPr txBox="1">
            <a:spLocks noChangeArrowheads="1"/>
          </p:cNvSpPr>
          <p:nvPr/>
        </p:nvSpPr>
        <p:spPr bwMode="auto">
          <a:xfrm>
            <a:off x="6172200" y="2743200"/>
            <a:ext cx="2971800" cy="1069975"/>
          </a:xfrm>
          <a:prstGeom prst="rect">
            <a:avLst/>
          </a:prstGeom>
          <a:noFill/>
          <a:ln w="9525">
            <a:noFill/>
            <a:miter lim="800000"/>
            <a:headEnd/>
            <a:tailEnd/>
          </a:ln>
        </p:spPr>
        <p:txBody>
          <a:bodyPr anchor="ctr">
            <a:spAutoFit/>
          </a:bodyPr>
          <a:lstStyle/>
          <a:p>
            <a:pPr algn="l"/>
            <a:r>
              <a:rPr lang="de-DE" sz="1600"/>
              <a:t>Sicherung von Unabhän-gigkeit (eigener Chef, für sich selbst arbeiten, unter-nehmerische Freiheit)</a:t>
            </a:r>
          </a:p>
        </p:txBody>
      </p:sp>
      <p:sp>
        <p:nvSpPr>
          <p:cNvPr id="1047" name="Line 23"/>
          <p:cNvSpPr>
            <a:spLocks noChangeShapeType="1"/>
          </p:cNvSpPr>
          <p:nvPr/>
        </p:nvSpPr>
        <p:spPr bwMode="auto">
          <a:xfrm>
            <a:off x="5638800" y="5562600"/>
            <a:ext cx="533400" cy="0"/>
          </a:xfrm>
          <a:prstGeom prst="line">
            <a:avLst/>
          </a:prstGeom>
          <a:noFill/>
          <a:ln w="28575">
            <a:solidFill>
              <a:srgbClr val="FF0000"/>
            </a:solidFill>
            <a:round/>
            <a:headEnd/>
            <a:tailEnd type="triangle" w="med" len="med"/>
          </a:ln>
        </p:spPr>
        <p:txBody>
          <a:bodyPr>
            <a:spAutoFit/>
          </a:bodyPr>
          <a:lstStyle/>
          <a:p>
            <a:endParaRPr lang="de-DE"/>
          </a:p>
        </p:txBody>
      </p:sp>
      <p:sp>
        <p:nvSpPr>
          <p:cNvPr id="1048" name="Line 24"/>
          <p:cNvSpPr>
            <a:spLocks noChangeShapeType="1"/>
          </p:cNvSpPr>
          <p:nvPr/>
        </p:nvSpPr>
        <p:spPr bwMode="auto">
          <a:xfrm>
            <a:off x="5410200" y="2971800"/>
            <a:ext cx="228600" cy="0"/>
          </a:xfrm>
          <a:prstGeom prst="line">
            <a:avLst/>
          </a:prstGeom>
          <a:noFill/>
          <a:ln w="28575">
            <a:solidFill>
              <a:srgbClr val="FF0000"/>
            </a:solidFill>
            <a:round/>
            <a:headEnd/>
            <a:tailEnd/>
          </a:ln>
        </p:spPr>
        <p:txBody>
          <a:bodyPr>
            <a:spAutoFit/>
          </a:bodyPr>
          <a:lstStyle/>
          <a:p>
            <a:endParaRPr lang="de-DE"/>
          </a:p>
        </p:txBody>
      </p:sp>
      <p:sp>
        <p:nvSpPr>
          <p:cNvPr id="1049" name="Line 25"/>
          <p:cNvSpPr>
            <a:spLocks noChangeShapeType="1"/>
          </p:cNvSpPr>
          <p:nvPr/>
        </p:nvSpPr>
        <p:spPr bwMode="auto">
          <a:xfrm>
            <a:off x="5638800" y="4191000"/>
            <a:ext cx="533400" cy="0"/>
          </a:xfrm>
          <a:prstGeom prst="line">
            <a:avLst/>
          </a:prstGeom>
          <a:noFill/>
          <a:ln w="28575">
            <a:solidFill>
              <a:srgbClr val="FF0000"/>
            </a:solidFill>
            <a:round/>
            <a:headEnd/>
            <a:tailEnd type="triangle" w="med" len="med"/>
          </a:ln>
        </p:spPr>
        <p:txBody>
          <a:bodyPr>
            <a:spAutoFit/>
          </a:bodyPr>
          <a:lstStyle/>
          <a:p>
            <a:endParaRPr lang="de-DE"/>
          </a:p>
        </p:txBody>
      </p:sp>
      <p:sp>
        <p:nvSpPr>
          <p:cNvPr id="1050" name="Text Box 26"/>
          <p:cNvSpPr txBox="1">
            <a:spLocks noChangeArrowheads="1"/>
          </p:cNvSpPr>
          <p:nvPr/>
        </p:nvSpPr>
        <p:spPr bwMode="auto">
          <a:xfrm>
            <a:off x="6172200" y="3962400"/>
            <a:ext cx="2971800" cy="1069975"/>
          </a:xfrm>
          <a:prstGeom prst="rect">
            <a:avLst/>
          </a:prstGeom>
          <a:noFill/>
          <a:ln w="9525">
            <a:noFill/>
            <a:miter lim="800000"/>
            <a:headEnd/>
            <a:tailEnd/>
          </a:ln>
        </p:spPr>
        <p:txBody>
          <a:bodyPr anchor="ctr">
            <a:spAutoFit/>
          </a:bodyPr>
          <a:lstStyle/>
          <a:p>
            <a:pPr algn="l"/>
            <a:r>
              <a:rPr lang="de-DE" sz="1600"/>
              <a:t>Schaffen von etwas „Blei-bendem“ in der Region, das mit eignem Namen ver-bunden ist</a:t>
            </a:r>
          </a:p>
        </p:txBody>
      </p:sp>
      <p:sp>
        <p:nvSpPr>
          <p:cNvPr id="1051" name="Text Box 27"/>
          <p:cNvSpPr txBox="1">
            <a:spLocks noChangeArrowheads="1"/>
          </p:cNvSpPr>
          <p:nvPr/>
        </p:nvSpPr>
        <p:spPr bwMode="auto">
          <a:xfrm>
            <a:off x="609600" y="685800"/>
            <a:ext cx="1752600" cy="396875"/>
          </a:xfrm>
          <a:prstGeom prst="rect">
            <a:avLst/>
          </a:prstGeom>
          <a:noFill/>
          <a:ln w="9525">
            <a:noFill/>
            <a:miter lim="800000"/>
            <a:headEnd/>
            <a:tailEnd/>
          </a:ln>
        </p:spPr>
        <p:txBody>
          <a:bodyPr anchor="ctr" anchorCtr="1">
            <a:spAutoFit/>
          </a:bodyPr>
          <a:lstStyle/>
          <a:p>
            <a:pPr algn="l"/>
            <a:r>
              <a:rPr lang="de-DE" sz="2000"/>
              <a:t>Motive</a:t>
            </a:r>
          </a:p>
        </p:txBody>
      </p:sp>
      <p:sp>
        <p:nvSpPr>
          <p:cNvPr id="1052" name="Text Box 28"/>
          <p:cNvSpPr txBox="1">
            <a:spLocks noChangeArrowheads="1"/>
          </p:cNvSpPr>
          <p:nvPr/>
        </p:nvSpPr>
        <p:spPr bwMode="auto">
          <a:xfrm>
            <a:off x="6172200" y="5334000"/>
            <a:ext cx="2971800" cy="336550"/>
          </a:xfrm>
          <a:prstGeom prst="rect">
            <a:avLst/>
          </a:prstGeom>
          <a:noFill/>
          <a:ln w="9525">
            <a:noFill/>
            <a:miter lim="800000"/>
            <a:headEnd/>
            <a:tailEnd/>
          </a:ln>
        </p:spPr>
        <p:txBody>
          <a:bodyPr anchor="ctr">
            <a:spAutoFit/>
          </a:bodyPr>
          <a:lstStyle/>
          <a:p>
            <a:pPr algn="l"/>
            <a:r>
              <a:rPr lang="de-DE" sz="1600"/>
              <a:t>„Mangel an Alternativen“</a:t>
            </a:r>
          </a:p>
        </p:txBody>
      </p:sp>
      <p:pic>
        <p:nvPicPr>
          <p:cNvPr id="1055" name="Picture 31" descr="C:\Business_Studio\Archiv\Images\Images_neu\Rechner-Mann.bmp"/>
          <p:cNvPicPr>
            <a:picLocks noChangeAspect="1" noChangeArrowheads="1"/>
          </p:cNvPicPr>
          <p:nvPr/>
        </p:nvPicPr>
        <p:blipFill>
          <a:blip r:embed="rId7" cstate="print"/>
          <a:srcRect/>
          <a:stretch>
            <a:fillRect/>
          </a:stretch>
        </p:blipFill>
        <p:spPr bwMode="auto">
          <a:xfrm>
            <a:off x="152400" y="2057400"/>
            <a:ext cx="2270125" cy="2324100"/>
          </a:xfrm>
          <a:prstGeom prst="rect">
            <a:avLst/>
          </a:prstGeom>
          <a:noFill/>
          <a:ln w="9525">
            <a:noFill/>
            <a:miter lim="800000"/>
            <a:headEnd/>
            <a:tailEnd/>
          </a:ln>
        </p:spPr>
      </p:pic>
      <p:sp>
        <p:nvSpPr>
          <p:cNvPr id="1057" name="Rectangle 11"/>
          <p:cNvSpPr>
            <a:spLocks noChangeArrowheads="1"/>
          </p:cNvSpPr>
          <p:nvPr/>
        </p:nvSpPr>
        <p:spPr bwMode="auto">
          <a:xfrm>
            <a:off x="8610600" y="6324600"/>
            <a:ext cx="381000" cy="381000"/>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2" name="Text Box 34"/>
          <p:cNvSpPr txBox="1">
            <a:spLocks noChangeArrowheads="1"/>
          </p:cNvSpPr>
          <p:nvPr/>
        </p:nvSpPr>
        <p:spPr bwMode="auto">
          <a:xfrm>
            <a:off x="0" y="0"/>
            <a:ext cx="7467600" cy="304800"/>
          </a:xfrm>
          <a:prstGeom prst="rect">
            <a:avLst/>
          </a:prstGeom>
          <a:noFill/>
          <a:ln w="9525">
            <a:noFill/>
            <a:miter lim="800000"/>
            <a:headEnd/>
            <a:tailEnd/>
          </a:ln>
        </p:spPr>
        <p:txBody>
          <a:bodyPr>
            <a:spAutoFit/>
          </a:bodyPr>
          <a:lstStyle/>
          <a:p>
            <a:pPr algn="l"/>
            <a:r>
              <a:rPr lang="de-DE"/>
              <a:t>Unternehmensgründung [1]: Möglichkeiten, Motive</a:t>
            </a:r>
            <a:endParaRPr lang="de-DE">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55"/>
                                        </p:tgtEl>
                                        <p:attrNameLst>
                                          <p:attrName>style.visibility</p:attrName>
                                        </p:attrNameLst>
                                      </p:cBhvr>
                                      <p:to>
                                        <p:strVal val="visible"/>
                                      </p:to>
                                    </p:set>
                                    <p:animEffect transition="in" filter="wipe(up)">
                                      <p:cBhvr>
                                        <p:cTn id="7" dur="500"/>
                                        <p:tgtEl>
                                          <p:spTgt spid="105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3"/>
                                        </p:tgtEl>
                                        <p:attrNameLst>
                                          <p:attrName>style.visibility</p:attrName>
                                        </p:attrNameLst>
                                      </p:cBhvr>
                                      <p:to>
                                        <p:strVal val="visible"/>
                                      </p:to>
                                    </p:set>
                                    <p:animEffect transition="in" filter="wipe(left)">
                                      <p:cBhvr>
                                        <p:cTn id="11" dur="500"/>
                                        <p:tgtEl>
                                          <p:spTgt spid="103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wipe(down)">
                                      <p:cBhvr>
                                        <p:cTn id="15" dur="500"/>
                                        <p:tgtEl>
                                          <p:spTgt spid="10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1"/>
                                        </p:tgtEl>
                                        <p:attrNameLst>
                                          <p:attrName>style.visibility</p:attrName>
                                        </p:attrNameLst>
                                      </p:cBhvr>
                                      <p:to>
                                        <p:strVal val="visible"/>
                                      </p:to>
                                    </p:set>
                                    <p:animEffect transition="in" filter="wipe(left)">
                                      <p:cBhvr>
                                        <p:cTn id="19" dur="500"/>
                                        <p:tgtEl>
                                          <p:spTgt spid="105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34"/>
                                        </p:tgtEl>
                                        <p:attrNameLst>
                                          <p:attrName>style.visibility</p:attrName>
                                        </p:attrNameLst>
                                      </p:cBhvr>
                                      <p:to>
                                        <p:strVal val="visible"/>
                                      </p:to>
                                    </p:set>
                                    <p:animEffect transition="in" filter="wipe(left)">
                                      <p:cBhvr>
                                        <p:cTn id="23" dur="500"/>
                                        <p:tgtEl>
                                          <p:spTgt spid="103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wipe(up)">
                                      <p:cBhvr>
                                        <p:cTn id="27" dur="500"/>
                                        <p:tgtEl>
                                          <p:spTgt spid="102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32"/>
                                        </p:tgtEl>
                                        <p:attrNameLst>
                                          <p:attrName>style.visibility</p:attrName>
                                        </p:attrNameLst>
                                      </p:cBhvr>
                                      <p:to>
                                        <p:strVal val="visible"/>
                                      </p:to>
                                    </p:set>
                                    <p:animEffect transition="in" filter="wipe(left)">
                                      <p:cBhvr>
                                        <p:cTn id="31" dur="500"/>
                                        <p:tgtEl>
                                          <p:spTgt spid="103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38"/>
                                        </p:tgtEl>
                                        <p:attrNameLst>
                                          <p:attrName>style.visibility</p:attrName>
                                        </p:attrNameLst>
                                      </p:cBhvr>
                                      <p:to>
                                        <p:strVal val="visible"/>
                                      </p:to>
                                    </p:set>
                                    <p:animEffect transition="in" filter="wipe(up)">
                                      <p:cBhvr>
                                        <p:cTn id="35" dur="500"/>
                                        <p:tgtEl>
                                          <p:spTgt spid="103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36"/>
                                        </p:tgtEl>
                                        <p:attrNameLst>
                                          <p:attrName>style.visibility</p:attrName>
                                        </p:attrNameLst>
                                      </p:cBhvr>
                                      <p:to>
                                        <p:strVal val="visible"/>
                                      </p:to>
                                    </p:set>
                                    <p:animEffect transition="in" filter="wipe(left)">
                                      <p:cBhvr>
                                        <p:cTn id="39" dur="500"/>
                                        <p:tgtEl>
                                          <p:spTgt spid="103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37"/>
                                        </p:tgtEl>
                                        <p:attrNameLst>
                                          <p:attrName>style.visibility</p:attrName>
                                        </p:attrNameLst>
                                      </p:cBhvr>
                                      <p:to>
                                        <p:strVal val="visible"/>
                                      </p:to>
                                    </p:set>
                                    <p:animEffect transition="in" filter="wipe(left)">
                                      <p:cBhvr>
                                        <p:cTn id="43" dur="500"/>
                                        <p:tgtEl>
                                          <p:spTgt spid="103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026"/>
                                        </p:tgtEl>
                                        <p:attrNameLst>
                                          <p:attrName>style.visibility</p:attrName>
                                        </p:attrNameLst>
                                      </p:cBhvr>
                                      <p:to>
                                        <p:strVal val="visible"/>
                                      </p:to>
                                    </p:set>
                                    <p:animEffect transition="in" filter="wipe(left)">
                                      <p:cBhvr>
                                        <p:cTn id="48" dur="500"/>
                                        <p:tgtEl>
                                          <p:spTgt spid="1026"/>
                                        </p:tgtEl>
                                      </p:cBhvr>
                                    </p:animEffect>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1031"/>
                                        </p:tgtEl>
                                        <p:attrNameLst>
                                          <p:attrName>style.visibility</p:attrName>
                                        </p:attrNameLst>
                                      </p:cBhvr>
                                      <p:to>
                                        <p:strVal val="visible"/>
                                      </p:to>
                                    </p:set>
                                    <p:animEffect transition="in" filter="wipe(left)">
                                      <p:cBhvr>
                                        <p:cTn id="52" dur="500"/>
                                        <p:tgtEl>
                                          <p:spTgt spid="103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027"/>
                                        </p:tgtEl>
                                        <p:attrNameLst>
                                          <p:attrName>style.visibility</p:attrName>
                                        </p:attrNameLst>
                                      </p:cBhvr>
                                      <p:to>
                                        <p:strVal val="visible"/>
                                      </p:to>
                                    </p:set>
                                    <p:animEffect transition="in" filter="wipe(left)">
                                      <p:cBhvr>
                                        <p:cTn id="57" dur="500"/>
                                        <p:tgtEl>
                                          <p:spTgt spid="1027"/>
                                        </p:tgtEl>
                                      </p:cBhvr>
                                    </p:animEffect>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1039"/>
                                        </p:tgtEl>
                                        <p:attrNameLst>
                                          <p:attrName>style.visibility</p:attrName>
                                        </p:attrNameLst>
                                      </p:cBhvr>
                                      <p:to>
                                        <p:strVal val="visible"/>
                                      </p:to>
                                    </p:set>
                                    <p:animEffect transition="in" filter="wipe(left)">
                                      <p:cBhvr>
                                        <p:cTn id="61" dur="500"/>
                                        <p:tgtEl>
                                          <p:spTgt spid="103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1028"/>
                                        </p:tgtEl>
                                        <p:attrNameLst>
                                          <p:attrName>style.visibility</p:attrName>
                                        </p:attrNameLst>
                                      </p:cBhvr>
                                      <p:to>
                                        <p:strVal val="visible"/>
                                      </p:to>
                                    </p:set>
                                    <p:animEffect transition="in" filter="wipe(left)">
                                      <p:cBhvr>
                                        <p:cTn id="66" dur="500"/>
                                        <p:tgtEl>
                                          <p:spTgt spid="1028"/>
                                        </p:tgtEl>
                                      </p:cBhvr>
                                    </p:animEffect>
                                  </p:child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1035"/>
                                        </p:tgtEl>
                                        <p:attrNameLst>
                                          <p:attrName>style.visibility</p:attrName>
                                        </p:attrNameLst>
                                      </p:cBhvr>
                                      <p:to>
                                        <p:strVal val="visible"/>
                                      </p:to>
                                    </p:set>
                                    <p:animEffect transition="in" filter="wipe(left)">
                                      <p:cBhvr>
                                        <p:cTn id="70" dur="500"/>
                                        <p:tgtEl>
                                          <p:spTgt spid="103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048"/>
                                        </p:tgtEl>
                                        <p:attrNameLst>
                                          <p:attrName>style.visibility</p:attrName>
                                        </p:attrNameLst>
                                      </p:cBhvr>
                                      <p:to>
                                        <p:strVal val="visible"/>
                                      </p:to>
                                    </p:set>
                                    <p:animEffect transition="in" filter="wipe(left)">
                                      <p:cBhvr>
                                        <p:cTn id="75" dur="500"/>
                                        <p:tgtEl>
                                          <p:spTgt spid="1048"/>
                                        </p:tgtEl>
                                      </p:cBhvr>
                                    </p:animEffect>
                                  </p:childTnLst>
                                </p:cTn>
                              </p:par>
                            </p:childTnLst>
                          </p:cTn>
                        </p:par>
                        <p:par>
                          <p:cTn id="76" fill="hold">
                            <p:stCondLst>
                              <p:cond delay="500"/>
                            </p:stCondLst>
                            <p:childTnLst>
                              <p:par>
                                <p:cTn id="77" presetID="22" presetClass="entr" presetSubtype="1" fill="hold" grpId="0" nodeType="afterEffect">
                                  <p:stCondLst>
                                    <p:cond delay="0"/>
                                  </p:stCondLst>
                                  <p:childTnLst>
                                    <p:set>
                                      <p:cBhvr>
                                        <p:cTn id="78" dur="1" fill="hold">
                                          <p:stCondLst>
                                            <p:cond delay="0"/>
                                          </p:stCondLst>
                                        </p:cTn>
                                        <p:tgtEl>
                                          <p:spTgt spid="1044"/>
                                        </p:tgtEl>
                                        <p:attrNameLst>
                                          <p:attrName>style.visibility</p:attrName>
                                        </p:attrNameLst>
                                      </p:cBhvr>
                                      <p:to>
                                        <p:strVal val="visible"/>
                                      </p:to>
                                    </p:set>
                                    <p:animEffect transition="in" filter="wipe(up)">
                                      <p:cBhvr>
                                        <p:cTn id="79" dur="500"/>
                                        <p:tgtEl>
                                          <p:spTgt spid="1044"/>
                                        </p:tgtEl>
                                      </p:cBhvr>
                                    </p:animEffect>
                                  </p:childTnLst>
                                </p:cTn>
                              </p:par>
                            </p:childTnLst>
                          </p:cTn>
                        </p:par>
                        <p:par>
                          <p:cTn id="80" fill="hold">
                            <p:stCondLst>
                              <p:cond delay="1000"/>
                            </p:stCondLst>
                            <p:childTnLst>
                              <p:par>
                                <p:cTn id="81" presetID="22" presetClass="entr" presetSubtype="8" fill="hold" grpId="0" nodeType="afterEffect">
                                  <p:stCondLst>
                                    <p:cond delay="0"/>
                                  </p:stCondLst>
                                  <p:childTnLst>
                                    <p:set>
                                      <p:cBhvr>
                                        <p:cTn id="82" dur="1" fill="hold">
                                          <p:stCondLst>
                                            <p:cond delay="0"/>
                                          </p:stCondLst>
                                        </p:cTn>
                                        <p:tgtEl>
                                          <p:spTgt spid="1040"/>
                                        </p:tgtEl>
                                        <p:attrNameLst>
                                          <p:attrName>style.visibility</p:attrName>
                                        </p:attrNameLst>
                                      </p:cBhvr>
                                      <p:to>
                                        <p:strVal val="visible"/>
                                      </p:to>
                                    </p:set>
                                    <p:animEffect transition="in" filter="wipe(left)">
                                      <p:cBhvr>
                                        <p:cTn id="83" dur="500"/>
                                        <p:tgtEl>
                                          <p:spTgt spid="104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041"/>
                                        </p:tgtEl>
                                        <p:attrNameLst>
                                          <p:attrName>style.visibility</p:attrName>
                                        </p:attrNameLst>
                                      </p:cBhvr>
                                      <p:to>
                                        <p:strVal val="visible"/>
                                      </p:to>
                                    </p:set>
                                    <p:animEffect transition="in" filter="wipe(left)">
                                      <p:cBhvr>
                                        <p:cTn id="88" dur="500"/>
                                        <p:tgtEl>
                                          <p:spTgt spid="104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1042"/>
                                        </p:tgtEl>
                                        <p:attrNameLst>
                                          <p:attrName>style.visibility</p:attrName>
                                        </p:attrNameLst>
                                      </p:cBhvr>
                                      <p:to>
                                        <p:strVal val="visible"/>
                                      </p:to>
                                    </p:set>
                                    <p:animEffect transition="in" filter="wipe(left)">
                                      <p:cBhvr>
                                        <p:cTn id="93" dur="500"/>
                                        <p:tgtEl>
                                          <p:spTgt spid="1042"/>
                                        </p:tgtEl>
                                      </p:cBhvr>
                                    </p:animEffect>
                                  </p:childTnLst>
                                </p:cTn>
                              </p:par>
                            </p:childTnLst>
                          </p:cTn>
                        </p:par>
                        <p:par>
                          <p:cTn id="94" fill="hold">
                            <p:stCondLst>
                              <p:cond delay="500"/>
                            </p:stCondLst>
                            <p:childTnLst>
                              <p:par>
                                <p:cTn id="95" presetID="22" presetClass="entr" presetSubtype="8" fill="hold" grpId="0" nodeType="afterEffect">
                                  <p:stCondLst>
                                    <p:cond delay="0"/>
                                  </p:stCondLst>
                                  <p:childTnLst>
                                    <p:set>
                                      <p:cBhvr>
                                        <p:cTn id="96" dur="1" fill="hold">
                                          <p:stCondLst>
                                            <p:cond delay="0"/>
                                          </p:stCondLst>
                                        </p:cTn>
                                        <p:tgtEl>
                                          <p:spTgt spid="1045"/>
                                        </p:tgtEl>
                                        <p:attrNameLst>
                                          <p:attrName>style.visibility</p:attrName>
                                        </p:attrNameLst>
                                      </p:cBhvr>
                                      <p:to>
                                        <p:strVal val="visible"/>
                                      </p:to>
                                    </p:set>
                                    <p:animEffect transition="in" filter="wipe(left)">
                                      <p:cBhvr>
                                        <p:cTn id="97" dur="500"/>
                                        <p:tgtEl>
                                          <p:spTgt spid="1045"/>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1043"/>
                                        </p:tgtEl>
                                        <p:attrNameLst>
                                          <p:attrName>style.visibility</p:attrName>
                                        </p:attrNameLst>
                                      </p:cBhvr>
                                      <p:to>
                                        <p:strVal val="visible"/>
                                      </p:to>
                                    </p:set>
                                    <p:animEffect transition="in" filter="wipe(left)">
                                      <p:cBhvr>
                                        <p:cTn id="102" dur="500"/>
                                        <p:tgtEl>
                                          <p:spTgt spid="1043"/>
                                        </p:tgtEl>
                                      </p:cBhvr>
                                    </p:animEffect>
                                  </p:childTnLst>
                                </p:cTn>
                              </p:par>
                            </p:childTnLst>
                          </p:cTn>
                        </p:par>
                        <p:par>
                          <p:cTn id="103" fill="hold">
                            <p:stCondLst>
                              <p:cond delay="500"/>
                            </p:stCondLst>
                            <p:childTnLst>
                              <p:par>
                                <p:cTn id="104" presetID="22" presetClass="entr" presetSubtype="8" fill="hold" grpId="0" nodeType="afterEffect">
                                  <p:stCondLst>
                                    <p:cond delay="0"/>
                                  </p:stCondLst>
                                  <p:childTnLst>
                                    <p:set>
                                      <p:cBhvr>
                                        <p:cTn id="105" dur="1" fill="hold">
                                          <p:stCondLst>
                                            <p:cond delay="0"/>
                                          </p:stCondLst>
                                        </p:cTn>
                                        <p:tgtEl>
                                          <p:spTgt spid="1046"/>
                                        </p:tgtEl>
                                        <p:attrNameLst>
                                          <p:attrName>style.visibility</p:attrName>
                                        </p:attrNameLst>
                                      </p:cBhvr>
                                      <p:to>
                                        <p:strVal val="visible"/>
                                      </p:to>
                                    </p:set>
                                    <p:animEffect transition="in" filter="wipe(left)">
                                      <p:cBhvr>
                                        <p:cTn id="106" dur="500"/>
                                        <p:tgtEl>
                                          <p:spTgt spid="104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1049"/>
                                        </p:tgtEl>
                                        <p:attrNameLst>
                                          <p:attrName>style.visibility</p:attrName>
                                        </p:attrNameLst>
                                      </p:cBhvr>
                                      <p:to>
                                        <p:strVal val="visible"/>
                                      </p:to>
                                    </p:set>
                                    <p:animEffect transition="in" filter="wipe(left)">
                                      <p:cBhvr>
                                        <p:cTn id="111" dur="500"/>
                                        <p:tgtEl>
                                          <p:spTgt spid="1049"/>
                                        </p:tgtEl>
                                      </p:cBhvr>
                                    </p:animEffect>
                                  </p:childTnLst>
                                </p:cTn>
                              </p:par>
                            </p:childTnLst>
                          </p:cTn>
                        </p:par>
                        <p:par>
                          <p:cTn id="112" fill="hold">
                            <p:stCondLst>
                              <p:cond delay="500"/>
                            </p:stCondLst>
                            <p:childTnLst>
                              <p:par>
                                <p:cTn id="113" presetID="22" presetClass="entr" presetSubtype="8" fill="hold" grpId="0" nodeType="afterEffect">
                                  <p:stCondLst>
                                    <p:cond delay="0"/>
                                  </p:stCondLst>
                                  <p:childTnLst>
                                    <p:set>
                                      <p:cBhvr>
                                        <p:cTn id="114" dur="1" fill="hold">
                                          <p:stCondLst>
                                            <p:cond delay="0"/>
                                          </p:stCondLst>
                                        </p:cTn>
                                        <p:tgtEl>
                                          <p:spTgt spid="1050"/>
                                        </p:tgtEl>
                                        <p:attrNameLst>
                                          <p:attrName>style.visibility</p:attrName>
                                        </p:attrNameLst>
                                      </p:cBhvr>
                                      <p:to>
                                        <p:strVal val="visible"/>
                                      </p:to>
                                    </p:set>
                                    <p:animEffect transition="in" filter="wipe(left)">
                                      <p:cBhvr>
                                        <p:cTn id="115" dur="500"/>
                                        <p:tgtEl>
                                          <p:spTgt spid="1050"/>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1047"/>
                                        </p:tgtEl>
                                        <p:attrNameLst>
                                          <p:attrName>style.visibility</p:attrName>
                                        </p:attrNameLst>
                                      </p:cBhvr>
                                      <p:to>
                                        <p:strVal val="visible"/>
                                      </p:to>
                                    </p:set>
                                    <p:animEffect transition="in" filter="wipe(left)">
                                      <p:cBhvr>
                                        <p:cTn id="120" dur="500"/>
                                        <p:tgtEl>
                                          <p:spTgt spid="1047"/>
                                        </p:tgtEl>
                                      </p:cBhvr>
                                    </p:animEffect>
                                  </p:childTnLst>
                                </p:cTn>
                              </p:par>
                            </p:childTnLst>
                          </p:cTn>
                        </p:par>
                        <p:par>
                          <p:cTn id="121" fill="hold">
                            <p:stCondLst>
                              <p:cond delay="500"/>
                            </p:stCondLst>
                            <p:childTnLst>
                              <p:par>
                                <p:cTn id="122" presetID="22" presetClass="entr" presetSubtype="8" fill="hold" grpId="0" nodeType="afterEffect">
                                  <p:stCondLst>
                                    <p:cond delay="0"/>
                                  </p:stCondLst>
                                  <p:childTnLst>
                                    <p:set>
                                      <p:cBhvr>
                                        <p:cTn id="123" dur="1" fill="hold">
                                          <p:stCondLst>
                                            <p:cond delay="0"/>
                                          </p:stCondLst>
                                        </p:cTn>
                                        <p:tgtEl>
                                          <p:spTgt spid="1052"/>
                                        </p:tgtEl>
                                        <p:attrNameLst>
                                          <p:attrName>style.visibility</p:attrName>
                                        </p:attrNameLst>
                                      </p:cBhvr>
                                      <p:to>
                                        <p:strVal val="visible"/>
                                      </p:to>
                                    </p:set>
                                    <p:animEffect transition="in" filter="wipe(left)">
                                      <p:cBhvr>
                                        <p:cTn id="124" dur="500"/>
                                        <p:tgtEl>
                                          <p:spTgt spid="1052"/>
                                        </p:tgtEl>
                                      </p:cBhvr>
                                    </p:animEffect>
                                  </p:childTnLst>
                                </p:cTn>
                              </p:par>
                            </p:childTnLst>
                          </p:cTn>
                        </p:par>
                        <p:par>
                          <p:cTn id="125" fill="hold">
                            <p:stCondLst>
                              <p:cond delay="1000"/>
                            </p:stCondLst>
                            <p:childTnLst>
                              <p:par>
                                <p:cTn id="126" presetID="23" presetClass="entr" presetSubtype="528" fill="hold" grpId="0" nodeType="afterEffect">
                                  <p:stCondLst>
                                    <p:cond delay="0"/>
                                  </p:stCondLst>
                                  <p:childTnLst>
                                    <p:set>
                                      <p:cBhvr>
                                        <p:cTn id="127" dur="1" fill="hold">
                                          <p:stCondLst>
                                            <p:cond delay="0"/>
                                          </p:stCondLst>
                                        </p:cTn>
                                        <p:tgtEl>
                                          <p:spTgt spid="1057"/>
                                        </p:tgtEl>
                                        <p:attrNameLst>
                                          <p:attrName>style.visibility</p:attrName>
                                        </p:attrNameLst>
                                      </p:cBhvr>
                                      <p:to>
                                        <p:strVal val="visible"/>
                                      </p:to>
                                    </p:set>
                                    <p:anim calcmode="lin" valueType="num">
                                      <p:cBhvr>
                                        <p:cTn id="128" dur="500" fill="hold"/>
                                        <p:tgtEl>
                                          <p:spTgt spid="1057"/>
                                        </p:tgtEl>
                                        <p:attrNameLst>
                                          <p:attrName>ppt_w</p:attrName>
                                        </p:attrNameLst>
                                      </p:cBhvr>
                                      <p:tavLst>
                                        <p:tav tm="0">
                                          <p:val>
                                            <p:fltVal val="0"/>
                                          </p:val>
                                        </p:tav>
                                        <p:tav tm="100000">
                                          <p:val>
                                            <p:strVal val="#ppt_w"/>
                                          </p:val>
                                        </p:tav>
                                      </p:tavLst>
                                    </p:anim>
                                    <p:anim calcmode="lin" valueType="num">
                                      <p:cBhvr>
                                        <p:cTn id="129" dur="500" fill="hold"/>
                                        <p:tgtEl>
                                          <p:spTgt spid="1057"/>
                                        </p:tgtEl>
                                        <p:attrNameLst>
                                          <p:attrName>ppt_h</p:attrName>
                                        </p:attrNameLst>
                                      </p:cBhvr>
                                      <p:tavLst>
                                        <p:tav tm="0">
                                          <p:val>
                                            <p:fltVal val="0"/>
                                          </p:val>
                                        </p:tav>
                                        <p:tav tm="100000">
                                          <p:val>
                                            <p:strVal val="#ppt_h"/>
                                          </p:val>
                                        </p:tav>
                                      </p:tavLst>
                                    </p:anim>
                                    <p:anim calcmode="lin" valueType="num">
                                      <p:cBhvr>
                                        <p:cTn id="130" dur="500" fill="hold"/>
                                        <p:tgtEl>
                                          <p:spTgt spid="1057"/>
                                        </p:tgtEl>
                                        <p:attrNameLst>
                                          <p:attrName>ppt_x</p:attrName>
                                        </p:attrNameLst>
                                      </p:cBhvr>
                                      <p:tavLst>
                                        <p:tav tm="0">
                                          <p:val>
                                            <p:fltVal val="0.5"/>
                                          </p:val>
                                        </p:tav>
                                        <p:tav tm="100000">
                                          <p:val>
                                            <p:strVal val="#ppt_x"/>
                                          </p:val>
                                        </p:tav>
                                      </p:tavLst>
                                    </p:anim>
                                    <p:anim calcmode="lin" valueType="num">
                                      <p:cBhvr>
                                        <p:cTn id="131" dur="500" fill="hold"/>
                                        <p:tgtEl>
                                          <p:spTgt spid="105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animBg="1" autoUpdateAnimBg="0"/>
      <p:bldP spid="1030" grpId="0" animBg="1" autoUpdateAnimBg="0"/>
      <p:bldP spid="1031" grpId="0" autoUpdateAnimBg="0"/>
      <p:bldP spid="1032" grpId="0" animBg="1"/>
      <p:bldP spid="1033" grpId="0" autoUpdateAnimBg="0"/>
      <p:bldP spid="1034" grpId="0" autoUpdateAnimBg="0"/>
      <p:bldP spid="1035" grpId="0" autoUpdateAnimBg="0"/>
      <p:bldP spid="1036" grpId="0" animBg="1"/>
      <p:bldP spid="1037" grpId="0" animBg="1"/>
      <p:bldP spid="1038" grpId="0" animBg="1"/>
      <p:bldP spid="1039" grpId="0" autoUpdateAnimBg="0"/>
      <p:bldP spid="1040" grpId="0" animBg="1"/>
      <p:bldP spid="1041" grpId="0" autoUpdateAnimBg="0"/>
      <p:bldP spid="1042" grpId="0" animBg="1"/>
      <p:bldP spid="1043" grpId="0" animBg="1"/>
      <p:bldP spid="1044" grpId="0" animBg="1"/>
      <p:bldP spid="1045" grpId="0" autoUpdateAnimBg="0"/>
      <p:bldP spid="1046" grpId="0" autoUpdateAnimBg="0"/>
      <p:bldP spid="1047" grpId="0" animBg="1"/>
      <p:bldP spid="1048" grpId="0" animBg="1"/>
      <p:bldP spid="1049" grpId="0" animBg="1"/>
      <p:bldP spid="1050" grpId="0" autoUpdateAnimBg="0"/>
      <p:bldP spid="1051" grpId="0" autoUpdateAnimBg="0"/>
      <p:bldP spid="1052" grpId="0" autoUpdateAnimBg="0"/>
      <p:bldP spid="1057"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2590800" y="1600200"/>
            <a:ext cx="2133600" cy="609600"/>
          </a:xfrm>
          <a:prstGeom prst="rect">
            <a:avLst/>
          </a:prstGeom>
          <a:solidFill>
            <a:srgbClr val="FFE9D3"/>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a:t>2. Konzeptionsphase: Businessplan</a:t>
            </a:r>
          </a:p>
        </p:txBody>
      </p:sp>
      <p:sp>
        <p:nvSpPr>
          <p:cNvPr id="49156" name="Line 4"/>
          <p:cNvSpPr>
            <a:spLocks noChangeShapeType="1"/>
          </p:cNvSpPr>
          <p:nvPr/>
        </p:nvSpPr>
        <p:spPr bwMode="auto">
          <a:xfrm>
            <a:off x="2743200" y="762000"/>
            <a:ext cx="381000" cy="0"/>
          </a:xfrm>
          <a:prstGeom prst="line">
            <a:avLst/>
          </a:prstGeom>
          <a:noFill/>
          <a:ln w="38100">
            <a:solidFill>
              <a:srgbClr val="0000FF"/>
            </a:solidFill>
            <a:round/>
            <a:headEnd/>
            <a:tailEnd type="triangle" w="med" len="med"/>
          </a:ln>
        </p:spPr>
        <p:txBody>
          <a:bodyPr>
            <a:spAutoFit/>
          </a:bodyPr>
          <a:lstStyle/>
          <a:p>
            <a:endParaRPr lang="de-DE"/>
          </a:p>
        </p:txBody>
      </p:sp>
      <p:sp>
        <p:nvSpPr>
          <p:cNvPr id="49157" name="Line 5"/>
          <p:cNvSpPr>
            <a:spLocks noChangeShapeType="1"/>
          </p:cNvSpPr>
          <p:nvPr/>
        </p:nvSpPr>
        <p:spPr bwMode="auto">
          <a:xfrm>
            <a:off x="3657600" y="1066800"/>
            <a:ext cx="0" cy="533400"/>
          </a:xfrm>
          <a:prstGeom prst="line">
            <a:avLst/>
          </a:prstGeom>
          <a:noFill/>
          <a:ln w="38100">
            <a:solidFill>
              <a:srgbClr val="0000FF"/>
            </a:solidFill>
            <a:round/>
            <a:headEnd/>
            <a:tailEnd type="triangle" w="med" len="med"/>
          </a:ln>
        </p:spPr>
        <p:txBody>
          <a:bodyPr>
            <a:spAutoFit/>
          </a:bodyPr>
          <a:lstStyle/>
          <a:p>
            <a:endParaRPr lang="de-DE"/>
          </a:p>
        </p:txBody>
      </p:sp>
      <p:sp>
        <p:nvSpPr>
          <p:cNvPr id="49158" name="AutoShape 6"/>
          <p:cNvSpPr>
            <a:spLocks noChangeArrowheads="1"/>
          </p:cNvSpPr>
          <p:nvPr/>
        </p:nvSpPr>
        <p:spPr bwMode="auto">
          <a:xfrm>
            <a:off x="3124200" y="457200"/>
            <a:ext cx="1143000" cy="609600"/>
          </a:xfrm>
          <a:prstGeom prst="flowChartDecision">
            <a:avLst/>
          </a:prstGeom>
          <a:solidFill>
            <a:srgbClr val="E7F3FF"/>
          </a:solidFill>
          <a:ln w="19050">
            <a:solidFill>
              <a:schemeClr val="tx1"/>
            </a:solidFill>
            <a:miter lim="800000"/>
            <a:headEnd/>
            <a:tailEnd/>
          </a:ln>
        </p:spPr>
        <p:txBody>
          <a:bodyPr wrap="none" anchor="ctr">
            <a:spAutoFit/>
          </a:bodyPr>
          <a:lstStyle/>
          <a:p>
            <a:pPr algn="l"/>
            <a:endParaRPr lang="de-DE"/>
          </a:p>
        </p:txBody>
      </p:sp>
      <p:sp>
        <p:nvSpPr>
          <p:cNvPr id="49159" name="Line 7"/>
          <p:cNvSpPr>
            <a:spLocks noChangeShapeType="1"/>
          </p:cNvSpPr>
          <p:nvPr/>
        </p:nvSpPr>
        <p:spPr bwMode="auto">
          <a:xfrm>
            <a:off x="4267200" y="762000"/>
            <a:ext cx="457200" cy="0"/>
          </a:xfrm>
          <a:prstGeom prst="line">
            <a:avLst/>
          </a:prstGeom>
          <a:noFill/>
          <a:ln w="38100">
            <a:solidFill>
              <a:srgbClr val="FF0000"/>
            </a:solidFill>
            <a:round/>
            <a:headEnd/>
            <a:tailEnd type="triangle" w="med" len="med"/>
          </a:ln>
        </p:spPr>
        <p:txBody>
          <a:bodyPr>
            <a:spAutoFit/>
          </a:bodyPr>
          <a:lstStyle/>
          <a:p>
            <a:endParaRPr lang="de-DE"/>
          </a:p>
        </p:txBody>
      </p:sp>
      <p:sp>
        <p:nvSpPr>
          <p:cNvPr id="49160" name="AutoShape 8"/>
          <p:cNvSpPr>
            <a:spLocks noChangeArrowheads="1"/>
          </p:cNvSpPr>
          <p:nvPr/>
        </p:nvSpPr>
        <p:spPr bwMode="auto">
          <a:xfrm>
            <a:off x="4800600" y="609600"/>
            <a:ext cx="609600" cy="533400"/>
          </a:xfrm>
          <a:prstGeom prst="octagon">
            <a:avLst>
              <a:gd name="adj" fmla="val 29287"/>
            </a:avLst>
          </a:prstGeom>
          <a:solidFill>
            <a:srgbClr val="FF99CC"/>
          </a:solidFill>
          <a:ln w="19050">
            <a:solidFill>
              <a:schemeClr val="tx1"/>
            </a:solidFill>
            <a:miter lim="800000"/>
            <a:headEnd/>
            <a:tailEnd/>
          </a:ln>
        </p:spPr>
        <p:txBody>
          <a:bodyPr anchor="ctr">
            <a:spAutoFit/>
          </a:bodyPr>
          <a:lstStyle/>
          <a:p>
            <a:pPr algn="l"/>
            <a:endParaRPr lang="de-DE"/>
          </a:p>
        </p:txBody>
      </p:sp>
      <p:sp>
        <p:nvSpPr>
          <p:cNvPr id="49161" name="Text Box 9"/>
          <p:cNvSpPr txBox="1">
            <a:spLocks noChangeArrowheads="1"/>
          </p:cNvSpPr>
          <p:nvPr/>
        </p:nvSpPr>
        <p:spPr bwMode="auto">
          <a:xfrm>
            <a:off x="4724400" y="685800"/>
            <a:ext cx="762000" cy="304800"/>
          </a:xfrm>
          <a:prstGeom prst="rect">
            <a:avLst/>
          </a:prstGeom>
          <a:noFill/>
          <a:ln w="9525">
            <a:noFill/>
            <a:miter lim="800000"/>
            <a:headEnd/>
            <a:tailEnd/>
          </a:ln>
        </p:spPr>
        <p:txBody>
          <a:bodyPr anchor="ctr">
            <a:spAutoFit/>
          </a:bodyPr>
          <a:lstStyle/>
          <a:p>
            <a:r>
              <a:rPr lang="de-DE">
                <a:solidFill>
                  <a:schemeClr val="accent2"/>
                </a:solidFill>
              </a:rPr>
              <a:t>Stop</a:t>
            </a:r>
          </a:p>
        </p:txBody>
      </p:sp>
      <p:sp>
        <p:nvSpPr>
          <p:cNvPr id="49162" name="Text Box 10"/>
          <p:cNvSpPr txBox="1">
            <a:spLocks noChangeArrowheads="1"/>
          </p:cNvSpPr>
          <p:nvPr/>
        </p:nvSpPr>
        <p:spPr bwMode="auto">
          <a:xfrm>
            <a:off x="3276600" y="609600"/>
            <a:ext cx="762000" cy="304800"/>
          </a:xfrm>
          <a:prstGeom prst="rect">
            <a:avLst/>
          </a:prstGeom>
          <a:noFill/>
          <a:ln w="9525">
            <a:noFill/>
            <a:miter lim="800000"/>
            <a:headEnd/>
            <a:tailEnd/>
          </a:ln>
        </p:spPr>
        <p:txBody>
          <a:bodyPr>
            <a:spAutoFit/>
          </a:bodyPr>
          <a:lstStyle/>
          <a:p>
            <a:pPr algn="l"/>
            <a:r>
              <a:rPr lang="de-DE"/>
              <a:t>Okay?</a:t>
            </a:r>
          </a:p>
        </p:txBody>
      </p:sp>
      <p:sp>
        <p:nvSpPr>
          <p:cNvPr id="49163" name="Text Box 11"/>
          <p:cNvSpPr txBox="1">
            <a:spLocks noChangeArrowheads="1"/>
          </p:cNvSpPr>
          <p:nvPr/>
        </p:nvSpPr>
        <p:spPr bwMode="auto">
          <a:xfrm>
            <a:off x="4191000" y="381000"/>
            <a:ext cx="762000" cy="304800"/>
          </a:xfrm>
          <a:prstGeom prst="rect">
            <a:avLst/>
          </a:prstGeom>
          <a:noFill/>
          <a:ln w="9525">
            <a:noFill/>
            <a:miter lim="800000"/>
            <a:headEnd/>
            <a:tailEnd/>
          </a:ln>
        </p:spPr>
        <p:txBody>
          <a:bodyPr>
            <a:spAutoFit/>
          </a:bodyPr>
          <a:lstStyle/>
          <a:p>
            <a:pPr algn="l"/>
            <a:r>
              <a:rPr lang="de-DE"/>
              <a:t>Nein</a:t>
            </a:r>
          </a:p>
        </p:txBody>
      </p:sp>
      <p:sp>
        <p:nvSpPr>
          <p:cNvPr id="49164" name="Text Box 12"/>
          <p:cNvSpPr txBox="1">
            <a:spLocks noChangeArrowheads="1"/>
          </p:cNvSpPr>
          <p:nvPr/>
        </p:nvSpPr>
        <p:spPr bwMode="auto">
          <a:xfrm>
            <a:off x="3657600" y="1143000"/>
            <a:ext cx="762000" cy="304800"/>
          </a:xfrm>
          <a:prstGeom prst="rect">
            <a:avLst/>
          </a:prstGeom>
          <a:noFill/>
          <a:ln w="9525">
            <a:noFill/>
            <a:miter lim="800000"/>
            <a:headEnd/>
            <a:tailEnd/>
          </a:ln>
        </p:spPr>
        <p:txBody>
          <a:bodyPr>
            <a:spAutoFit/>
          </a:bodyPr>
          <a:lstStyle/>
          <a:p>
            <a:pPr algn="l"/>
            <a:r>
              <a:rPr lang="de-DE"/>
              <a:t>Ja</a:t>
            </a:r>
          </a:p>
        </p:txBody>
      </p:sp>
      <p:sp>
        <p:nvSpPr>
          <p:cNvPr id="49165" name="Line 13"/>
          <p:cNvSpPr>
            <a:spLocks noChangeShapeType="1"/>
          </p:cNvSpPr>
          <p:nvPr/>
        </p:nvSpPr>
        <p:spPr bwMode="auto">
          <a:xfrm>
            <a:off x="4724400" y="1981200"/>
            <a:ext cx="381000" cy="0"/>
          </a:xfrm>
          <a:prstGeom prst="line">
            <a:avLst/>
          </a:prstGeom>
          <a:noFill/>
          <a:ln w="38100">
            <a:solidFill>
              <a:srgbClr val="0000FF"/>
            </a:solidFill>
            <a:round/>
            <a:headEnd/>
            <a:tailEnd type="triangle" w="med" len="med"/>
          </a:ln>
        </p:spPr>
        <p:txBody>
          <a:bodyPr>
            <a:spAutoFit/>
          </a:bodyPr>
          <a:lstStyle/>
          <a:p>
            <a:endParaRPr lang="de-DE"/>
          </a:p>
        </p:txBody>
      </p:sp>
      <p:sp>
        <p:nvSpPr>
          <p:cNvPr id="49166" name="Line 14"/>
          <p:cNvSpPr>
            <a:spLocks noChangeShapeType="1"/>
          </p:cNvSpPr>
          <p:nvPr/>
        </p:nvSpPr>
        <p:spPr bwMode="auto">
          <a:xfrm>
            <a:off x="5715000" y="2209800"/>
            <a:ext cx="0" cy="457200"/>
          </a:xfrm>
          <a:prstGeom prst="line">
            <a:avLst/>
          </a:prstGeom>
          <a:noFill/>
          <a:ln w="38100">
            <a:solidFill>
              <a:srgbClr val="0000FF"/>
            </a:solidFill>
            <a:round/>
            <a:headEnd/>
            <a:tailEnd type="triangle" w="med" len="med"/>
          </a:ln>
        </p:spPr>
        <p:txBody>
          <a:bodyPr>
            <a:spAutoFit/>
          </a:bodyPr>
          <a:lstStyle/>
          <a:p>
            <a:endParaRPr lang="de-DE"/>
          </a:p>
        </p:txBody>
      </p:sp>
      <p:sp>
        <p:nvSpPr>
          <p:cNvPr id="49167" name="AutoShape 15"/>
          <p:cNvSpPr>
            <a:spLocks noChangeArrowheads="1"/>
          </p:cNvSpPr>
          <p:nvPr/>
        </p:nvSpPr>
        <p:spPr bwMode="auto">
          <a:xfrm>
            <a:off x="5105400" y="1712913"/>
            <a:ext cx="1219200" cy="536575"/>
          </a:xfrm>
          <a:prstGeom prst="flowChartDecision">
            <a:avLst/>
          </a:prstGeom>
          <a:solidFill>
            <a:srgbClr val="E7F3FF"/>
          </a:solidFill>
          <a:ln w="19050">
            <a:solidFill>
              <a:schemeClr val="tx1"/>
            </a:solidFill>
            <a:miter lim="800000"/>
            <a:headEnd/>
            <a:tailEnd/>
          </a:ln>
        </p:spPr>
        <p:txBody>
          <a:bodyPr anchor="ctr">
            <a:spAutoFit/>
          </a:bodyPr>
          <a:lstStyle/>
          <a:p>
            <a:pPr algn="l"/>
            <a:endParaRPr lang="de-DE"/>
          </a:p>
        </p:txBody>
      </p:sp>
      <p:sp>
        <p:nvSpPr>
          <p:cNvPr id="49168" name="Line 16"/>
          <p:cNvSpPr>
            <a:spLocks noChangeShapeType="1"/>
          </p:cNvSpPr>
          <p:nvPr/>
        </p:nvSpPr>
        <p:spPr bwMode="auto">
          <a:xfrm>
            <a:off x="6324600" y="1981200"/>
            <a:ext cx="609600" cy="0"/>
          </a:xfrm>
          <a:prstGeom prst="line">
            <a:avLst/>
          </a:prstGeom>
          <a:noFill/>
          <a:ln w="38100">
            <a:solidFill>
              <a:srgbClr val="FF0000"/>
            </a:solidFill>
            <a:round/>
            <a:headEnd/>
            <a:tailEnd type="triangle" w="med" len="med"/>
          </a:ln>
        </p:spPr>
        <p:txBody>
          <a:bodyPr>
            <a:spAutoFit/>
          </a:bodyPr>
          <a:lstStyle/>
          <a:p>
            <a:endParaRPr lang="de-DE"/>
          </a:p>
        </p:txBody>
      </p:sp>
      <p:sp>
        <p:nvSpPr>
          <p:cNvPr id="49169" name="AutoShape 17"/>
          <p:cNvSpPr>
            <a:spLocks noChangeArrowheads="1"/>
          </p:cNvSpPr>
          <p:nvPr/>
        </p:nvSpPr>
        <p:spPr bwMode="auto">
          <a:xfrm>
            <a:off x="6934200" y="1676400"/>
            <a:ext cx="609600" cy="533400"/>
          </a:xfrm>
          <a:prstGeom prst="octagon">
            <a:avLst>
              <a:gd name="adj" fmla="val 29287"/>
            </a:avLst>
          </a:prstGeom>
          <a:solidFill>
            <a:srgbClr val="FF99CC"/>
          </a:solidFill>
          <a:ln w="19050">
            <a:solidFill>
              <a:schemeClr val="tx1"/>
            </a:solidFill>
            <a:miter lim="800000"/>
            <a:headEnd/>
            <a:tailEnd/>
          </a:ln>
        </p:spPr>
        <p:txBody>
          <a:bodyPr anchor="ctr">
            <a:spAutoFit/>
          </a:bodyPr>
          <a:lstStyle/>
          <a:p>
            <a:pPr algn="l"/>
            <a:endParaRPr lang="de-DE"/>
          </a:p>
        </p:txBody>
      </p:sp>
      <p:sp>
        <p:nvSpPr>
          <p:cNvPr id="49170" name="Text Box 18"/>
          <p:cNvSpPr txBox="1">
            <a:spLocks noChangeArrowheads="1"/>
          </p:cNvSpPr>
          <p:nvPr/>
        </p:nvSpPr>
        <p:spPr bwMode="auto">
          <a:xfrm>
            <a:off x="6858000" y="1752600"/>
            <a:ext cx="762000" cy="304800"/>
          </a:xfrm>
          <a:prstGeom prst="rect">
            <a:avLst/>
          </a:prstGeom>
          <a:noFill/>
          <a:ln w="9525">
            <a:noFill/>
            <a:miter lim="800000"/>
            <a:headEnd/>
            <a:tailEnd/>
          </a:ln>
        </p:spPr>
        <p:txBody>
          <a:bodyPr anchor="ctr">
            <a:spAutoFit/>
          </a:bodyPr>
          <a:lstStyle/>
          <a:p>
            <a:r>
              <a:rPr lang="de-DE">
                <a:solidFill>
                  <a:srgbClr val="0000FF"/>
                </a:solidFill>
              </a:rPr>
              <a:t>Stop</a:t>
            </a:r>
          </a:p>
        </p:txBody>
      </p:sp>
      <p:sp>
        <p:nvSpPr>
          <p:cNvPr id="49171" name="Text Box 19"/>
          <p:cNvSpPr txBox="1">
            <a:spLocks noChangeArrowheads="1"/>
          </p:cNvSpPr>
          <p:nvPr/>
        </p:nvSpPr>
        <p:spPr bwMode="auto">
          <a:xfrm>
            <a:off x="5334000" y="1828800"/>
            <a:ext cx="762000" cy="304800"/>
          </a:xfrm>
          <a:prstGeom prst="rect">
            <a:avLst/>
          </a:prstGeom>
          <a:noFill/>
          <a:ln w="9525">
            <a:noFill/>
            <a:miter lim="800000"/>
            <a:headEnd/>
            <a:tailEnd/>
          </a:ln>
        </p:spPr>
        <p:txBody>
          <a:bodyPr>
            <a:spAutoFit/>
          </a:bodyPr>
          <a:lstStyle/>
          <a:p>
            <a:pPr algn="l"/>
            <a:r>
              <a:rPr lang="de-DE"/>
              <a:t>Okay?</a:t>
            </a:r>
          </a:p>
        </p:txBody>
      </p:sp>
      <p:sp>
        <p:nvSpPr>
          <p:cNvPr id="49172" name="Text Box 20"/>
          <p:cNvSpPr txBox="1">
            <a:spLocks noChangeArrowheads="1"/>
          </p:cNvSpPr>
          <p:nvPr/>
        </p:nvSpPr>
        <p:spPr bwMode="auto">
          <a:xfrm>
            <a:off x="6172200" y="1600200"/>
            <a:ext cx="762000" cy="304800"/>
          </a:xfrm>
          <a:prstGeom prst="rect">
            <a:avLst/>
          </a:prstGeom>
          <a:noFill/>
          <a:ln w="9525">
            <a:noFill/>
            <a:miter lim="800000"/>
            <a:headEnd/>
            <a:tailEnd/>
          </a:ln>
        </p:spPr>
        <p:txBody>
          <a:bodyPr>
            <a:spAutoFit/>
          </a:bodyPr>
          <a:lstStyle/>
          <a:p>
            <a:pPr algn="l"/>
            <a:r>
              <a:rPr lang="de-DE"/>
              <a:t>Nein-2</a:t>
            </a:r>
          </a:p>
        </p:txBody>
      </p:sp>
      <p:sp>
        <p:nvSpPr>
          <p:cNvPr id="49173" name="Text Box 21"/>
          <p:cNvSpPr txBox="1">
            <a:spLocks noChangeArrowheads="1"/>
          </p:cNvSpPr>
          <p:nvPr/>
        </p:nvSpPr>
        <p:spPr bwMode="auto">
          <a:xfrm>
            <a:off x="5715000" y="2209800"/>
            <a:ext cx="457200" cy="304800"/>
          </a:xfrm>
          <a:prstGeom prst="rect">
            <a:avLst/>
          </a:prstGeom>
          <a:noFill/>
          <a:ln w="9525">
            <a:noFill/>
            <a:miter lim="800000"/>
            <a:headEnd/>
            <a:tailEnd/>
          </a:ln>
        </p:spPr>
        <p:txBody>
          <a:bodyPr>
            <a:spAutoFit/>
          </a:bodyPr>
          <a:lstStyle/>
          <a:p>
            <a:pPr algn="l"/>
            <a:r>
              <a:rPr lang="de-DE"/>
              <a:t>Ja</a:t>
            </a:r>
          </a:p>
        </p:txBody>
      </p:sp>
      <p:sp>
        <p:nvSpPr>
          <p:cNvPr id="49174" name="Text Box 22"/>
          <p:cNvSpPr txBox="1">
            <a:spLocks noChangeArrowheads="1"/>
          </p:cNvSpPr>
          <p:nvPr/>
        </p:nvSpPr>
        <p:spPr bwMode="auto">
          <a:xfrm>
            <a:off x="4419600" y="2667000"/>
            <a:ext cx="2743200" cy="609600"/>
          </a:xfrm>
          <a:prstGeom prst="rect">
            <a:avLst/>
          </a:prstGeom>
          <a:solidFill>
            <a:srgbClr val="CCFFCC"/>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a:t>3. Entscheidungsphase: Konstitutive Entscheidungen</a:t>
            </a:r>
          </a:p>
        </p:txBody>
      </p:sp>
      <p:sp>
        <p:nvSpPr>
          <p:cNvPr id="49175" name="Text Box 23"/>
          <p:cNvSpPr txBox="1">
            <a:spLocks noChangeArrowheads="1"/>
          </p:cNvSpPr>
          <p:nvPr/>
        </p:nvSpPr>
        <p:spPr bwMode="auto">
          <a:xfrm>
            <a:off x="3276600" y="152400"/>
            <a:ext cx="990600" cy="304800"/>
          </a:xfrm>
          <a:prstGeom prst="rect">
            <a:avLst/>
          </a:prstGeom>
          <a:noFill/>
          <a:ln w="9525">
            <a:noFill/>
            <a:miter lim="800000"/>
            <a:headEnd/>
            <a:tailEnd/>
          </a:ln>
        </p:spPr>
        <p:txBody>
          <a:bodyPr anchor="ctr">
            <a:spAutoFit/>
          </a:bodyPr>
          <a:lstStyle/>
          <a:p>
            <a:pPr algn="l"/>
            <a:r>
              <a:rPr lang="de-DE"/>
              <a:t>Prüfung:</a:t>
            </a:r>
          </a:p>
        </p:txBody>
      </p:sp>
      <p:sp>
        <p:nvSpPr>
          <p:cNvPr id="49176" name="Text Box 24"/>
          <p:cNvSpPr txBox="1">
            <a:spLocks noChangeArrowheads="1"/>
          </p:cNvSpPr>
          <p:nvPr/>
        </p:nvSpPr>
        <p:spPr bwMode="auto">
          <a:xfrm>
            <a:off x="4648200" y="1371600"/>
            <a:ext cx="990600" cy="304800"/>
          </a:xfrm>
          <a:prstGeom prst="rect">
            <a:avLst/>
          </a:prstGeom>
          <a:noFill/>
          <a:ln w="9525">
            <a:noFill/>
            <a:miter lim="800000"/>
            <a:headEnd/>
            <a:tailEnd/>
          </a:ln>
        </p:spPr>
        <p:txBody>
          <a:bodyPr anchor="ctr">
            <a:spAutoFit/>
          </a:bodyPr>
          <a:lstStyle/>
          <a:p>
            <a:pPr algn="l"/>
            <a:r>
              <a:rPr lang="de-DE"/>
              <a:t>Prüfung:</a:t>
            </a:r>
          </a:p>
        </p:txBody>
      </p:sp>
      <p:sp>
        <p:nvSpPr>
          <p:cNvPr id="49177" name="Line 25"/>
          <p:cNvSpPr>
            <a:spLocks noChangeShapeType="1"/>
          </p:cNvSpPr>
          <p:nvPr/>
        </p:nvSpPr>
        <p:spPr bwMode="auto">
          <a:xfrm flipH="1">
            <a:off x="2743200" y="2971800"/>
            <a:ext cx="1676400" cy="0"/>
          </a:xfrm>
          <a:prstGeom prst="line">
            <a:avLst/>
          </a:prstGeom>
          <a:noFill/>
          <a:ln w="38100">
            <a:solidFill>
              <a:srgbClr val="0000FF"/>
            </a:solidFill>
            <a:round/>
            <a:headEnd/>
            <a:tailEnd type="triangle" w="med" len="med"/>
          </a:ln>
        </p:spPr>
        <p:txBody>
          <a:bodyPr>
            <a:spAutoFit/>
          </a:bodyPr>
          <a:lstStyle/>
          <a:p>
            <a:endParaRPr lang="de-DE"/>
          </a:p>
        </p:txBody>
      </p:sp>
      <p:sp>
        <p:nvSpPr>
          <p:cNvPr id="49178" name="Line 26"/>
          <p:cNvSpPr>
            <a:spLocks noChangeShapeType="1"/>
          </p:cNvSpPr>
          <p:nvPr/>
        </p:nvSpPr>
        <p:spPr bwMode="auto">
          <a:xfrm>
            <a:off x="2209800" y="3276600"/>
            <a:ext cx="0" cy="1219200"/>
          </a:xfrm>
          <a:prstGeom prst="line">
            <a:avLst/>
          </a:prstGeom>
          <a:noFill/>
          <a:ln w="38100">
            <a:solidFill>
              <a:srgbClr val="0000FF"/>
            </a:solidFill>
            <a:round/>
            <a:headEnd/>
            <a:tailEnd type="triangle" w="med" len="med"/>
          </a:ln>
        </p:spPr>
        <p:txBody>
          <a:bodyPr>
            <a:spAutoFit/>
          </a:bodyPr>
          <a:lstStyle/>
          <a:p>
            <a:endParaRPr lang="de-DE"/>
          </a:p>
        </p:txBody>
      </p:sp>
      <p:sp>
        <p:nvSpPr>
          <p:cNvPr id="49179" name="AutoShape 27"/>
          <p:cNvSpPr>
            <a:spLocks noChangeArrowheads="1"/>
          </p:cNvSpPr>
          <p:nvPr/>
        </p:nvSpPr>
        <p:spPr bwMode="auto">
          <a:xfrm>
            <a:off x="1600200" y="2667000"/>
            <a:ext cx="1143000" cy="609600"/>
          </a:xfrm>
          <a:prstGeom prst="flowChartDecision">
            <a:avLst/>
          </a:prstGeom>
          <a:solidFill>
            <a:srgbClr val="E7F3FF"/>
          </a:solidFill>
          <a:ln w="19050">
            <a:solidFill>
              <a:schemeClr val="tx1"/>
            </a:solidFill>
            <a:miter lim="800000"/>
            <a:headEnd/>
            <a:tailEnd/>
          </a:ln>
        </p:spPr>
        <p:txBody>
          <a:bodyPr wrap="none" anchor="ctr">
            <a:spAutoFit/>
          </a:bodyPr>
          <a:lstStyle/>
          <a:p>
            <a:pPr algn="l"/>
            <a:endParaRPr lang="de-DE"/>
          </a:p>
        </p:txBody>
      </p:sp>
      <p:sp>
        <p:nvSpPr>
          <p:cNvPr id="49180" name="AutoShape 28"/>
          <p:cNvSpPr>
            <a:spLocks noChangeArrowheads="1"/>
          </p:cNvSpPr>
          <p:nvPr/>
        </p:nvSpPr>
        <p:spPr bwMode="auto">
          <a:xfrm>
            <a:off x="228600" y="2743200"/>
            <a:ext cx="609600" cy="533400"/>
          </a:xfrm>
          <a:prstGeom prst="octagon">
            <a:avLst>
              <a:gd name="adj" fmla="val 29287"/>
            </a:avLst>
          </a:prstGeom>
          <a:solidFill>
            <a:srgbClr val="FF99CC"/>
          </a:solidFill>
          <a:ln w="19050">
            <a:solidFill>
              <a:schemeClr val="tx1"/>
            </a:solidFill>
            <a:miter lim="800000"/>
            <a:headEnd/>
            <a:tailEnd/>
          </a:ln>
        </p:spPr>
        <p:txBody>
          <a:bodyPr anchor="ctr">
            <a:spAutoFit/>
          </a:bodyPr>
          <a:lstStyle/>
          <a:p>
            <a:pPr algn="l"/>
            <a:endParaRPr lang="de-DE"/>
          </a:p>
        </p:txBody>
      </p:sp>
      <p:sp>
        <p:nvSpPr>
          <p:cNvPr id="49181" name="Text Box 29"/>
          <p:cNvSpPr txBox="1">
            <a:spLocks noChangeArrowheads="1"/>
          </p:cNvSpPr>
          <p:nvPr/>
        </p:nvSpPr>
        <p:spPr bwMode="auto">
          <a:xfrm>
            <a:off x="152400" y="2819400"/>
            <a:ext cx="762000" cy="304800"/>
          </a:xfrm>
          <a:prstGeom prst="rect">
            <a:avLst/>
          </a:prstGeom>
          <a:noFill/>
          <a:ln w="9525">
            <a:noFill/>
            <a:miter lim="800000"/>
            <a:headEnd/>
            <a:tailEnd/>
          </a:ln>
        </p:spPr>
        <p:txBody>
          <a:bodyPr anchor="ctr">
            <a:spAutoFit/>
          </a:bodyPr>
          <a:lstStyle/>
          <a:p>
            <a:r>
              <a:rPr lang="de-DE">
                <a:solidFill>
                  <a:schemeClr val="accent2"/>
                </a:solidFill>
              </a:rPr>
              <a:t>Stop</a:t>
            </a:r>
          </a:p>
        </p:txBody>
      </p:sp>
      <p:sp>
        <p:nvSpPr>
          <p:cNvPr id="49182" name="Text Box 30"/>
          <p:cNvSpPr txBox="1">
            <a:spLocks noChangeArrowheads="1"/>
          </p:cNvSpPr>
          <p:nvPr/>
        </p:nvSpPr>
        <p:spPr bwMode="auto">
          <a:xfrm>
            <a:off x="1828800" y="2819400"/>
            <a:ext cx="762000" cy="304800"/>
          </a:xfrm>
          <a:prstGeom prst="rect">
            <a:avLst/>
          </a:prstGeom>
          <a:noFill/>
          <a:ln w="9525">
            <a:noFill/>
            <a:miter lim="800000"/>
            <a:headEnd/>
            <a:tailEnd/>
          </a:ln>
        </p:spPr>
        <p:txBody>
          <a:bodyPr>
            <a:spAutoFit/>
          </a:bodyPr>
          <a:lstStyle/>
          <a:p>
            <a:pPr algn="l"/>
            <a:r>
              <a:rPr lang="de-DE"/>
              <a:t>Okay?</a:t>
            </a:r>
          </a:p>
        </p:txBody>
      </p:sp>
      <p:sp>
        <p:nvSpPr>
          <p:cNvPr id="49183" name="Text Box 31"/>
          <p:cNvSpPr txBox="1">
            <a:spLocks noChangeArrowheads="1"/>
          </p:cNvSpPr>
          <p:nvPr/>
        </p:nvSpPr>
        <p:spPr bwMode="auto">
          <a:xfrm>
            <a:off x="2209800" y="2438400"/>
            <a:ext cx="990600" cy="304800"/>
          </a:xfrm>
          <a:prstGeom prst="rect">
            <a:avLst/>
          </a:prstGeom>
          <a:noFill/>
          <a:ln w="9525">
            <a:noFill/>
            <a:miter lim="800000"/>
            <a:headEnd/>
            <a:tailEnd/>
          </a:ln>
        </p:spPr>
        <p:txBody>
          <a:bodyPr anchor="ctr">
            <a:spAutoFit/>
          </a:bodyPr>
          <a:lstStyle/>
          <a:p>
            <a:pPr algn="l"/>
            <a:r>
              <a:rPr lang="de-DE"/>
              <a:t>Prüfung:</a:t>
            </a:r>
          </a:p>
        </p:txBody>
      </p:sp>
      <p:sp>
        <p:nvSpPr>
          <p:cNvPr id="49184" name="Line 32"/>
          <p:cNvSpPr>
            <a:spLocks noChangeShapeType="1"/>
          </p:cNvSpPr>
          <p:nvPr/>
        </p:nvSpPr>
        <p:spPr bwMode="auto">
          <a:xfrm flipH="1">
            <a:off x="838200" y="2971800"/>
            <a:ext cx="762000" cy="0"/>
          </a:xfrm>
          <a:prstGeom prst="line">
            <a:avLst/>
          </a:prstGeom>
          <a:noFill/>
          <a:ln w="38100">
            <a:solidFill>
              <a:srgbClr val="FF0000"/>
            </a:solidFill>
            <a:round/>
            <a:headEnd/>
            <a:tailEnd type="triangle" w="med" len="med"/>
          </a:ln>
        </p:spPr>
        <p:txBody>
          <a:bodyPr>
            <a:spAutoFit/>
          </a:bodyPr>
          <a:lstStyle/>
          <a:p>
            <a:endParaRPr lang="de-DE"/>
          </a:p>
        </p:txBody>
      </p:sp>
      <p:sp>
        <p:nvSpPr>
          <p:cNvPr id="49185" name="Text Box 33"/>
          <p:cNvSpPr txBox="1">
            <a:spLocks noChangeArrowheads="1"/>
          </p:cNvSpPr>
          <p:nvPr/>
        </p:nvSpPr>
        <p:spPr bwMode="auto">
          <a:xfrm>
            <a:off x="1066800" y="2590800"/>
            <a:ext cx="762000" cy="304800"/>
          </a:xfrm>
          <a:prstGeom prst="rect">
            <a:avLst/>
          </a:prstGeom>
          <a:noFill/>
          <a:ln w="9525">
            <a:noFill/>
            <a:miter lim="800000"/>
            <a:headEnd/>
            <a:tailEnd/>
          </a:ln>
        </p:spPr>
        <p:txBody>
          <a:bodyPr>
            <a:spAutoFit/>
          </a:bodyPr>
          <a:lstStyle/>
          <a:p>
            <a:pPr algn="l"/>
            <a:r>
              <a:rPr lang="de-DE"/>
              <a:t>Nein-2</a:t>
            </a:r>
          </a:p>
        </p:txBody>
      </p:sp>
      <p:sp>
        <p:nvSpPr>
          <p:cNvPr id="49186" name="Line 34"/>
          <p:cNvSpPr>
            <a:spLocks noChangeShapeType="1"/>
          </p:cNvSpPr>
          <p:nvPr/>
        </p:nvSpPr>
        <p:spPr bwMode="auto">
          <a:xfrm>
            <a:off x="1981200" y="152400"/>
            <a:ext cx="0" cy="304800"/>
          </a:xfrm>
          <a:prstGeom prst="line">
            <a:avLst/>
          </a:prstGeom>
          <a:noFill/>
          <a:ln w="38100">
            <a:solidFill>
              <a:srgbClr val="0000FF"/>
            </a:solidFill>
            <a:prstDash val="sysDot"/>
            <a:round/>
            <a:headEnd/>
            <a:tailEnd type="triangle" w="med" len="med"/>
          </a:ln>
        </p:spPr>
        <p:txBody>
          <a:bodyPr>
            <a:spAutoFit/>
          </a:bodyPr>
          <a:lstStyle/>
          <a:p>
            <a:endParaRPr lang="de-DE"/>
          </a:p>
        </p:txBody>
      </p:sp>
      <p:sp>
        <p:nvSpPr>
          <p:cNvPr id="49187" name="Line 35"/>
          <p:cNvSpPr>
            <a:spLocks noChangeShapeType="1"/>
          </p:cNvSpPr>
          <p:nvPr/>
        </p:nvSpPr>
        <p:spPr bwMode="auto">
          <a:xfrm flipH="1">
            <a:off x="1981200" y="152400"/>
            <a:ext cx="3733800" cy="0"/>
          </a:xfrm>
          <a:prstGeom prst="line">
            <a:avLst/>
          </a:prstGeom>
          <a:noFill/>
          <a:ln w="38100">
            <a:solidFill>
              <a:srgbClr val="0000FF"/>
            </a:solidFill>
            <a:prstDash val="sysDot"/>
            <a:round/>
            <a:headEnd/>
            <a:tailEnd/>
          </a:ln>
        </p:spPr>
        <p:txBody>
          <a:bodyPr>
            <a:spAutoFit/>
          </a:bodyPr>
          <a:lstStyle/>
          <a:p>
            <a:endParaRPr lang="de-DE"/>
          </a:p>
        </p:txBody>
      </p:sp>
      <p:sp>
        <p:nvSpPr>
          <p:cNvPr id="49188" name="Line 36"/>
          <p:cNvSpPr>
            <a:spLocks noChangeShapeType="1"/>
          </p:cNvSpPr>
          <p:nvPr/>
        </p:nvSpPr>
        <p:spPr bwMode="auto">
          <a:xfrm flipH="1">
            <a:off x="5715000" y="152400"/>
            <a:ext cx="0" cy="1524000"/>
          </a:xfrm>
          <a:prstGeom prst="line">
            <a:avLst/>
          </a:prstGeom>
          <a:noFill/>
          <a:ln w="38100">
            <a:solidFill>
              <a:srgbClr val="0000FF"/>
            </a:solidFill>
            <a:prstDash val="sysDot"/>
            <a:round/>
            <a:headEnd/>
            <a:tailEnd/>
          </a:ln>
        </p:spPr>
        <p:txBody>
          <a:bodyPr>
            <a:spAutoFit/>
          </a:bodyPr>
          <a:lstStyle/>
          <a:p>
            <a:endParaRPr lang="de-DE"/>
          </a:p>
        </p:txBody>
      </p:sp>
      <p:sp>
        <p:nvSpPr>
          <p:cNvPr id="49189" name="Text Box 37"/>
          <p:cNvSpPr txBox="1">
            <a:spLocks noChangeArrowheads="1"/>
          </p:cNvSpPr>
          <p:nvPr/>
        </p:nvSpPr>
        <p:spPr bwMode="auto">
          <a:xfrm>
            <a:off x="5715000" y="1219200"/>
            <a:ext cx="762000" cy="304800"/>
          </a:xfrm>
          <a:prstGeom prst="rect">
            <a:avLst/>
          </a:prstGeom>
          <a:noFill/>
          <a:ln w="9525">
            <a:noFill/>
            <a:miter lim="800000"/>
            <a:headEnd/>
            <a:tailEnd/>
          </a:ln>
        </p:spPr>
        <p:txBody>
          <a:bodyPr>
            <a:spAutoFit/>
          </a:bodyPr>
          <a:lstStyle/>
          <a:p>
            <a:pPr algn="l"/>
            <a:r>
              <a:rPr lang="de-DE"/>
              <a:t>Nein-1</a:t>
            </a:r>
          </a:p>
        </p:txBody>
      </p:sp>
      <p:sp>
        <p:nvSpPr>
          <p:cNvPr id="49190" name="Line 38"/>
          <p:cNvSpPr>
            <a:spLocks noChangeShapeType="1"/>
          </p:cNvSpPr>
          <p:nvPr/>
        </p:nvSpPr>
        <p:spPr bwMode="auto">
          <a:xfrm flipH="1">
            <a:off x="2209800" y="1905000"/>
            <a:ext cx="0" cy="762000"/>
          </a:xfrm>
          <a:prstGeom prst="line">
            <a:avLst/>
          </a:prstGeom>
          <a:noFill/>
          <a:ln w="38100">
            <a:solidFill>
              <a:srgbClr val="0000FF"/>
            </a:solidFill>
            <a:prstDash val="sysDot"/>
            <a:round/>
            <a:headEnd/>
            <a:tailEnd/>
          </a:ln>
        </p:spPr>
        <p:txBody>
          <a:bodyPr>
            <a:spAutoFit/>
          </a:bodyPr>
          <a:lstStyle/>
          <a:p>
            <a:endParaRPr lang="de-DE"/>
          </a:p>
        </p:txBody>
      </p:sp>
      <p:sp>
        <p:nvSpPr>
          <p:cNvPr id="49191" name="Line 39"/>
          <p:cNvSpPr>
            <a:spLocks noChangeShapeType="1"/>
          </p:cNvSpPr>
          <p:nvPr/>
        </p:nvSpPr>
        <p:spPr bwMode="auto">
          <a:xfrm>
            <a:off x="2209800" y="1905000"/>
            <a:ext cx="381000" cy="0"/>
          </a:xfrm>
          <a:prstGeom prst="line">
            <a:avLst/>
          </a:prstGeom>
          <a:noFill/>
          <a:ln w="38100">
            <a:solidFill>
              <a:srgbClr val="0000FF"/>
            </a:solidFill>
            <a:prstDash val="sysDot"/>
            <a:round/>
            <a:headEnd/>
            <a:tailEnd type="triangle" w="med" len="med"/>
          </a:ln>
        </p:spPr>
        <p:txBody>
          <a:bodyPr>
            <a:spAutoFit/>
          </a:bodyPr>
          <a:lstStyle/>
          <a:p>
            <a:endParaRPr lang="de-DE"/>
          </a:p>
        </p:txBody>
      </p:sp>
      <p:sp>
        <p:nvSpPr>
          <p:cNvPr id="49192" name="Text Box 40"/>
          <p:cNvSpPr txBox="1">
            <a:spLocks noChangeArrowheads="1"/>
          </p:cNvSpPr>
          <p:nvPr/>
        </p:nvSpPr>
        <p:spPr bwMode="auto">
          <a:xfrm>
            <a:off x="1371600" y="1828800"/>
            <a:ext cx="762000" cy="304800"/>
          </a:xfrm>
          <a:prstGeom prst="rect">
            <a:avLst/>
          </a:prstGeom>
          <a:noFill/>
          <a:ln w="9525">
            <a:noFill/>
            <a:miter lim="800000"/>
            <a:headEnd/>
            <a:tailEnd/>
          </a:ln>
        </p:spPr>
        <p:txBody>
          <a:bodyPr>
            <a:spAutoFit/>
          </a:bodyPr>
          <a:lstStyle/>
          <a:p>
            <a:pPr algn="l"/>
            <a:r>
              <a:rPr lang="de-DE"/>
              <a:t>Nein-1</a:t>
            </a:r>
          </a:p>
        </p:txBody>
      </p:sp>
      <p:sp>
        <p:nvSpPr>
          <p:cNvPr id="49193" name="Text Box 41"/>
          <p:cNvSpPr txBox="1">
            <a:spLocks noChangeArrowheads="1"/>
          </p:cNvSpPr>
          <p:nvPr/>
        </p:nvSpPr>
        <p:spPr bwMode="auto">
          <a:xfrm>
            <a:off x="2286000" y="3200400"/>
            <a:ext cx="457200" cy="304800"/>
          </a:xfrm>
          <a:prstGeom prst="rect">
            <a:avLst/>
          </a:prstGeom>
          <a:noFill/>
          <a:ln w="9525">
            <a:noFill/>
            <a:miter lim="800000"/>
            <a:headEnd/>
            <a:tailEnd/>
          </a:ln>
        </p:spPr>
        <p:txBody>
          <a:bodyPr>
            <a:spAutoFit/>
          </a:bodyPr>
          <a:lstStyle/>
          <a:p>
            <a:pPr algn="l"/>
            <a:r>
              <a:rPr lang="de-DE"/>
              <a:t>Ja</a:t>
            </a:r>
          </a:p>
        </p:txBody>
      </p:sp>
      <p:sp>
        <p:nvSpPr>
          <p:cNvPr id="49194" name="Oval 42"/>
          <p:cNvSpPr>
            <a:spLocks noChangeArrowheads="1"/>
          </p:cNvSpPr>
          <p:nvPr/>
        </p:nvSpPr>
        <p:spPr bwMode="auto">
          <a:xfrm>
            <a:off x="1828800" y="3505200"/>
            <a:ext cx="762000" cy="685800"/>
          </a:xfrm>
          <a:prstGeom prst="ellipse">
            <a:avLst/>
          </a:prstGeom>
          <a:solidFill>
            <a:srgbClr val="EFEFEF"/>
          </a:solidFill>
          <a:ln w="19050">
            <a:solidFill>
              <a:schemeClr val="tx1"/>
            </a:solidFill>
            <a:round/>
            <a:headEnd/>
            <a:tailEnd/>
          </a:ln>
        </p:spPr>
        <p:txBody>
          <a:bodyPr anchor="ctr">
            <a:spAutoFit/>
          </a:bodyPr>
          <a:lstStyle/>
          <a:p>
            <a:pPr algn="l"/>
            <a:endParaRPr lang="de-DE"/>
          </a:p>
        </p:txBody>
      </p:sp>
      <p:sp>
        <p:nvSpPr>
          <p:cNvPr id="49195" name="Text Box 43"/>
          <p:cNvSpPr txBox="1">
            <a:spLocks noChangeArrowheads="1"/>
          </p:cNvSpPr>
          <p:nvPr/>
        </p:nvSpPr>
        <p:spPr bwMode="auto">
          <a:xfrm>
            <a:off x="2590800" y="3581400"/>
            <a:ext cx="2057400" cy="304800"/>
          </a:xfrm>
          <a:prstGeom prst="rect">
            <a:avLst/>
          </a:prstGeom>
          <a:noFill/>
          <a:ln w="9525">
            <a:noFill/>
            <a:miter lim="800000"/>
            <a:headEnd/>
            <a:tailEnd/>
          </a:ln>
        </p:spPr>
        <p:txBody>
          <a:bodyPr anchor="ctr">
            <a:spAutoFit/>
          </a:bodyPr>
          <a:lstStyle/>
          <a:p>
            <a:pPr algn="l"/>
            <a:r>
              <a:rPr lang="de-DE"/>
              <a:t>„Point of no Return!“</a:t>
            </a:r>
          </a:p>
        </p:txBody>
      </p:sp>
      <p:sp>
        <p:nvSpPr>
          <p:cNvPr id="49196" name="Line 44"/>
          <p:cNvSpPr>
            <a:spLocks noChangeShapeType="1"/>
          </p:cNvSpPr>
          <p:nvPr/>
        </p:nvSpPr>
        <p:spPr bwMode="auto">
          <a:xfrm>
            <a:off x="533400" y="3886200"/>
            <a:ext cx="6781800" cy="0"/>
          </a:xfrm>
          <a:prstGeom prst="line">
            <a:avLst/>
          </a:prstGeom>
          <a:noFill/>
          <a:ln w="28575">
            <a:solidFill>
              <a:schemeClr val="tx1"/>
            </a:solidFill>
            <a:prstDash val="sysDot"/>
            <a:round/>
            <a:headEnd/>
            <a:tailEnd/>
          </a:ln>
        </p:spPr>
        <p:txBody>
          <a:bodyPr>
            <a:spAutoFit/>
          </a:bodyPr>
          <a:lstStyle/>
          <a:p>
            <a:endParaRPr lang="de-DE"/>
          </a:p>
        </p:txBody>
      </p:sp>
      <p:sp>
        <p:nvSpPr>
          <p:cNvPr id="49197" name="Text Box 45"/>
          <p:cNvSpPr txBox="1">
            <a:spLocks noChangeArrowheads="1"/>
          </p:cNvSpPr>
          <p:nvPr/>
        </p:nvSpPr>
        <p:spPr bwMode="auto">
          <a:xfrm>
            <a:off x="838200" y="4495800"/>
            <a:ext cx="2743200" cy="838200"/>
          </a:xfrm>
          <a:prstGeom prst="rect">
            <a:avLst/>
          </a:prstGeom>
          <a:solidFill>
            <a:srgbClr val="CCFFFF"/>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a:t>4. Umsetzungsphase: Finanzierung, Investitionen, Verträge u. a.</a:t>
            </a:r>
          </a:p>
        </p:txBody>
      </p:sp>
      <p:sp>
        <p:nvSpPr>
          <p:cNvPr id="49198" name="Line 46"/>
          <p:cNvSpPr>
            <a:spLocks noChangeShapeType="1"/>
          </p:cNvSpPr>
          <p:nvPr/>
        </p:nvSpPr>
        <p:spPr bwMode="auto">
          <a:xfrm>
            <a:off x="3581400" y="4953000"/>
            <a:ext cx="457200" cy="0"/>
          </a:xfrm>
          <a:prstGeom prst="line">
            <a:avLst/>
          </a:prstGeom>
          <a:noFill/>
          <a:ln w="38100">
            <a:solidFill>
              <a:srgbClr val="0000FF"/>
            </a:solidFill>
            <a:round/>
            <a:headEnd/>
            <a:tailEnd type="triangle" w="med" len="med"/>
          </a:ln>
        </p:spPr>
        <p:txBody>
          <a:bodyPr>
            <a:spAutoFit/>
          </a:bodyPr>
          <a:lstStyle/>
          <a:p>
            <a:endParaRPr lang="de-DE"/>
          </a:p>
        </p:txBody>
      </p:sp>
      <p:sp>
        <p:nvSpPr>
          <p:cNvPr id="49199" name="Line 47"/>
          <p:cNvSpPr>
            <a:spLocks noChangeShapeType="1"/>
          </p:cNvSpPr>
          <p:nvPr/>
        </p:nvSpPr>
        <p:spPr bwMode="auto">
          <a:xfrm>
            <a:off x="2362200" y="5562600"/>
            <a:ext cx="0" cy="457200"/>
          </a:xfrm>
          <a:prstGeom prst="line">
            <a:avLst/>
          </a:prstGeom>
          <a:noFill/>
          <a:ln w="38100">
            <a:solidFill>
              <a:srgbClr val="0000FF"/>
            </a:solidFill>
            <a:round/>
            <a:headEnd/>
            <a:tailEnd type="triangle" w="med" len="med"/>
          </a:ln>
        </p:spPr>
        <p:txBody>
          <a:bodyPr>
            <a:spAutoFit/>
          </a:bodyPr>
          <a:lstStyle/>
          <a:p>
            <a:endParaRPr lang="de-DE"/>
          </a:p>
        </p:txBody>
      </p:sp>
      <p:sp>
        <p:nvSpPr>
          <p:cNvPr id="49200" name="AutoShape 48"/>
          <p:cNvSpPr>
            <a:spLocks noChangeArrowheads="1"/>
          </p:cNvSpPr>
          <p:nvPr/>
        </p:nvSpPr>
        <p:spPr bwMode="auto">
          <a:xfrm>
            <a:off x="4038600" y="4572000"/>
            <a:ext cx="1219200" cy="762000"/>
          </a:xfrm>
          <a:prstGeom prst="flowChartDecision">
            <a:avLst/>
          </a:prstGeom>
          <a:solidFill>
            <a:srgbClr val="E7F3FF"/>
          </a:solidFill>
          <a:ln w="19050">
            <a:solidFill>
              <a:schemeClr val="tx1"/>
            </a:solidFill>
            <a:miter lim="800000"/>
            <a:headEnd/>
            <a:tailEnd/>
          </a:ln>
        </p:spPr>
        <p:txBody>
          <a:bodyPr anchor="ctr">
            <a:spAutoFit/>
          </a:bodyPr>
          <a:lstStyle/>
          <a:p>
            <a:pPr algn="l"/>
            <a:endParaRPr lang="de-DE"/>
          </a:p>
        </p:txBody>
      </p:sp>
      <p:sp>
        <p:nvSpPr>
          <p:cNvPr id="49201" name="Line 49"/>
          <p:cNvSpPr>
            <a:spLocks noChangeShapeType="1"/>
          </p:cNvSpPr>
          <p:nvPr/>
        </p:nvSpPr>
        <p:spPr bwMode="auto">
          <a:xfrm>
            <a:off x="5257800" y="4953000"/>
            <a:ext cx="609600" cy="0"/>
          </a:xfrm>
          <a:prstGeom prst="line">
            <a:avLst/>
          </a:prstGeom>
          <a:noFill/>
          <a:ln w="38100">
            <a:solidFill>
              <a:srgbClr val="FF0000"/>
            </a:solidFill>
            <a:round/>
            <a:headEnd/>
            <a:tailEnd type="triangle" w="med" len="med"/>
          </a:ln>
        </p:spPr>
        <p:txBody>
          <a:bodyPr>
            <a:spAutoFit/>
          </a:bodyPr>
          <a:lstStyle/>
          <a:p>
            <a:endParaRPr lang="de-DE"/>
          </a:p>
        </p:txBody>
      </p:sp>
      <p:sp>
        <p:nvSpPr>
          <p:cNvPr id="49202" name="Text Box 50"/>
          <p:cNvSpPr txBox="1">
            <a:spLocks noChangeArrowheads="1"/>
          </p:cNvSpPr>
          <p:nvPr/>
        </p:nvSpPr>
        <p:spPr bwMode="auto">
          <a:xfrm>
            <a:off x="4191000" y="4800600"/>
            <a:ext cx="1143000" cy="274638"/>
          </a:xfrm>
          <a:prstGeom prst="rect">
            <a:avLst/>
          </a:prstGeom>
          <a:noFill/>
          <a:ln w="9525">
            <a:noFill/>
            <a:miter lim="800000"/>
            <a:headEnd/>
            <a:tailEnd/>
          </a:ln>
        </p:spPr>
        <p:txBody>
          <a:bodyPr>
            <a:spAutoFit/>
          </a:bodyPr>
          <a:lstStyle/>
          <a:p>
            <a:pPr algn="l"/>
            <a:r>
              <a:rPr lang="de-DE" sz="1200"/>
              <a:t>Gelungen?</a:t>
            </a:r>
          </a:p>
        </p:txBody>
      </p:sp>
      <p:sp>
        <p:nvSpPr>
          <p:cNvPr id="49203" name="Text Box 51"/>
          <p:cNvSpPr txBox="1">
            <a:spLocks noChangeArrowheads="1"/>
          </p:cNvSpPr>
          <p:nvPr/>
        </p:nvSpPr>
        <p:spPr bwMode="auto">
          <a:xfrm>
            <a:off x="5181600" y="4572000"/>
            <a:ext cx="762000" cy="304800"/>
          </a:xfrm>
          <a:prstGeom prst="rect">
            <a:avLst/>
          </a:prstGeom>
          <a:noFill/>
          <a:ln w="9525">
            <a:noFill/>
            <a:miter lim="800000"/>
            <a:headEnd/>
            <a:tailEnd/>
          </a:ln>
        </p:spPr>
        <p:txBody>
          <a:bodyPr>
            <a:spAutoFit/>
          </a:bodyPr>
          <a:lstStyle/>
          <a:p>
            <a:pPr algn="l"/>
            <a:r>
              <a:rPr lang="de-DE"/>
              <a:t>Nein</a:t>
            </a:r>
          </a:p>
        </p:txBody>
      </p:sp>
      <p:sp>
        <p:nvSpPr>
          <p:cNvPr id="49204" name="Text Box 52"/>
          <p:cNvSpPr txBox="1">
            <a:spLocks noChangeArrowheads="1"/>
          </p:cNvSpPr>
          <p:nvPr/>
        </p:nvSpPr>
        <p:spPr bwMode="auto">
          <a:xfrm>
            <a:off x="3505200" y="5562600"/>
            <a:ext cx="457200" cy="304800"/>
          </a:xfrm>
          <a:prstGeom prst="rect">
            <a:avLst/>
          </a:prstGeom>
          <a:noFill/>
          <a:ln w="9525">
            <a:noFill/>
            <a:miter lim="800000"/>
            <a:headEnd/>
            <a:tailEnd/>
          </a:ln>
        </p:spPr>
        <p:txBody>
          <a:bodyPr>
            <a:spAutoFit/>
          </a:bodyPr>
          <a:lstStyle/>
          <a:p>
            <a:pPr algn="l"/>
            <a:r>
              <a:rPr lang="de-DE"/>
              <a:t>Ja</a:t>
            </a:r>
          </a:p>
        </p:txBody>
      </p:sp>
      <p:sp>
        <p:nvSpPr>
          <p:cNvPr id="49205" name="AutoShape 53"/>
          <p:cNvSpPr>
            <a:spLocks noChangeArrowheads="1"/>
          </p:cNvSpPr>
          <p:nvPr/>
        </p:nvSpPr>
        <p:spPr bwMode="auto">
          <a:xfrm>
            <a:off x="5867400" y="4724400"/>
            <a:ext cx="609600" cy="533400"/>
          </a:xfrm>
          <a:prstGeom prst="octagon">
            <a:avLst>
              <a:gd name="adj" fmla="val 29287"/>
            </a:avLst>
          </a:prstGeom>
          <a:solidFill>
            <a:srgbClr val="FF99CC"/>
          </a:solidFill>
          <a:ln w="19050">
            <a:solidFill>
              <a:schemeClr val="tx1"/>
            </a:solidFill>
            <a:miter lim="800000"/>
            <a:headEnd/>
            <a:tailEnd/>
          </a:ln>
        </p:spPr>
        <p:txBody>
          <a:bodyPr anchor="ctr">
            <a:spAutoFit/>
          </a:bodyPr>
          <a:lstStyle/>
          <a:p>
            <a:pPr algn="l"/>
            <a:endParaRPr lang="de-DE"/>
          </a:p>
        </p:txBody>
      </p:sp>
      <p:sp>
        <p:nvSpPr>
          <p:cNvPr id="49206" name="Text Box 54"/>
          <p:cNvSpPr txBox="1">
            <a:spLocks noChangeArrowheads="1"/>
          </p:cNvSpPr>
          <p:nvPr/>
        </p:nvSpPr>
        <p:spPr bwMode="auto">
          <a:xfrm>
            <a:off x="5791200" y="4800600"/>
            <a:ext cx="762000" cy="304800"/>
          </a:xfrm>
          <a:prstGeom prst="rect">
            <a:avLst/>
          </a:prstGeom>
          <a:noFill/>
          <a:ln w="9525">
            <a:noFill/>
            <a:miter lim="800000"/>
            <a:headEnd/>
            <a:tailEnd/>
          </a:ln>
        </p:spPr>
        <p:txBody>
          <a:bodyPr anchor="ctr">
            <a:spAutoFit/>
          </a:bodyPr>
          <a:lstStyle/>
          <a:p>
            <a:r>
              <a:rPr lang="de-DE">
                <a:solidFill>
                  <a:srgbClr val="0000FF"/>
                </a:solidFill>
              </a:rPr>
              <a:t>Stop</a:t>
            </a:r>
          </a:p>
        </p:txBody>
      </p:sp>
      <p:sp>
        <p:nvSpPr>
          <p:cNvPr id="49208" name="Text Box 57"/>
          <p:cNvSpPr txBox="1">
            <a:spLocks noChangeArrowheads="1"/>
          </p:cNvSpPr>
          <p:nvPr/>
        </p:nvSpPr>
        <p:spPr bwMode="auto">
          <a:xfrm>
            <a:off x="838200" y="6019800"/>
            <a:ext cx="3276600" cy="609600"/>
          </a:xfrm>
          <a:prstGeom prst="rect">
            <a:avLst/>
          </a:prstGeom>
          <a:solidFill>
            <a:srgbClr val="FFE9D3"/>
          </a:solidFill>
          <a:ln w="9525">
            <a:solidFill>
              <a:schemeClr val="tx1"/>
            </a:solidFill>
            <a:miter lim="800000"/>
            <a:headEnd/>
            <a:tailEnd/>
          </a:ln>
          <a:effectLst>
            <a:outerShdw dist="35921" dir="2700000" algn="ctr" rotWithShape="0">
              <a:schemeClr val="bg2"/>
            </a:outerShdw>
          </a:effectLst>
        </p:spPr>
        <p:txBody>
          <a:bodyPr/>
          <a:lstStyle/>
          <a:p>
            <a:pPr>
              <a:defRPr/>
            </a:pPr>
            <a:r>
              <a:rPr lang="de-DE"/>
              <a:t>5. Anlaufphase:</a:t>
            </a:r>
          </a:p>
          <a:p>
            <a:pPr>
              <a:defRPr/>
            </a:pPr>
            <a:endParaRPr lang="de-DE"/>
          </a:p>
        </p:txBody>
      </p:sp>
      <p:sp>
        <p:nvSpPr>
          <p:cNvPr id="49209" name="Line 58"/>
          <p:cNvSpPr>
            <a:spLocks noChangeShapeType="1"/>
          </p:cNvSpPr>
          <p:nvPr/>
        </p:nvSpPr>
        <p:spPr bwMode="auto">
          <a:xfrm>
            <a:off x="2362200" y="5562600"/>
            <a:ext cx="2286000" cy="0"/>
          </a:xfrm>
          <a:prstGeom prst="line">
            <a:avLst/>
          </a:prstGeom>
          <a:noFill/>
          <a:ln w="38100">
            <a:solidFill>
              <a:srgbClr val="0000FF"/>
            </a:solidFill>
            <a:round/>
            <a:headEnd/>
            <a:tailEnd/>
          </a:ln>
        </p:spPr>
        <p:txBody>
          <a:bodyPr>
            <a:spAutoFit/>
          </a:bodyPr>
          <a:lstStyle/>
          <a:p>
            <a:endParaRPr lang="de-DE"/>
          </a:p>
        </p:txBody>
      </p:sp>
      <p:sp>
        <p:nvSpPr>
          <p:cNvPr id="49210" name="AutoShape 59"/>
          <p:cNvSpPr>
            <a:spLocks noChangeArrowheads="1"/>
          </p:cNvSpPr>
          <p:nvPr/>
        </p:nvSpPr>
        <p:spPr bwMode="auto">
          <a:xfrm>
            <a:off x="4572000" y="5943600"/>
            <a:ext cx="1447800" cy="762000"/>
          </a:xfrm>
          <a:prstGeom prst="flowChartDecision">
            <a:avLst/>
          </a:prstGeom>
          <a:solidFill>
            <a:srgbClr val="E7F3FF"/>
          </a:solidFill>
          <a:ln w="19050">
            <a:solidFill>
              <a:schemeClr val="tx1"/>
            </a:solidFill>
            <a:miter lim="800000"/>
            <a:headEnd/>
            <a:tailEnd/>
          </a:ln>
        </p:spPr>
        <p:txBody>
          <a:bodyPr anchor="ctr">
            <a:spAutoFit/>
          </a:bodyPr>
          <a:lstStyle/>
          <a:p>
            <a:pPr algn="l"/>
            <a:endParaRPr lang="de-DE"/>
          </a:p>
        </p:txBody>
      </p:sp>
      <p:sp>
        <p:nvSpPr>
          <p:cNvPr id="49211" name="Text Box 60"/>
          <p:cNvSpPr txBox="1">
            <a:spLocks noChangeArrowheads="1"/>
          </p:cNvSpPr>
          <p:nvPr/>
        </p:nvSpPr>
        <p:spPr bwMode="auto">
          <a:xfrm>
            <a:off x="4876800" y="6172200"/>
            <a:ext cx="1143000" cy="274638"/>
          </a:xfrm>
          <a:prstGeom prst="rect">
            <a:avLst/>
          </a:prstGeom>
          <a:noFill/>
          <a:ln w="9525">
            <a:noFill/>
            <a:miter lim="800000"/>
            <a:headEnd/>
            <a:tailEnd/>
          </a:ln>
        </p:spPr>
        <p:txBody>
          <a:bodyPr>
            <a:spAutoFit/>
          </a:bodyPr>
          <a:lstStyle/>
          <a:p>
            <a:pPr algn="l"/>
            <a:r>
              <a:rPr lang="de-DE" sz="1200"/>
              <a:t>Gelungen?</a:t>
            </a:r>
          </a:p>
        </p:txBody>
      </p:sp>
      <p:sp>
        <p:nvSpPr>
          <p:cNvPr id="49212" name="Text Box 61"/>
          <p:cNvSpPr txBox="1">
            <a:spLocks noChangeArrowheads="1"/>
          </p:cNvSpPr>
          <p:nvPr/>
        </p:nvSpPr>
        <p:spPr bwMode="auto">
          <a:xfrm>
            <a:off x="914400" y="6324600"/>
            <a:ext cx="3200400" cy="304800"/>
          </a:xfrm>
          <a:prstGeom prst="rect">
            <a:avLst/>
          </a:prstGeom>
          <a:noFill/>
          <a:ln w="9525">
            <a:noFill/>
            <a:miter lim="800000"/>
            <a:headEnd/>
            <a:tailEnd/>
          </a:ln>
        </p:spPr>
        <p:txBody>
          <a:bodyPr>
            <a:spAutoFit/>
          </a:bodyPr>
          <a:lstStyle/>
          <a:p>
            <a:pPr algn="l"/>
            <a:r>
              <a:rPr lang="de-DE"/>
              <a:t>Erster Kreislauf im Umsatzprozess</a:t>
            </a:r>
          </a:p>
        </p:txBody>
      </p:sp>
      <p:sp>
        <p:nvSpPr>
          <p:cNvPr id="49213" name="Line 62"/>
          <p:cNvSpPr>
            <a:spLocks noChangeShapeType="1"/>
          </p:cNvSpPr>
          <p:nvPr/>
        </p:nvSpPr>
        <p:spPr bwMode="auto">
          <a:xfrm>
            <a:off x="4648200" y="5334000"/>
            <a:ext cx="0" cy="228600"/>
          </a:xfrm>
          <a:prstGeom prst="line">
            <a:avLst/>
          </a:prstGeom>
          <a:noFill/>
          <a:ln w="38100">
            <a:solidFill>
              <a:srgbClr val="0000FF"/>
            </a:solidFill>
            <a:round/>
            <a:headEnd/>
            <a:tailEnd/>
          </a:ln>
        </p:spPr>
        <p:txBody>
          <a:bodyPr>
            <a:spAutoFit/>
          </a:bodyPr>
          <a:lstStyle/>
          <a:p>
            <a:endParaRPr lang="de-DE"/>
          </a:p>
        </p:txBody>
      </p:sp>
      <p:sp>
        <p:nvSpPr>
          <p:cNvPr id="49214" name="Line 63"/>
          <p:cNvSpPr>
            <a:spLocks noChangeShapeType="1"/>
          </p:cNvSpPr>
          <p:nvPr/>
        </p:nvSpPr>
        <p:spPr bwMode="auto">
          <a:xfrm>
            <a:off x="4114800" y="6324600"/>
            <a:ext cx="457200" cy="0"/>
          </a:xfrm>
          <a:prstGeom prst="line">
            <a:avLst/>
          </a:prstGeom>
          <a:noFill/>
          <a:ln w="38100">
            <a:solidFill>
              <a:srgbClr val="0000FF"/>
            </a:solidFill>
            <a:round/>
            <a:headEnd/>
            <a:tailEnd type="triangle" w="med" len="med"/>
          </a:ln>
        </p:spPr>
        <p:txBody>
          <a:bodyPr>
            <a:spAutoFit/>
          </a:bodyPr>
          <a:lstStyle/>
          <a:p>
            <a:endParaRPr lang="de-DE"/>
          </a:p>
        </p:txBody>
      </p:sp>
      <p:sp>
        <p:nvSpPr>
          <p:cNvPr id="49215" name="Text Box 64"/>
          <p:cNvSpPr txBox="1">
            <a:spLocks noChangeArrowheads="1"/>
          </p:cNvSpPr>
          <p:nvPr/>
        </p:nvSpPr>
        <p:spPr bwMode="auto">
          <a:xfrm>
            <a:off x="6477000" y="6019800"/>
            <a:ext cx="2438400" cy="685800"/>
          </a:xfrm>
          <a:prstGeom prst="rect">
            <a:avLst/>
          </a:prstGeom>
          <a:solidFill>
            <a:srgbClr val="CCFFCC"/>
          </a:solidFill>
          <a:ln w="9525">
            <a:solidFill>
              <a:schemeClr val="tx1"/>
            </a:solidFill>
            <a:miter lim="800000"/>
            <a:headEnd/>
            <a:tailEnd/>
          </a:ln>
          <a:effectLst>
            <a:outerShdw dist="35921" dir="2700000" algn="ctr" rotWithShape="0">
              <a:schemeClr val="bg2"/>
            </a:outerShdw>
          </a:effectLst>
        </p:spPr>
        <p:txBody>
          <a:bodyPr/>
          <a:lstStyle/>
          <a:p>
            <a:pPr>
              <a:defRPr/>
            </a:pPr>
            <a:r>
              <a:rPr lang="de-DE"/>
              <a:t>6. Festigungsphase:</a:t>
            </a:r>
          </a:p>
          <a:p>
            <a:pPr>
              <a:defRPr/>
            </a:pPr>
            <a:endParaRPr lang="de-DE"/>
          </a:p>
        </p:txBody>
      </p:sp>
      <p:sp>
        <p:nvSpPr>
          <p:cNvPr id="49216" name="Text Box 65"/>
          <p:cNvSpPr txBox="1">
            <a:spLocks noChangeArrowheads="1"/>
          </p:cNvSpPr>
          <p:nvPr/>
        </p:nvSpPr>
        <p:spPr bwMode="auto">
          <a:xfrm>
            <a:off x="6705600" y="5181600"/>
            <a:ext cx="1287463" cy="304800"/>
          </a:xfrm>
          <a:prstGeom prst="rect">
            <a:avLst/>
          </a:prstGeom>
          <a:noFill/>
          <a:ln w="9525">
            <a:noFill/>
            <a:miter lim="800000"/>
            <a:headEnd/>
            <a:tailEnd/>
          </a:ln>
        </p:spPr>
        <p:txBody>
          <a:bodyPr>
            <a:spAutoFit/>
          </a:bodyPr>
          <a:lstStyle/>
          <a:p>
            <a:pPr algn="l"/>
            <a:r>
              <a:rPr lang="de-DE"/>
              <a:t>Nein („Flop“)</a:t>
            </a:r>
          </a:p>
        </p:txBody>
      </p:sp>
      <p:sp>
        <p:nvSpPr>
          <p:cNvPr id="49217" name="AutoShape 66"/>
          <p:cNvSpPr>
            <a:spLocks noChangeArrowheads="1"/>
          </p:cNvSpPr>
          <p:nvPr/>
        </p:nvSpPr>
        <p:spPr bwMode="auto">
          <a:xfrm>
            <a:off x="8027988" y="5181600"/>
            <a:ext cx="657225" cy="547688"/>
          </a:xfrm>
          <a:prstGeom prst="octagon">
            <a:avLst>
              <a:gd name="adj" fmla="val 29287"/>
            </a:avLst>
          </a:prstGeom>
          <a:solidFill>
            <a:srgbClr val="FF99CC"/>
          </a:solidFill>
          <a:ln w="19050">
            <a:solidFill>
              <a:schemeClr val="tx1"/>
            </a:solidFill>
            <a:miter lim="800000"/>
            <a:headEnd/>
            <a:tailEnd/>
          </a:ln>
        </p:spPr>
        <p:txBody>
          <a:bodyPr anchor="ctr"/>
          <a:lstStyle/>
          <a:p>
            <a:pPr algn="l"/>
            <a:endParaRPr lang="de-DE"/>
          </a:p>
        </p:txBody>
      </p:sp>
      <p:sp>
        <p:nvSpPr>
          <p:cNvPr id="49218" name="Text Box 67"/>
          <p:cNvSpPr txBox="1">
            <a:spLocks noChangeArrowheads="1"/>
          </p:cNvSpPr>
          <p:nvPr/>
        </p:nvSpPr>
        <p:spPr bwMode="auto">
          <a:xfrm>
            <a:off x="8077200" y="5257800"/>
            <a:ext cx="584200" cy="304800"/>
          </a:xfrm>
          <a:prstGeom prst="rect">
            <a:avLst/>
          </a:prstGeom>
          <a:noFill/>
          <a:ln w="9525">
            <a:noFill/>
            <a:miter lim="800000"/>
            <a:headEnd/>
            <a:tailEnd/>
          </a:ln>
        </p:spPr>
        <p:txBody>
          <a:bodyPr anchor="ctr">
            <a:spAutoFit/>
          </a:bodyPr>
          <a:lstStyle/>
          <a:p>
            <a:r>
              <a:rPr lang="de-DE">
                <a:solidFill>
                  <a:srgbClr val="0000FF"/>
                </a:solidFill>
              </a:rPr>
              <a:t>Stop</a:t>
            </a:r>
            <a:endParaRPr lang="de-DE">
              <a:solidFill>
                <a:schemeClr val="bg1"/>
              </a:solidFill>
            </a:endParaRPr>
          </a:p>
        </p:txBody>
      </p:sp>
      <p:sp>
        <p:nvSpPr>
          <p:cNvPr id="49219" name="Line 68"/>
          <p:cNvSpPr>
            <a:spLocks noChangeShapeType="1"/>
          </p:cNvSpPr>
          <p:nvPr/>
        </p:nvSpPr>
        <p:spPr bwMode="auto">
          <a:xfrm>
            <a:off x="6019800" y="6324600"/>
            <a:ext cx="457200" cy="0"/>
          </a:xfrm>
          <a:prstGeom prst="line">
            <a:avLst/>
          </a:prstGeom>
          <a:noFill/>
          <a:ln w="38100">
            <a:solidFill>
              <a:srgbClr val="0000FF"/>
            </a:solidFill>
            <a:round/>
            <a:headEnd/>
            <a:tailEnd type="triangle" w="med" len="med"/>
          </a:ln>
        </p:spPr>
        <p:txBody>
          <a:bodyPr>
            <a:spAutoFit/>
          </a:bodyPr>
          <a:lstStyle/>
          <a:p>
            <a:endParaRPr lang="de-DE"/>
          </a:p>
        </p:txBody>
      </p:sp>
      <p:sp>
        <p:nvSpPr>
          <p:cNvPr id="49220" name="Text Box 69"/>
          <p:cNvSpPr txBox="1">
            <a:spLocks noChangeArrowheads="1"/>
          </p:cNvSpPr>
          <p:nvPr/>
        </p:nvSpPr>
        <p:spPr bwMode="auto">
          <a:xfrm>
            <a:off x="5943600" y="6400800"/>
            <a:ext cx="457200" cy="304800"/>
          </a:xfrm>
          <a:prstGeom prst="rect">
            <a:avLst/>
          </a:prstGeom>
          <a:noFill/>
          <a:ln w="9525">
            <a:noFill/>
            <a:miter lim="800000"/>
            <a:headEnd/>
            <a:tailEnd/>
          </a:ln>
        </p:spPr>
        <p:txBody>
          <a:bodyPr>
            <a:spAutoFit/>
          </a:bodyPr>
          <a:lstStyle/>
          <a:p>
            <a:pPr algn="l"/>
            <a:r>
              <a:rPr lang="de-DE"/>
              <a:t>Ja</a:t>
            </a:r>
          </a:p>
        </p:txBody>
      </p:sp>
      <p:sp>
        <p:nvSpPr>
          <p:cNvPr id="49221" name="Text Box 71"/>
          <p:cNvSpPr txBox="1">
            <a:spLocks noChangeArrowheads="1"/>
          </p:cNvSpPr>
          <p:nvPr/>
        </p:nvSpPr>
        <p:spPr bwMode="auto">
          <a:xfrm>
            <a:off x="6477000" y="6248400"/>
            <a:ext cx="2362200" cy="457200"/>
          </a:xfrm>
          <a:prstGeom prst="rect">
            <a:avLst/>
          </a:prstGeom>
          <a:noFill/>
          <a:ln w="9525">
            <a:noFill/>
            <a:miter lim="800000"/>
            <a:headEnd/>
            <a:tailEnd/>
          </a:ln>
        </p:spPr>
        <p:txBody>
          <a:bodyPr>
            <a:spAutoFit/>
          </a:bodyPr>
          <a:lstStyle/>
          <a:p>
            <a:pPr algn="l"/>
            <a:r>
              <a:rPr lang="de-DE" sz="1200"/>
              <a:t>Übergang zu einem selbsttra-genden Umsatzprozess</a:t>
            </a:r>
            <a:endParaRPr lang="de-DE"/>
          </a:p>
        </p:txBody>
      </p:sp>
      <p:sp>
        <p:nvSpPr>
          <p:cNvPr id="49222" name="Line 72"/>
          <p:cNvSpPr>
            <a:spLocks noChangeShapeType="1"/>
          </p:cNvSpPr>
          <p:nvPr/>
        </p:nvSpPr>
        <p:spPr bwMode="auto">
          <a:xfrm>
            <a:off x="5257800" y="5562600"/>
            <a:ext cx="0" cy="381000"/>
          </a:xfrm>
          <a:prstGeom prst="line">
            <a:avLst/>
          </a:prstGeom>
          <a:noFill/>
          <a:ln w="38100">
            <a:solidFill>
              <a:srgbClr val="0000FF"/>
            </a:solidFill>
            <a:round/>
            <a:headEnd/>
            <a:tailEnd/>
          </a:ln>
        </p:spPr>
        <p:txBody>
          <a:bodyPr>
            <a:spAutoFit/>
          </a:bodyPr>
          <a:lstStyle/>
          <a:p>
            <a:endParaRPr lang="de-DE"/>
          </a:p>
        </p:txBody>
      </p:sp>
      <p:sp>
        <p:nvSpPr>
          <p:cNvPr id="49223" name="Line 73"/>
          <p:cNvSpPr>
            <a:spLocks noChangeShapeType="1"/>
          </p:cNvSpPr>
          <p:nvPr/>
        </p:nvSpPr>
        <p:spPr bwMode="auto">
          <a:xfrm>
            <a:off x="5257800" y="5562600"/>
            <a:ext cx="2743200" cy="0"/>
          </a:xfrm>
          <a:prstGeom prst="line">
            <a:avLst/>
          </a:prstGeom>
          <a:noFill/>
          <a:ln w="38100">
            <a:solidFill>
              <a:srgbClr val="0000FF"/>
            </a:solidFill>
            <a:round/>
            <a:headEnd/>
            <a:tailEnd type="triangle" w="med" len="med"/>
          </a:ln>
        </p:spPr>
        <p:txBody>
          <a:bodyPr>
            <a:spAutoFit/>
          </a:bodyPr>
          <a:lstStyle/>
          <a:p>
            <a:endParaRPr lang="de-DE"/>
          </a:p>
        </p:txBody>
      </p:sp>
      <p:pic>
        <p:nvPicPr>
          <p:cNvPr id="49224" name="Picture 72" descr="C:\Business_Studio\Archiv\Images\Images_neu\Rechner-Mann.bmp"/>
          <p:cNvPicPr>
            <a:picLocks noChangeAspect="1" noChangeArrowheads="1"/>
          </p:cNvPicPr>
          <p:nvPr/>
        </p:nvPicPr>
        <p:blipFill>
          <a:blip r:embed="rId3" cstate="print"/>
          <a:srcRect/>
          <a:stretch>
            <a:fillRect/>
          </a:stretch>
        </p:blipFill>
        <p:spPr bwMode="auto">
          <a:xfrm>
            <a:off x="152400" y="152400"/>
            <a:ext cx="1265238" cy="1295400"/>
          </a:xfrm>
          <a:prstGeom prst="rect">
            <a:avLst/>
          </a:prstGeom>
          <a:noFill/>
          <a:ln w="9525">
            <a:noFill/>
            <a:miter lim="800000"/>
            <a:headEnd/>
            <a:tailEnd/>
          </a:ln>
        </p:spPr>
      </p:pic>
      <p:sp>
        <p:nvSpPr>
          <p:cNvPr id="49225" name="Text Box 2"/>
          <p:cNvSpPr txBox="1">
            <a:spLocks noChangeArrowheads="1"/>
          </p:cNvSpPr>
          <p:nvPr/>
        </p:nvSpPr>
        <p:spPr bwMode="auto">
          <a:xfrm>
            <a:off x="1219200" y="457200"/>
            <a:ext cx="1524000" cy="914400"/>
          </a:xfrm>
          <a:prstGeom prst="rect">
            <a:avLst/>
          </a:prstGeom>
          <a:solidFill>
            <a:srgbClr val="F1FFCB"/>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a:t>1. Orientierungs-phase: Vorklärungen</a:t>
            </a:r>
          </a:p>
        </p:txBody>
      </p:sp>
      <p:sp>
        <p:nvSpPr>
          <p:cNvPr id="49226" name="Rectangle 11"/>
          <p:cNvSpPr>
            <a:spLocks noChangeArrowheads="1"/>
          </p:cNvSpPr>
          <p:nvPr/>
        </p:nvSpPr>
        <p:spPr bwMode="auto">
          <a:xfrm>
            <a:off x="8534400" y="3840163"/>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18505" name="Text Box 75"/>
          <p:cNvSpPr txBox="1">
            <a:spLocks noChangeArrowheads="1"/>
          </p:cNvSpPr>
          <p:nvPr/>
        </p:nvSpPr>
        <p:spPr bwMode="auto">
          <a:xfrm>
            <a:off x="6477000" y="0"/>
            <a:ext cx="2590800" cy="517525"/>
          </a:xfrm>
          <a:prstGeom prst="rect">
            <a:avLst/>
          </a:prstGeom>
          <a:noFill/>
          <a:ln w="9525">
            <a:noFill/>
            <a:miter lim="800000"/>
            <a:headEnd/>
            <a:tailEnd/>
          </a:ln>
        </p:spPr>
        <p:txBody>
          <a:bodyPr>
            <a:spAutoFit/>
          </a:bodyPr>
          <a:lstStyle/>
          <a:p>
            <a:pPr algn="l"/>
            <a:r>
              <a:rPr lang="de-DE"/>
              <a:t>Unternehmensgründung [2]: Phasen mit Entscheidungen</a:t>
            </a:r>
            <a:endParaRPr lang="de-DE">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9224"/>
                                        </p:tgtEl>
                                        <p:attrNameLst>
                                          <p:attrName>style.visibility</p:attrName>
                                        </p:attrNameLst>
                                      </p:cBhvr>
                                      <p:to>
                                        <p:strVal val="visible"/>
                                      </p:to>
                                    </p:set>
                                    <p:animEffect transition="in" filter="wipe(up)">
                                      <p:cBhvr>
                                        <p:cTn id="7" dur="500"/>
                                        <p:tgtEl>
                                          <p:spTgt spid="492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9225"/>
                                        </p:tgtEl>
                                        <p:attrNameLst>
                                          <p:attrName>style.visibility</p:attrName>
                                        </p:attrNameLst>
                                      </p:cBhvr>
                                      <p:to>
                                        <p:strVal val="visible"/>
                                      </p:to>
                                    </p:set>
                                    <p:animEffect transition="in" filter="wipe(left)">
                                      <p:cBhvr>
                                        <p:cTn id="11" dur="500"/>
                                        <p:tgtEl>
                                          <p:spTgt spid="4922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156"/>
                                        </p:tgtEl>
                                        <p:attrNameLst>
                                          <p:attrName>style.visibility</p:attrName>
                                        </p:attrNameLst>
                                      </p:cBhvr>
                                      <p:to>
                                        <p:strVal val="visible"/>
                                      </p:to>
                                    </p:set>
                                    <p:animEffect transition="in" filter="wipe(left)">
                                      <p:cBhvr>
                                        <p:cTn id="15" dur="500"/>
                                        <p:tgtEl>
                                          <p:spTgt spid="4915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158"/>
                                        </p:tgtEl>
                                        <p:attrNameLst>
                                          <p:attrName>style.visibility</p:attrName>
                                        </p:attrNameLst>
                                      </p:cBhvr>
                                      <p:to>
                                        <p:strVal val="visible"/>
                                      </p:to>
                                    </p:set>
                                    <p:animEffect transition="in" filter="wipe(up)">
                                      <p:cBhvr>
                                        <p:cTn id="19" dur="500"/>
                                        <p:tgtEl>
                                          <p:spTgt spid="491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175"/>
                                        </p:tgtEl>
                                        <p:attrNameLst>
                                          <p:attrName>style.visibility</p:attrName>
                                        </p:attrNameLst>
                                      </p:cBhvr>
                                      <p:to>
                                        <p:strVal val="visible"/>
                                      </p:to>
                                    </p:set>
                                    <p:animEffect transition="in" filter="wipe(left)">
                                      <p:cBhvr>
                                        <p:cTn id="23" dur="500"/>
                                        <p:tgtEl>
                                          <p:spTgt spid="4917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9162"/>
                                        </p:tgtEl>
                                        <p:attrNameLst>
                                          <p:attrName>style.visibility</p:attrName>
                                        </p:attrNameLst>
                                      </p:cBhvr>
                                      <p:to>
                                        <p:strVal val="visible"/>
                                      </p:to>
                                    </p:set>
                                    <p:animEffect transition="in" filter="wipe(left)">
                                      <p:cBhvr>
                                        <p:cTn id="27" dur="500"/>
                                        <p:tgtEl>
                                          <p:spTgt spid="4916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9159"/>
                                        </p:tgtEl>
                                        <p:attrNameLst>
                                          <p:attrName>style.visibility</p:attrName>
                                        </p:attrNameLst>
                                      </p:cBhvr>
                                      <p:to>
                                        <p:strVal val="visible"/>
                                      </p:to>
                                    </p:set>
                                    <p:animEffect transition="in" filter="wipe(left)">
                                      <p:cBhvr>
                                        <p:cTn id="32" dur="500"/>
                                        <p:tgtEl>
                                          <p:spTgt spid="49159"/>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49163"/>
                                        </p:tgtEl>
                                        <p:attrNameLst>
                                          <p:attrName>style.visibility</p:attrName>
                                        </p:attrNameLst>
                                      </p:cBhvr>
                                      <p:to>
                                        <p:strVal val="visible"/>
                                      </p:to>
                                    </p:set>
                                    <p:animEffect transition="in" filter="wipe(left)">
                                      <p:cBhvr>
                                        <p:cTn id="36" dur="500"/>
                                        <p:tgtEl>
                                          <p:spTgt spid="49163"/>
                                        </p:tgtEl>
                                      </p:cBhvr>
                                    </p:animEffect>
                                  </p:childTnLst>
                                </p:cTn>
                              </p:par>
                            </p:childTnLst>
                          </p:cTn>
                        </p:par>
                        <p:par>
                          <p:cTn id="37" fill="hold">
                            <p:stCondLst>
                              <p:cond delay="1000"/>
                            </p:stCondLst>
                            <p:childTnLst>
                              <p:par>
                                <p:cTn id="38" presetID="22" presetClass="entr" presetSubtype="1" fill="hold" grpId="0" nodeType="afterEffect">
                                  <p:stCondLst>
                                    <p:cond delay="0"/>
                                  </p:stCondLst>
                                  <p:childTnLst>
                                    <p:set>
                                      <p:cBhvr>
                                        <p:cTn id="39" dur="1" fill="hold">
                                          <p:stCondLst>
                                            <p:cond delay="0"/>
                                          </p:stCondLst>
                                        </p:cTn>
                                        <p:tgtEl>
                                          <p:spTgt spid="49160"/>
                                        </p:tgtEl>
                                        <p:attrNameLst>
                                          <p:attrName>style.visibility</p:attrName>
                                        </p:attrNameLst>
                                      </p:cBhvr>
                                      <p:to>
                                        <p:strVal val="visible"/>
                                      </p:to>
                                    </p:set>
                                    <p:animEffect transition="in" filter="wipe(up)">
                                      <p:cBhvr>
                                        <p:cTn id="40" dur="500"/>
                                        <p:tgtEl>
                                          <p:spTgt spid="49160"/>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49161"/>
                                        </p:tgtEl>
                                        <p:attrNameLst>
                                          <p:attrName>style.visibility</p:attrName>
                                        </p:attrNameLst>
                                      </p:cBhvr>
                                      <p:to>
                                        <p:strVal val="visible"/>
                                      </p:to>
                                    </p:set>
                                    <p:animEffect transition="in" filter="wipe(left)">
                                      <p:cBhvr>
                                        <p:cTn id="44" dur="500"/>
                                        <p:tgtEl>
                                          <p:spTgt spid="4916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49157"/>
                                        </p:tgtEl>
                                        <p:attrNameLst>
                                          <p:attrName>style.visibility</p:attrName>
                                        </p:attrNameLst>
                                      </p:cBhvr>
                                      <p:to>
                                        <p:strVal val="visible"/>
                                      </p:to>
                                    </p:set>
                                    <p:animEffect transition="in" filter="wipe(up)">
                                      <p:cBhvr>
                                        <p:cTn id="49" dur="500"/>
                                        <p:tgtEl>
                                          <p:spTgt spid="49157"/>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49164"/>
                                        </p:tgtEl>
                                        <p:attrNameLst>
                                          <p:attrName>style.visibility</p:attrName>
                                        </p:attrNameLst>
                                      </p:cBhvr>
                                      <p:to>
                                        <p:strVal val="visible"/>
                                      </p:to>
                                    </p:set>
                                    <p:animEffect transition="in" filter="wipe(left)">
                                      <p:cBhvr>
                                        <p:cTn id="53" dur="500"/>
                                        <p:tgtEl>
                                          <p:spTgt spid="49164"/>
                                        </p:tgtEl>
                                      </p:cBhvr>
                                    </p:animEffec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49155"/>
                                        </p:tgtEl>
                                        <p:attrNameLst>
                                          <p:attrName>style.visibility</p:attrName>
                                        </p:attrNameLst>
                                      </p:cBhvr>
                                      <p:to>
                                        <p:strVal val="visible"/>
                                      </p:to>
                                    </p:set>
                                    <p:animEffect transition="in" filter="wipe(left)">
                                      <p:cBhvr>
                                        <p:cTn id="57" dur="500"/>
                                        <p:tgtEl>
                                          <p:spTgt spid="49155"/>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49165"/>
                                        </p:tgtEl>
                                        <p:attrNameLst>
                                          <p:attrName>style.visibility</p:attrName>
                                        </p:attrNameLst>
                                      </p:cBhvr>
                                      <p:to>
                                        <p:strVal val="visible"/>
                                      </p:to>
                                    </p:set>
                                    <p:animEffect transition="in" filter="wipe(left)">
                                      <p:cBhvr>
                                        <p:cTn id="61" dur="500"/>
                                        <p:tgtEl>
                                          <p:spTgt spid="49165"/>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49176"/>
                                        </p:tgtEl>
                                        <p:attrNameLst>
                                          <p:attrName>style.visibility</p:attrName>
                                        </p:attrNameLst>
                                      </p:cBhvr>
                                      <p:to>
                                        <p:strVal val="visible"/>
                                      </p:to>
                                    </p:set>
                                    <p:animEffect transition="in" filter="wipe(left)">
                                      <p:cBhvr>
                                        <p:cTn id="65" dur="500"/>
                                        <p:tgtEl>
                                          <p:spTgt spid="49176"/>
                                        </p:tgtEl>
                                      </p:cBhvr>
                                    </p:animEffect>
                                  </p:childTnLst>
                                </p:cTn>
                              </p:par>
                            </p:childTnLst>
                          </p:cTn>
                        </p:par>
                        <p:par>
                          <p:cTn id="66" fill="hold">
                            <p:stCondLst>
                              <p:cond delay="2500"/>
                            </p:stCondLst>
                            <p:childTnLst>
                              <p:par>
                                <p:cTn id="67" presetID="22" presetClass="entr" presetSubtype="1" fill="hold" grpId="0" nodeType="afterEffect">
                                  <p:stCondLst>
                                    <p:cond delay="0"/>
                                  </p:stCondLst>
                                  <p:childTnLst>
                                    <p:set>
                                      <p:cBhvr>
                                        <p:cTn id="68" dur="1" fill="hold">
                                          <p:stCondLst>
                                            <p:cond delay="0"/>
                                          </p:stCondLst>
                                        </p:cTn>
                                        <p:tgtEl>
                                          <p:spTgt spid="49167"/>
                                        </p:tgtEl>
                                        <p:attrNameLst>
                                          <p:attrName>style.visibility</p:attrName>
                                        </p:attrNameLst>
                                      </p:cBhvr>
                                      <p:to>
                                        <p:strVal val="visible"/>
                                      </p:to>
                                    </p:set>
                                    <p:animEffect transition="in" filter="wipe(up)">
                                      <p:cBhvr>
                                        <p:cTn id="69" dur="500"/>
                                        <p:tgtEl>
                                          <p:spTgt spid="49167"/>
                                        </p:tgtEl>
                                      </p:cBhvr>
                                    </p:animEffect>
                                  </p:childTnLst>
                                </p:cTn>
                              </p:par>
                            </p:childTnLst>
                          </p:cTn>
                        </p:par>
                        <p:par>
                          <p:cTn id="70" fill="hold">
                            <p:stCondLst>
                              <p:cond delay="3000"/>
                            </p:stCondLst>
                            <p:childTnLst>
                              <p:par>
                                <p:cTn id="71" presetID="22" presetClass="entr" presetSubtype="8" fill="hold" grpId="0" nodeType="afterEffect">
                                  <p:stCondLst>
                                    <p:cond delay="0"/>
                                  </p:stCondLst>
                                  <p:childTnLst>
                                    <p:set>
                                      <p:cBhvr>
                                        <p:cTn id="72" dur="1" fill="hold">
                                          <p:stCondLst>
                                            <p:cond delay="0"/>
                                          </p:stCondLst>
                                        </p:cTn>
                                        <p:tgtEl>
                                          <p:spTgt spid="49171"/>
                                        </p:tgtEl>
                                        <p:attrNameLst>
                                          <p:attrName>style.visibility</p:attrName>
                                        </p:attrNameLst>
                                      </p:cBhvr>
                                      <p:to>
                                        <p:strVal val="visible"/>
                                      </p:to>
                                    </p:set>
                                    <p:animEffect transition="in" filter="wipe(left)">
                                      <p:cBhvr>
                                        <p:cTn id="73" dur="500"/>
                                        <p:tgtEl>
                                          <p:spTgt spid="4917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49189"/>
                                        </p:tgtEl>
                                        <p:attrNameLst>
                                          <p:attrName>style.visibility</p:attrName>
                                        </p:attrNameLst>
                                      </p:cBhvr>
                                      <p:to>
                                        <p:strVal val="visible"/>
                                      </p:to>
                                    </p:set>
                                    <p:animEffect transition="in" filter="wipe(left)">
                                      <p:cBhvr>
                                        <p:cTn id="78" dur="500"/>
                                        <p:tgtEl>
                                          <p:spTgt spid="49189"/>
                                        </p:tgtEl>
                                      </p:cBhvr>
                                    </p:animEffect>
                                  </p:childTnLst>
                                </p:cTn>
                              </p:par>
                            </p:childTnLst>
                          </p:cTn>
                        </p:par>
                        <p:par>
                          <p:cTn id="79" fill="hold">
                            <p:stCondLst>
                              <p:cond delay="500"/>
                            </p:stCondLst>
                            <p:childTnLst>
                              <p:par>
                                <p:cTn id="80" presetID="22" presetClass="entr" presetSubtype="4" fill="hold" grpId="0" nodeType="afterEffect">
                                  <p:stCondLst>
                                    <p:cond delay="0"/>
                                  </p:stCondLst>
                                  <p:childTnLst>
                                    <p:set>
                                      <p:cBhvr>
                                        <p:cTn id="81" dur="1" fill="hold">
                                          <p:stCondLst>
                                            <p:cond delay="0"/>
                                          </p:stCondLst>
                                        </p:cTn>
                                        <p:tgtEl>
                                          <p:spTgt spid="49188"/>
                                        </p:tgtEl>
                                        <p:attrNameLst>
                                          <p:attrName>style.visibility</p:attrName>
                                        </p:attrNameLst>
                                      </p:cBhvr>
                                      <p:to>
                                        <p:strVal val="visible"/>
                                      </p:to>
                                    </p:set>
                                    <p:animEffect transition="in" filter="wipe(down)">
                                      <p:cBhvr>
                                        <p:cTn id="82" dur="500"/>
                                        <p:tgtEl>
                                          <p:spTgt spid="49188"/>
                                        </p:tgtEl>
                                      </p:cBhvr>
                                    </p:animEffect>
                                  </p:childTnLst>
                                </p:cTn>
                              </p:par>
                            </p:childTnLst>
                          </p:cTn>
                        </p:par>
                        <p:par>
                          <p:cTn id="83" fill="hold">
                            <p:stCondLst>
                              <p:cond delay="1000"/>
                            </p:stCondLst>
                            <p:childTnLst>
                              <p:par>
                                <p:cTn id="84" presetID="22" presetClass="entr" presetSubtype="2" fill="hold" grpId="0" nodeType="afterEffect">
                                  <p:stCondLst>
                                    <p:cond delay="0"/>
                                  </p:stCondLst>
                                  <p:childTnLst>
                                    <p:set>
                                      <p:cBhvr>
                                        <p:cTn id="85" dur="1" fill="hold">
                                          <p:stCondLst>
                                            <p:cond delay="0"/>
                                          </p:stCondLst>
                                        </p:cTn>
                                        <p:tgtEl>
                                          <p:spTgt spid="49187"/>
                                        </p:tgtEl>
                                        <p:attrNameLst>
                                          <p:attrName>style.visibility</p:attrName>
                                        </p:attrNameLst>
                                      </p:cBhvr>
                                      <p:to>
                                        <p:strVal val="visible"/>
                                      </p:to>
                                    </p:set>
                                    <p:animEffect transition="in" filter="wipe(right)">
                                      <p:cBhvr>
                                        <p:cTn id="86" dur="500"/>
                                        <p:tgtEl>
                                          <p:spTgt spid="49187"/>
                                        </p:tgtEl>
                                      </p:cBhvr>
                                    </p:animEffect>
                                  </p:childTnLst>
                                </p:cTn>
                              </p:par>
                            </p:childTnLst>
                          </p:cTn>
                        </p:par>
                        <p:par>
                          <p:cTn id="87" fill="hold">
                            <p:stCondLst>
                              <p:cond delay="1500"/>
                            </p:stCondLst>
                            <p:childTnLst>
                              <p:par>
                                <p:cTn id="88" presetID="22" presetClass="entr" presetSubtype="1" fill="hold" grpId="0" nodeType="afterEffect">
                                  <p:stCondLst>
                                    <p:cond delay="0"/>
                                  </p:stCondLst>
                                  <p:childTnLst>
                                    <p:set>
                                      <p:cBhvr>
                                        <p:cTn id="89" dur="1" fill="hold">
                                          <p:stCondLst>
                                            <p:cond delay="0"/>
                                          </p:stCondLst>
                                        </p:cTn>
                                        <p:tgtEl>
                                          <p:spTgt spid="49186"/>
                                        </p:tgtEl>
                                        <p:attrNameLst>
                                          <p:attrName>style.visibility</p:attrName>
                                        </p:attrNameLst>
                                      </p:cBhvr>
                                      <p:to>
                                        <p:strVal val="visible"/>
                                      </p:to>
                                    </p:set>
                                    <p:animEffect transition="in" filter="wipe(up)">
                                      <p:cBhvr>
                                        <p:cTn id="90" dur="500"/>
                                        <p:tgtEl>
                                          <p:spTgt spid="4918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49168"/>
                                        </p:tgtEl>
                                        <p:attrNameLst>
                                          <p:attrName>style.visibility</p:attrName>
                                        </p:attrNameLst>
                                      </p:cBhvr>
                                      <p:to>
                                        <p:strVal val="visible"/>
                                      </p:to>
                                    </p:set>
                                    <p:animEffect transition="in" filter="wipe(left)">
                                      <p:cBhvr>
                                        <p:cTn id="95" dur="500"/>
                                        <p:tgtEl>
                                          <p:spTgt spid="49168"/>
                                        </p:tgtEl>
                                      </p:cBhvr>
                                    </p:animEffect>
                                  </p:childTnLst>
                                </p:cTn>
                              </p:par>
                            </p:childTnLst>
                          </p:cTn>
                        </p:par>
                        <p:par>
                          <p:cTn id="96" fill="hold">
                            <p:stCondLst>
                              <p:cond delay="500"/>
                            </p:stCondLst>
                            <p:childTnLst>
                              <p:par>
                                <p:cTn id="97" presetID="22" presetClass="entr" presetSubtype="8" fill="hold" grpId="0" nodeType="afterEffect">
                                  <p:stCondLst>
                                    <p:cond delay="0"/>
                                  </p:stCondLst>
                                  <p:childTnLst>
                                    <p:set>
                                      <p:cBhvr>
                                        <p:cTn id="98" dur="1" fill="hold">
                                          <p:stCondLst>
                                            <p:cond delay="0"/>
                                          </p:stCondLst>
                                        </p:cTn>
                                        <p:tgtEl>
                                          <p:spTgt spid="49172"/>
                                        </p:tgtEl>
                                        <p:attrNameLst>
                                          <p:attrName>style.visibility</p:attrName>
                                        </p:attrNameLst>
                                      </p:cBhvr>
                                      <p:to>
                                        <p:strVal val="visible"/>
                                      </p:to>
                                    </p:set>
                                    <p:animEffect transition="in" filter="wipe(left)">
                                      <p:cBhvr>
                                        <p:cTn id="99" dur="500"/>
                                        <p:tgtEl>
                                          <p:spTgt spid="49172"/>
                                        </p:tgtEl>
                                      </p:cBhvr>
                                    </p:animEffect>
                                  </p:childTnLst>
                                </p:cTn>
                              </p:par>
                            </p:childTnLst>
                          </p:cTn>
                        </p:par>
                        <p:par>
                          <p:cTn id="100" fill="hold">
                            <p:stCondLst>
                              <p:cond delay="1000"/>
                            </p:stCondLst>
                            <p:childTnLst>
                              <p:par>
                                <p:cTn id="101" presetID="22" presetClass="entr" presetSubtype="1" fill="hold" grpId="0" nodeType="afterEffect">
                                  <p:stCondLst>
                                    <p:cond delay="0"/>
                                  </p:stCondLst>
                                  <p:childTnLst>
                                    <p:set>
                                      <p:cBhvr>
                                        <p:cTn id="102" dur="1" fill="hold">
                                          <p:stCondLst>
                                            <p:cond delay="0"/>
                                          </p:stCondLst>
                                        </p:cTn>
                                        <p:tgtEl>
                                          <p:spTgt spid="49169"/>
                                        </p:tgtEl>
                                        <p:attrNameLst>
                                          <p:attrName>style.visibility</p:attrName>
                                        </p:attrNameLst>
                                      </p:cBhvr>
                                      <p:to>
                                        <p:strVal val="visible"/>
                                      </p:to>
                                    </p:set>
                                    <p:animEffect transition="in" filter="wipe(up)">
                                      <p:cBhvr>
                                        <p:cTn id="103" dur="500"/>
                                        <p:tgtEl>
                                          <p:spTgt spid="49169"/>
                                        </p:tgtEl>
                                      </p:cBhvr>
                                    </p:animEffect>
                                  </p:childTnLst>
                                </p:cTn>
                              </p:par>
                            </p:childTnLst>
                          </p:cTn>
                        </p:par>
                        <p:par>
                          <p:cTn id="104" fill="hold">
                            <p:stCondLst>
                              <p:cond delay="1500"/>
                            </p:stCondLst>
                            <p:childTnLst>
                              <p:par>
                                <p:cTn id="105" presetID="22" presetClass="entr" presetSubtype="8" fill="hold" grpId="0" nodeType="afterEffect">
                                  <p:stCondLst>
                                    <p:cond delay="0"/>
                                  </p:stCondLst>
                                  <p:childTnLst>
                                    <p:set>
                                      <p:cBhvr>
                                        <p:cTn id="106" dur="1" fill="hold">
                                          <p:stCondLst>
                                            <p:cond delay="0"/>
                                          </p:stCondLst>
                                        </p:cTn>
                                        <p:tgtEl>
                                          <p:spTgt spid="49170"/>
                                        </p:tgtEl>
                                        <p:attrNameLst>
                                          <p:attrName>style.visibility</p:attrName>
                                        </p:attrNameLst>
                                      </p:cBhvr>
                                      <p:to>
                                        <p:strVal val="visible"/>
                                      </p:to>
                                    </p:set>
                                    <p:animEffect transition="in" filter="wipe(left)">
                                      <p:cBhvr>
                                        <p:cTn id="107" dur="500"/>
                                        <p:tgtEl>
                                          <p:spTgt spid="49170"/>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grpId="0" nodeType="clickEffect">
                                  <p:stCondLst>
                                    <p:cond delay="0"/>
                                  </p:stCondLst>
                                  <p:childTnLst>
                                    <p:set>
                                      <p:cBhvr>
                                        <p:cTn id="111" dur="1" fill="hold">
                                          <p:stCondLst>
                                            <p:cond delay="0"/>
                                          </p:stCondLst>
                                        </p:cTn>
                                        <p:tgtEl>
                                          <p:spTgt spid="49166"/>
                                        </p:tgtEl>
                                        <p:attrNameLst>
                                          <p:attrName>style.visibility</p:attrName>
                                        </p:attrNameLst>
                                      </p:cBhvr>
                                      <p:to>
                                        <p:strVal val="visible"/>
                                      </p:to>
                                    </p:set>
                                    <p:animEffect transition="in" filter="wipe(up)">
                                      <p:cBhvr>
                                        <p:cTn id="112" dur="500"/>
                                        <p:tgtEl>
                                          <p:spTgt spid="49166"/>
                                        </p:tgtEl>
                                      </p:cBhvr>
                                    </p:animEffect>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49173"/>
                                        </p:tgtEl>
                                        <p:attrNameLst>
                                          <p:attrName>style.visibility</p:attrName>
                                        </p:attrNameLst>
                                      </p:cBhvr>
                                      <p:to>
                                        <p:strVal val="visible"/>
                                      </p:to>
                                    </p:set>
                                    <p:animEffect transition="in" filter="wipe(left)">
                                      <p:cBhvr>
                                        <p:cTn id="116" dur="500"/>
                                        <p:tgtEl>
                                          <p:spTgt spid="49173"/>
                                        </p:tgtEl>
                                      </p:cBhvr>
                                    </p:animEffect>
                                  </p:childTnLst>
                                </p:cTn>
                              </p:par>
                            </p:childTnLst>
                          </p:cTn>
                        </p:par>
                        <p:par>
                          <p:cTn id="117" fill="hold">
                            <p:stCondLst>
                              <p:cond delay="1000"/>
                            </p:stCondLst>
                            <p:childTnLst>
                              <p:par>
                                <p:cTn id="118" presetID="22" presetClass="entr" presetSubtype="8" fill="hold" grpId="0" nodeType="afterEffect">
                                  <p:stCondLst>
                                    <p:cond delay="0"/>
                                  </p:stCondLst>
                                  <p:childTnLst>
                                    <p:set>
                                      <p:cBhvr>
                                        <p:cTn id="119" dur="1" fill="hold">
                                          <p:stCondLst>
                                            <p:cond delay="0"/>
                                          </p:stCondLst>
                                        </p:cTn>
                                        <p:tgtEl>
                                          <p:spTgt spid="49174"/>
                                        </p:tgtEl>
                                        <p:attrNameLst>
                                          <p:attrName>style.visibility</p:attrName>
                                        </p:attrNameLst>
                                      </p:cBhvr>
                                      <p:to>
                                        <p:strVal val="visible"/>
                                      </p:to>
                                    </p:set>
                                    <p:animEffect transition="in" filter="wipe(left)">
                                      <p:cBhvr>
                                        <p:cTn id="120" dur="500"/>
                                        <p:tgtEl>
                                          <p:spTgt spid="49174"/>
                                        </p:tgtEl>
                                      </p:cBhvr>
                                    </p:animEffect>
                                  </p:childTnLst>
                                </p:cTn>
                              </p:par>
                            </p:childTnLst>
                          </p:cTn>
                        </p:par>
                        <p:par>
                          <p:cTn id="121" fill="hold">
                            <p:stCondLst>
                              <p:cond delay="1500"/>
                            </p:stCondLst>
                            <p:childTnLst>
                              <p:par>
                                <p:cTn id="122" presetID="22" presetClass="entr" presetSubtype="2" fill="hold" grpId="0" nodeType="afterEffect">
                                  <p:stCondLst>
                                    <p:cond delay="0"/>
                                  </p:stCondLst>
                                  <p:childTnLst>
                                    <p:set>
                                      <p:cBhvr>
                                        <p:cTn id="123" dur="1" fill="hold">
                                          <p:stCondLst>
                                            <p:cond delay="0"/>
                                          </p:stCondLst>
                                        </p:cTn>
                                        <p:tgtEl>
                                          <p:spTgt spid="49177"/>
                                        </p:tgtEl>
                                        <p:attrNameLst>
                                          <p:attrName>style.visibility</p:attrName>
                                        </p:attrNameLst>
                                      </p:cBhvr>
                                      <p:to>
                                        <p:strVal val="visible"/>
                                      </p:to>
                                    </p:set>
                                    <p:animEffect transition="in" filter="wipe(right)">
                                      <p:cBhvr>
                                        <p:cTn id="124" dur="500"/>
                                        <p:tgtEl>
                                          <p:spTgt spid="49177"/>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49183"/>
                                        </p:tgtEl>
                                        <p:attrNameLst>
                                          <p:attrName>style.visibility</p:attrName>
                                        </p:attrNameLst>
                                      </p:cBhvr>
                                      <p:to>
                                        <p:strVal val="visible"/>
                                      </p:to>
                                    </p:set>
                                    <p:animEffect transition="in" filter="wipe(left)">
                                      <p:cBhvr>
                                        <p:cTn id="128" dur="500"/>
                                        <p:tgtEl>
                                          <p:spTgt spid="49183"/>
                                        </p:tgtEl>
                                      </p:cBhvr>
                                    </p:animEffect>
                                  </p:childTnLst>
                                </p:cTn>
                              </p:par>
                            </p:childTnLst>
                          </p:cTn>
                        </p:par>
                        <p:par>
                          <p:cTn id="129" fill="hold">
                            <p:stCondLst>
                              <p:cond delay="2500"/>
                            </p:stCondLst>
                            <p:childTnLst>
                              <p:par>
                                <p:cTn id="130" presetID="22" presetClass="entr" presetSubtype="1" fill="hold" grpId="0" nodeType="afterEffect">
                                  <p:stCondLst>
                                    <p:cond delay="0"/>
                                  </p:stCondLst>
                                  <p:childTnLst>
                                    <p:set>
                                      <p:cBhvr>
                                        <p:cTn id="131" dur="1" fill="hold">
                                          <p:stCondLst>
                                            <p:cond delay="0"/>
                                          </p:stCondLst>
                                        </p:cTn>
                                        <p:tgtEl>
                                          <p:spTgt spid="49179"/>
                                        </p:tgtEl>
                                        <p:attrNameLst>
                                          <p:attrName>style.visibility</p:attrName>
                                        </p:attrNameLst>
                                      </p:cBhvr>
                                      <p:to>
                                        <p:strVal val="visible"/>
                                      </p:to>
                                    </p:set>
                                    <p:animEffect transition="in" filter="wipe(up)">
                                      <p:cBhvr>
                                        <p:cTn id="132" dur="500"/>
                                        <p:tgtEl>
                                          <p:spTgt spid="49179"/>
                                        </p:tgtEl>
                                      </p:cBhvr>
                                    </p:animEffect>
                                  </p:childTnLst>
                                </p:cTn>
                              </p:par>
                            </p:childTnLst>
                          </p:cTn>
                        </p:par>
                        <p:par>
                          <p:cTn id="133" fill="hold">
                            <p:stCondLst>
                              <p:cond delay="3000"/>
                            </p:stCondLst>
                            <p:childTnLst>
                              <p:par>
                                <p:cTn id="134" presetID="22" presetClass="entr" presetSubtype="8" fill="hold" grpId="0" nodeType="afterEffect">
                                  <p:stCondLst>
                                    <p:cond delay="0"/>
                                  </p:stCondLst>
                                  <p:childTnLst>
                                    <p:set>
                                      <p:cBhvr>
                                        <p:cTn id="135" dur="1" fill="hold">
                                          <p:stCondLst>
                                            <p:cond delay="0"/>
                                          </p:stCondLst>
                                        </p:cTn>
                                        <p:tgtEl>
                                          <p:spTgt spid="49182"/>
                                        </p:tgtEl>
                                        <p:attrNameLst>
                                          <p:attrName>style.visibility</p:attrName>
                                        </p:attrNameLst>
                                      </p:cBhvr>
                                      <p:to>
                                        <p:strVal val="visible"/>
                                      </p:to>
                                    </p:set>
                                    <p:animEffect transition="in" filter="wipe(left)">
                                      <p:cBhvr>
                                        <p:cTn id="136" dur="500"/>
                                        <p:tgtEl>
                                          <p:spTgt spid="49182"/>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grpId="0" nodeType="clickEffect">
                                  <p:stCondLst>
                                    <p:cond delay="0"/>
                                  </p:stCondLst>
                                  <p:childTnLst>
                                    <p:set>
                                      <p:cBhvr>
                                        <p:cTn id="140" dur="1" fill="hold">
                                          <p:stCondLst>
                                            <p:cond delay="0"/>
                                          </p:stCondLst>
                                        </p:cTn>
                                        <p:tgtEl>
                                          <p:spTgt spid="49190"/>
                                        </p:tgtEl>
                                        <p:attrNameLst>
                                          <p:attrName>style.visibility</p:attrName>
                                        </p:attrNameLst>
                                      </p:cBhvr>
                                      <p:to>
                                        <p:strVal val="visible"/>
                                      </p:to>
                                    </p:set>
                                    <p:animEffect transition="in" filter="wipe(down)">
                                      <p:cBhvr>
                                        <p:cTn id="141" dur="500"/>
                                        <p:tgtEl>
                                          <p:spTgt spid="49190"/>
                                        </p:tgtEl>
                                      </p:cBhvr>
                                    </p:animEffect>
                                  </p:childTnLst>
                                </p:cTn>
                              </p:par>
                            </p:childTnLst>
                          </p:cTn>
                        </p:par>
                        <p:par>
                          <p:cTn id="142" fill="hold">
                            <p:stCondLst>
                              <p:cond delay="500"/>
                            </p:stCondLst>
                            <p:childTnLst>
                              <p:par>
                                <p:cTn id="143" presetID="22" presetClass="entr" presetSubtype="8" fill="hold" grpId="0" nodeType="afterEffect">
                                  <p:stCondLst>
                                    <p:cond delay="0"/>
                                  </p:stCondLst>
                                  <p:childTnLst>
                                    <p:set>
                                      <p:cBhvr>
                                        <p:cTn id="144" dur="1" fill="hold">
                                          <p:stCondLst>
                                            <p:cond delay="0"/>
                                          </p:stCondLst>
                                        </p:cTn>
                                        <p:tgtEl>
                                          <p:spTgt spid="49192"/>
                                        </p:tgtEl>
                                        <p:attrNameLst>
                                          <p:attrName>style.visibility</p:attrName>
                                        </p:attrNameLst>
                                      </p:cBhvr>
                                      <p:to>
                                        <p:strVal val="visible"/>
                                      </p:to>
                                    </p:set>
                                    <p:animEffect transition="in" filter="wipe(left)">
                                      <p:cBhvr>
                                        <p:cTn id="145" dur="500"/>
                                        <p:tgtEl>
                                          <p:spTgt spid="49192"/>
                                        </p:tgtEl>
                                      </p:cBhvr>
                                    </p:animEffect>
                                  </p:childTnLst>
                                </p:cTn>
                              </p:par>
                            </p:childTnLst>
                          </p:cTn>
                        </p:par>
                        <p:par>
                          <p:cTn id="146" fill="hold">
                            <p:stCondLst>
                              <p:cond delay="1000"/>
                            </p:stCondLst>
                            <p:childTnLst>
                              <p:par>
                                <p:cTn id="147" presetID="22" presetClass="entr" presetSubtype="8" fill="hold" grpId="0" nodeType="afterEffect">
                                  <p:stCondLst>
                                    <p:cond delay="0"/>
                                  </p:stCondLst>
                                  <p:childTnLst>
                                    <p:set>
                                      <p:cBhvr>
                                        <p:cTn id="148" dur="1" fill="hold">
                                          <p:stCondLst>
                                            <p:cond delay="0"/>
                                          </p:stCondLst>
                                        </p:cTn>
                                        <p:tgtEl>
                                          <p:spTgt spid="49191"/>
                                        </p:tgtEl>
                                        <p:attrNameLst>
                                          <p:attrName>style.visibility</p:attrName>
                                        </p:attrNameLst>
                                      </p:cBhvr>
                                      <p:to>
                                        <p:strVal val="visible"/>
                                      </p:to>
                                    </p:set>
                                    <p:animEffect transition="in" filter="wipe(left)">
                                      <p:cBhvr>
                                        <p:cTn id="149" dur="500"/>
                                        <p:tgtEl>
                                          <p:spTgt spid="49191"/>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2" fill="hold" grpId="0" nodeType="clickEffect">
                                  <p:stCondLst>
                                    <p:cond delay="0"/>
                                  </p:stCondLst>
                                  <p:childTnLst>
                                    <p:set>
                                      <p:cBhvr>
                                        <p:cTn id="153" dur="1" fill="hold">
                                          <p:stCondLst>
                                            <p:cond delay="0"/>
                                          </p:stCondLst>
                                        </p:cTn>
                                        <p:tgtEl>
                                          <p:spTgt spid="49184"/>
                                        </p:tgtEl>
                                        <p:attrNameLst>
                                          <p:attrName>style.visibility</p:attrName>
                                        </p:attrNameLst>
                                      </p:cBhvr>
                                      <p:to>
                                        <p:strVal val="visible"/>
                                      </p:to>
                                    </p:set>
                                    <p:animEffect transition="in" filter="wipe(right)">
                                      <p:cBhvr>
                                        <p:cTn id="154" dur="500"/>
                                        <p:tgtEl>
                                          <p:spTgt spid="49184"/>
                                        </p:tgtEl>
                                      </p:cBhvr>
                                    </p:animEffect>
                                  </p:childTnLst>
                                </p:cTn>
                              </p:par>
                            </p:childTnLst>
                          </p:cTn>
                        </p:par>
                        <p:par>
                          <p:cTn id="155" fill="hold">
                            <p:stCondLst>
                              <p:cond delay="500"/>
                            </p:stCondLst>
                            <p:childTnLst>
                              <p:par>
                                <p:cTn id="156" presetID="22" presetClass="entr" presetSubtype="8" fill="hold" grpId="0" nodeType="afterEffect">
                                  <p:stCondLst>
                                    <p:cond delay="0"/>
                                  </p:stCondLst>
                                  <p:childTnLst>
                                    <p:set>
                                      <p:cBhvr>
                                        <p:cTn id="157" dur="1" fill="hold">
                                          <p:stCondLst>
                                            <p:cond delay="0"/>
                                          </p:stCondLst>
                                        </p:cTn>
                                        <p:tgtEl>
                                          <p:spTgt spid="49185"/>
                                        </p:tgtEl>
                                        <p:attrNameLst>
                                          <p:attrName>style.visibility</p:attrName>
                                        </p:attrNameLst>
                                      </p:cBhvr>
                                      <p:to>
                                        <p:strVal val="visible"/>
                                      </p:to>
                                    </p:set>
                                    <p:animEffect transition="in" filter="wipe(left)">
                                      <p:cBhvr>
                                        <p:cTn id="158" dur="500"/>
                                        <p:tgtEl>
                                          <p:spTgt spid="49185"/>
                                        </p:tgtEl>
                                      </p:cBhvr>
                                    </p:animEffect>
                                  </p:childTnLst>
                                </p:cTn>
                              </p:par>
                            </p:childTnLst>
                          </p:cTn>
                        </p:par>
                        <p:par>
                          <p:cTn id="159" fill="hold">
                            <p:stCondLst>
                              <p:cond delay="1000"/>
                            </p:stCondLst>
                            <p:childTnLst>
                              <p:par>
                                <p:cTn id="160" presetID="22" presetClass="entr" presetSubtype="1" fill="hold" grpId="0" nodeType="afterEffect">
                                  <p:stCondLst>
                                    <p:cond delay="0"/>
                                  </p:stCondLst>
                                  <p:childTnLst>
                                    <p:set>
                                      <p:cBhvr>
                                        <p:cTn id="161" dur="1" fill="hold">
                                          <p:stCondLst>
                                            <p:cond delay="0"/>
                                          </p:stCondLst>
                                        </p:cTn>
                                        <p:tgtEl>
                                          <p:spTgt spid="49180"/>
                                        </p:tgtEl>
                                        <p:attrNameLst>
                                          <p:attrName>style.visibility</p:attrName>
                                        </p:attrNameLst>
                                      </p:cBhvr>
                                      <p:to>
                                        <p:strVal val="visible"/>
                                      </p:to>
                                    </p:set>
                                    <p:animEffect transition="in" filter="wipe(up)">
                                      <p:cBhvr>
                                        <p:cTn id="162" dur="500"/>
                                        <p:tgtEl>
                                          <p:spTgt spid="49180"/>
                                        </p:tgtEl>
                                      </p:cBhvr>
                                    </p:animEffect>
                                  </p:childTnLst>
                                </p:cTn>
                              </p:par>
                            </p:childTnLst>
                          </p:cTn>
                        </p:par>
                        <p:par>
                          <p:cTn id="163" fill="hold">
                            <p:stCondLst>
                              <p:cond delay="1500"/>
                            </p:stCondLst>
                            <p:childTnLst>
                              <p:par>
                                <p:cTn id="164" presetID="22" presetClass="entr" presetSubtype="8" fill="hold" grpId="0" nodeType="afterEffect">
                                  <p:stCondLst>
                                    <p:cond delay="0"/>
                                  </p:stCondLst>
                                  <p:childTnLst>
                                    <p:set>
                                      <p:cBhvr>
                                        <p:cTn id="165" dur="1" fill="hold">
                                          <p:stCondLst>
                                            <p:cond delay="0"/>
                                          </p:stCondLst>
                                        </p:cTn>
                                        <p:tgtEl>
                                          <p:spTgt spid="49181"/>
                                        </p:tgtEl>
                                        <p:attrNameLst>
                                          <p:attrName>style.visibility</p:attrName>
                                        </p:attrNameLst>
                                      </p:cBhvr>
                                      <p:to>
                                        <p:strVal val="visible"/>
                                      </p:to>
                                    </p:set>
                                    <p:animEffect transition="in" filter="wipe(left)">
                                      <p:cBhvr>
                                        <p:cTn id="166" dur="500"/>
                                        <p:tgtEl>
                                          <p:spTgt spid="49181"/>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ntr" presetSubtype="1" fill="hold" grpId="0" nodeType="clickEffect">
                                  <p:stCondLst>
                                    <p:cond delay="0"/>
                                  </p:stCondLst>
                                  <p:childTnLst>
                                    <p:set>
                                      <p:cBhvr>
                                        <p:cTn id="170" dur="1" fill="hold">
                                          <p:stCondLst>
                                            <p:cond delay="0"/>
                                          </p:stCondLst>
                                        </p:cTn>
                                        <p:tgtEl>
                                          <p:spTgt spid="49178"/>
                                        </p:tgtEl>
                                        <p:attrNameLst>
                                          <p:attrName>style.visibility</p:attrName>
                                        </p:attrNameLst>
                                      </p:cBhvr>
                                      <p:to>
                                        <p:strVal val="visible"/>
                                      </p:to>
                                    </p:set>
                                    <p:animEffect transition="in" filter="wipe(up)">
                                      <p:cBhvr>
                                        <p:cTn id="171" dur="500"/>
                                        <p:tgtEl>
                                          <p:spTgt spid="49178"/>
                                        </p:tgtEl>
                                      </p:cBhvr>
                                    </p:animEffect>
                                  </p:childTnLst>
                                </p:cTn>
                              </p:par>
                            </p:childTnLst>
                          </p:cTn>
                        </p:par>
                        <p:par>
                          <p:cTn id="172" fill="hold">
                            <p:stCondLst>
                              <p:cond delay="500"/>
                            </p:stCondLst>
                            <p:childTnLst>
                              <p:par>
                                <p:cTn id="173" presetID="17" presetClass="entr" presetSubtype="10" fill="hold" grpId="0" nodeType="afterEffect">
                                  <p:stCondLst>
                                    <p:cond delay="0"/>
                                  </p:stCondLst>
                                  <p:childTnLst>
                                    <p:set>
                                      <p:cBhvr>
                                        <p:cTn id="174" dur="1" fill="hold">
                                          <p:stCondLst>
                                            <p:cond delay="0"/>
                                          </p:stCondLst>
                                        </p:cTn>
                                        <p:tgtEl>
                                          <p:spTgt spid="49196"/>
                                        </p:tgtEl>
                                        <p:attrNameLst>
                                          <p:attrName>style.visibility</p:attrName>
                                        </p:attrNameLst>
                                      </p:cBhvr>
                                      <p:to>
                                        <p:strVal val="visible"/>
                                      </p:to>
                                    </p:set>
                                    <p:anim calcmode="lin" valueType="num">
                                      <p:cBhvr>
                                        <p:cTn id="175" dur="500" fill="hold"/>
                                        <p:tgtEl>
                                          <p:spTgt spid="49196"/>
                                        </p:tgtEl>
                                        <p:attrNameLst>
                                          <p:attrName>ppt_w</p:attrName>
                                        </p:attrNameLst>
                                      </p:cBhvr>
                                      <p:tavLst>
                                        <p:tav tm="0">
                                          <p:val>
                                            <p:fltVal val="0"/>
                                          </p:val>
                                        </p:tav>
                                        <p:tav tm="100000">
                                          <p:val>
                                            <p:strVal val="#ppt_w"/>
                                          </p:val>
                                        </p:tav>
                                      </p:tavLst>
                                    </p:anim>
                                    <p:anim calcmode="lin" valueType="num">
                                      <p:cBhvr>
                                        <p:cTn id="176" dur="500" fill="hold"/>
                                        <p:tgtEl>
                                          <p:spTgt spid="49196"/>
                                        </p:tgtEl>
                                        <p:attrNameLst>
                                          <p:attrName>ppt_h</p:attrName>
                                        </p:attrNameLst>
                                      </p:cBhvr>
                                      <p:tavLst>
                                        <p:tav tm="0">
                                          <p:val>
                                            <p:strVal val="#ppt_h"/>
                                          </p:val>
                                        </p:tav>
                                        <p:tav tm="100000">
                                          <p:val>
                                            <p:strVal val="#ppt_h"/>
                                          </p:val>
                                        </p:tav>
                                      </p:tavLst>
                                    </p:anim>
                                  </p:childTnLst>
                                </p:cTn>
                              </p:par>
                            </p:childTnLst>
                          </p:cTn>
                        </p:par>
                        <p:par>
                          <p:cTn id="177" fill="hold">
                            <p:stCondLst>
                              <p:cond delay="1000"/>
                            </p:stCondLst>
                            <p:childTnLst>
                              <p:par>
                                <p:cTn id="178" presetID="22" presetClass="entr" presetSubtype="8" fill="hold" grpId="0" nodeType="afterEffect">
                                  <p:stCondLst>
                                    <p:cond delay="0"/>
                                  </p:stCondLst>
                                  <p:childTnLst>
                                    <p:set>
                                      <p:cBhvr>
                                        <p:cTn id="179" dur="1" fill="hold">
                                          <p:stCondLst>
                                            <p:cond delay="0"/>
                                          </p:stCondLst>
                                        </p:cTn>
                                        <p:tgtEl>
                                          <p:spTgt spid="49195"/>
                                        </p:tgtEl>
                                        <p:attrNameLst>
                                          <p:attrName>style.visibility</p:attrName>
                                        </p:attrNameLst>
                                      </p:cBhvr>
                                      <p:to>
                                        <p:strVal val="visible"/>
                                      </p:to>
                                    </p:set>
                                    <p:animEffect transition="in" filter="wipe(left)">
                                      <p:cBhvr>
                                        <p:cTn id="180" dur="500"/>
                                        <p:tgtEl>
                                          <p:spTgt spid="49195"/>
                                        </p:tgtEl>
                                      </p:cBhvr>
                                    </p:animEffect>
                                  </p:childTnLst>
                                </p:cTn>
                              </p:par>
                            </p:childTnLst>
                          </p:cTn>
                        </p:par>
                        <p:par>
                          <p:cTn id="181" fill="hold">
                            <p:stCondLst>
                              <p:cond delay="1500"/>
                            </p:stCondLst>
                            <p:childTnLst>
                              <p:par>
                                <p:cTn id="182" presetID="22" presetClass="entr" presetSubtype="8" fill="hold" grpId="0" nodeType="afterEffect">
                                  <p:stCondLst>
                                    <p:cond delay="0"/>
                                  </p:stCondLst>
                                  <p:childTnLst>
                                    <p:set>
                                      <p:cBhvr>
                                        <p:cTn id="183" dur="1" fill="hold">
                                          <p:stCondLst>
                                            <p:cond delay="0"/>
                                          </p:stCondLst>
                                        </p:cTn>
                                        <p:tgtEl>
                                          <p:spTgt spid="49193"/>
                                        </p:tgtEl>
                                        <p:attrNameLst>
                                          <p:attrName>style.visibility</p:attrName>
                                        </p:attrNameLst>
                                      </p:cBhvr>
                                      <p:to>
                                        <p:strVal val="visible"/>
                                      </p:to>
                                    </p:set>
                                    <p:animEffect transition="in" filter="wipe(left)">
                                      <p:cBhvr>
                                        <p:cTn id="184" dur="500"/>
                                        <p:tgtEl>
                                          <p:spTgt spid="49193"/>
                                        </p:tgtEl>
                                      </p:cBhvr>
                                    </p:animEffect>
                                  </p:childTnLst>
                                </p:cTn>
                              </p:par>
                            </p:childTnLst>
                          </p:cTn>
                        </p:par>
                        <p:par>
                          <p:cTn id="185" fill="hold">
                            <p:stCondLst>
                              <p:cond delay="2000"/>
                            </p:stCondLst>
                            <p:childTnLst>
                              <p:par>
                                <p:cTn id="186" presetID="19" presetClass="entr" presetSubtype="10" fill="hold" grpId="0" nodeType="afterEffect">
                                  <p:stCondLst>
                                    <p:cond delay="0"/>
                                  </p:stCondLst>
                                  <p:childTnLst>
                                    <p:set>
                                      <p:cBhvr>
                                        <p:cTn id="187" dur="1" fill="hold">
                                          <p:stCondLst>
                                            <p:cond delay="0"/>
                                          </p:stCondLst>
                                        </p:cTn>
                                        <p:tgtEl>
                                          <p:spTgt spid="49194"/>
                                        </p:tgtEl>
                                        <p:attrNameLst>
                                          <p:attrName>style.visibility</p:attrName>
                                        </p:attrNameLst>
                                      </p:cBhvr>
                                      <p:to>
                                        <p:strVal val="visible"/>
                                      </p:to>
                                    </p:set>
                                    <p:anim calcmode="lin" valueType="num">
                                      <p:cBhvr>
                                        <p:cTn id="188" dur="5000" fill="hold"/>
                                        <p:tgtEl>
                                          <p:spTgt spid="49194"/>
                                        </p:tgtEl>
                                        <p:attrNameLst>
                                          <p:attrName>ppt_w</p:attrName>
                                        </p:attrNameLst>
                                      </p:cBhvr>
                                      <p:tavLst>
                                        <p:tav tm="0" fmla="#ppt_w*sin(2.5*pi*$)">
                                          <p:val>
                                            <p:fltVal val="0"/>
                                          </p:val>
                                        </p:tav>
                                        <p:tav tm="100000">
                                          <p:val>
                                            <p:fltVal val="1"/>
                                          </p:val>
                                        </p:tav>
                                      </p:tavLst>
                                    </p:anim>
                                    <p:anim calcmode="lin" valueType="num">
                                      <p:cBhvr>
                                        <p:cTn id="189" dur="5000" fill="hold"/>
                                        <p:tgtEl>
                                          <p:spTgt spid="49194"/>
                                        </p:tgtEl>
                                        <p:attrNameLst>
                                          <p:attrName>ppt_h</p:attrName>
                                        </p:attrNameLst>
                                      </p:cBhvr>
                                      <p:tavLst>
                                        <p:tav tm="0">
                                          <p:val>
                                            <p:strVal val="#ppt_h"/>
                                          </p:val>
                                        </p:tav>
                                        <p:tav tm="100000">
                                          <p:val>
                                            <p:strVal val="#ppt_h"/>
                                          </p:val>
                                        </p:tav>
                                      </p:tavLst>
                                    </p:anim>
                                  </p:childTnLst>
                                </p:cTn>
                              </p:par>
                            </p:childTnLst>
                          </p:cTn>
                        </p:par>
                        <p:par>
                          <p:cTn id="190" fill="hold">
                            <p:stCondLst>
                              <p:cond delay="7000"/>
                            </p:stCondLst>
                            <p:childTnLst>
                              <p:par>
                                <p:cTn id="191" presetID="22" presetClass="entr" presetSubtype="8" fill="hold" grpId="0" nodeType="afterEffect">
                                  <p:stCondLst>
                                    <p:cond delay="0"/>
                                  </p:stCondLst>
                                  <p:childTnLst>
                                    <p:set>
                                      <p:cBhvr>
                                        <p:cTn id="192" dur="1" fill="hold">
                                          <p:stCondLst>
                                            <p:cond delay="0"/>
                                          </p:stCondLst>
                                        </p:cTn>
                                        <p:tgtEl>
                                          <p:spTgt spid="49197"/>
                                        </p:tgtEl>
                                        <p:attrNameLst>
                                          <p:attrName>style.visibility</p:attrName>
                                        </p:attrNameLst>
                                      </p:cBhvr>
                                      <p:to>
                                        <p:strVal val="visible"/>
                                      </p:to>
                                    </p:set>
                                    <p:animEffect transition="in" filter="wipe(left)">
                                      <p:cBhvr>
                                        <p:cTn id="193" dur="500"/>
                                        <p:tgtEl>
                                          <p:spTgt spid="49197"/>
                                        </p:tgtEl>
                                      </p:cBhvr>
                                    </p:animEffect>
                                  </p:childTnLst>
                                </p:cTn>
                              </p:par>
                            </p:childTnLst>
                          </p:cTn>
                        </p:par>
                      </p:childTnLst>
                    </p:cTn>
                  </p:par>
                  <p:par>
                    <p:cTn id="194" fill="hold">
                      <p:stCondLst>
                        <p:cond delay="indefinite"/>
                      </p:stCondLst>
                      <p:childTnLst>
                        <p:par>
                          <p:cTn id="195" fill="hold">
                            <p:stCondLst>
                              <p:cond delay="0"/>
                            </p:stCondLst>
                            <p:childTnLst>
                              <p:par>
                                <p:cTn id="196" presetID="22" presetClass="entr" presetSubtype="8" fill="hold" grpId="0" nodeType="clickEffect">
                                  <p:stCondLst>
                                    <p:cond delay="0"/>
                                  </p:stCondLst>
                                  <p:childTnLst>
                                    <p:set>
                                      <p:cBhvr>
                                        <p:cTn id="197" dur="1" fill="hold">
                                          <p:stCondLst>
                                            <p:cond delay="0"/>
                                          </p:stCondLst>
                                        </p:cTn>
                                        <p:tgtEl>
                                          <p:spTgt spid="49198"/>
                                        </p:tgtEl>
                                        <p:attrNameLst>
                                          <p:attrName>style.visibility</p:attrName>
                                        </p:attrNameLst>
                                      </p:cBhvr>
                                      <p:to>
                                        <p:strVal val="visible"/>
                                      </p:to>
                                    </p:set>
                                    <p:animEffect transition="in" filter="wipe(left)">
                                      <p:cBhvr>
                                        <p:cTn id="198" dur="500"/>
                                        <p:tgtEl>
                                          <p:spTgt spid="49198"/>
                                        </p:tgtEl>
                                      </p:cBhvr>
                                    </p:animEffect>
                                  </p:childTnLst>
                                </p:cTn>
                              </p:par>
                            </p:childTnLst>
                          </p:cTn>
                        </p:par>
                        <p:par>
                          <p:cTn id="199" fill="hold">
                            <p:stCondLst>
                              <p:cond delay="500"/>
                            </p:stCondLst>
                            <p:childTnLst>
                              <p:par>
                                <p:cTn id="200" presetID="22" presetClass="entr" presetSubtype="1" fill="hold" grpId="0" nodeType="afterEffect">
                                  <p:stCondLst>
                                    <p:cond delay="0"/>
                                  </p:stCondLst>
                                  <p:childTnLst>
                                    <p:set>
                                      <p:cBhvr>
                                        <p:cTn id="201" dur="1" fill="hold">
                                          <p:stCondLst>
                                            <p:cond delay="0"/>
                                          </p:stCondLst>
                                        </p:cTn>
                                        <p:tgtEl>
                                          <p:spTgt spid="49200"/>
                                        </p:tgtEl>
                                        <p:attrNameLst>
                                          <p:attrName>style.visibility</p:attrName>
                                        </p:attrNameLst>
                                      </p:cBhvr>
                                      <p:to>
                                        <p:strVal val="visible"/>
                                      </p:to>
                                    </p:set>
                                    <p:animEffect transition="in" filter="wipe(up)">
                                      <p:cBhvr>
                                        <p:cTn id="202" dur="500"/>
                                        <p:tgtEl>
                                          <p:spTgt spid="49200"/>
                                        </p:tgtEl>
                                      </p:cBhvr>
                                    </p:animEffect>
                                  </p:childTnLst>
                                </p:cTn>
                              </p:par>
                            </p:childTnLst>
                          </p:cTn>
                        </p:par>
                        <p:par>
                          <p:cTn id="203" fill="hold">
                            <p:stCondLst>
                              <p:cond delay="1000"/>
                            </p:stCondLst>
                            <p:childTnLst>
                              <p:par>
                                <p:cTn id="204" presetID="22" presetClass="entr" presetSubtype="8" fill="hold" grpId="0" nodeType="afterEffect">
                                  <p:stCondLst>
                                    <p:cond delay="0"/>
                                  </p:stCondLst>
                                  <p:childTnLst>
                                    <p:set>
                                      <p:cBhvr>
                                        <p:cTn id="205" dur="1" fill="hold">
                                          <p:stCondLst>
                                            <p:cond delay="0"/>
                                          </p:stCondLst>
                                        </p:cTn>
                                        <p:tgtEl>
                                          <p:spTgt spid="49202"/>
                                        </p:tgtEl>
                                        <p:attrNameLst>
                                          <p:attrName>style.visibility</p:attrName>
                                        </p:attrNameLst>
                                      </p:cBhvr>
                                      <p:to>
                                        <p:strVal val="visible"/>
                                      </p:to>
                                    </p:set>
                                    <p:animEffect transition="in" filter="wipe(left)">
                                      <p:cBhvr>
                                        <p:cTn id="206" dur="500"/>
                                        <p:tgtEl>
                                          <p:spTgt spid="49202"/>
                                        </p:tgtEl>
                                      </p:cBhvr>
                                    </p:animEffect>
                                  </p:childTnLst>
                                </p:cTn>
                              </p:par>
                            </p:childTnLst>
                          </p:cTn>
                        </p:par>
                      </p:childTnLst>
                    </p:cTn>
                  </p:par>
                  <p:par>
                    <p:cTn id="207" fill="hold">
                      <p:stCondLst>
                        <p:cond delay="indefinite"/>
                      </p:stCondLst>
                      <p:childTnLst>
                        <p:par>
                          <p:cTn id="208" fill="hold">
                            <p:stCondLst>
                              <p:cond delay="0"/>
                            </p:stCondLst>
                            <p:childTnLst>
                              <p:par>
                                <p:cTn id="209" presetID="22" presetClass="entr" presetSubtype="8" fill="hold" grpId="0" nodeType="clickEffect">
                                  <p:stCondLst>
                                    <p:cond delay="0"/>
                                  </p:stCondLst>
                                  <p:childTnLst>
                                    <p:set>
                                      <p:cBhvr>
                                        <p:cTn id="210" dur="1" fill="hold">
                                          <p:stCondLst>
                                            <p:cond delay="0"/>
                                          </p:stCondLst>
                                        </p:cTn>
                                        <p:tgtEl>
                                          <p:spTgt spid="49201"/>
                                        </p:tgtEl>
                                        <p:attrNameLst>
                                          <p:attrName>style.visibility</p:attrName>
                                        </p:attrNameLst>
                                      </p:cBhvr>
                                      <p:to>
                                        <p:strVal val="visible"/>
                                      </p:to>
                                    </p:set>
                                    <p:animEffect transition="in" filter="wipe(left)">
                                      <p:cBhvr>
                                        <p:cTn id="211" dur="500"/>
                                        <p:tgtEl>
                                          <p:spTgt spid="49201"/>
                                        </p:tgtEl>
                                      </p:cBhvr>
                                    </p:animEffect>
                                  </p:childTnLst>
                                </p:cTn>
                              </p:par>
                            </p:childTnLst>
                          </p:cTn>
                        </p:par>
                        <p:par>
                          <p:cTn id="212" fill="hold">
                            <p:stCondLst>
                              <p:cond delay="500"/>
                            </p:stCondLst>
                            <p:childTnLst>
                              <p:par>
                                <p:cTn id="213" presetID="22" presetClass="entr" presetSubtype="8" fill="hold" grpId="0" nodeType="afterEffect">
                                  <p:stCondLst>
                                    <p:cond delay="0"/>
                                  </p:stCondLst>
                                  <p:childTnLst>
                                    <p:set>
                                      <p:cBhvr>
                                        <p:cTn id="214" dur="1" fill="hold">
                                          <p:stCondLst>
                                            <p:cond delay="0"/>
                                          </p:stCondLst>
                                        </p:cTn>
                                        <p:tgtEl>
                                          <p:spTgt spid="49203"/>
                                        </p:tgtEl>
                                        <p:attrNameLst>
                                          <p:attrName>style.visibility</p:attrName>
                                        </p:attrNameLst>
                                      </p:cBhvr>
                                      <p:to>
                                        <p:strVal val="visible"/>
                                      </p:to>
                                    </p:set>
                                    <p:animEffect transition="in" filter="wipe(left)">
                                      <p:cBhvr>
                                        <p:cTn id="215" dur="500"/>
                                        <p:tgtEl>
                                          <p:spTgt spid="49203"/>
                                        </p:tgtEl>
                                      </p:cBhvr>
                                    </p:animEffect>
                                  </p:childTnLst>
                                </p:cTn>
                              </p:par>
                            </p:childTnLst>
                          </p:cTn>
                        </p:par>
                        <p:par>
                          <p:cTn id="216" fill="hold">
                            <p:stCondLst>
                              <p:cond delay="1000"/>
                            </p:stCondLst>
                            <p:childTnLst>
                              <p:par>
                                <p:cTn id="217" presetID="22" presetClass="entr" presetSubtype="1" fill="hold" grpId="0" nodeType="afterEffect">
                                  <p:stCondLst>
                                    <p:cond delay="0"/>
                                  </p:stCondLst>
                                  <p:childTnLst>
                                    <p:set>
                                      <p:cBhvr>
                                        <p:cTn id="218" dur="1" fill="hold">
                                          <p:stCondLst>
                                            <p:cond delay="0"/>
                                          </p:stCondLst>
                                        </p:cTn>
                                        <p:tgtEl>
                                          <p:spTgt spid="49205"/>
                                        </p:tgtEl>
                                        <p:attrNameLst>
                                          <p:attrName>style.visibility</p:attrName>
                                        </p:attrNameLst>
                                      </p:cBhvr>
                                      <p:to>
                                        <p:strVal val="visible"/>
                                      </p:to>
                                    </p:set>
                                    <p:animEffect transition="in" filter="wipe(up)">
                                      <p:cBhvr>
                                        <p:cTn id="219" dur="500"/>
                                        <p:tgtEl>
                                          <p:spTgt spid="49205"/>
                                        </p:tgtEl>
                                      </p:cBhvr>
                                    </p:animEffect>
                                  </p:childTnLst>
                                </p:cTn>
                              </p:par>
                            </p:childTnLst>
                          </p:cTn>
                        </p:par>
                        <p:par>
                          <p:cTn id="220" fill="hold">
                            <p:stCondLst>
                              <p:cond delay="1500"/>
                            </p:stCondLst>
                            <p:childTnLst>
                              <p:par>
                                <p:cTn id="221" presetID="22" presetClass="entr" presetSubtype="8" fill="hold" grpId="0" nodeType="afterEffect">
                                  <p:stCondLst>
                                    <p:cond delay="0"/>
                                  </p:stCondLst>
                                  <p:childTnLst>
                                    <p:set>
                                      <p:cBhvr>
                                        <p:cTn id="222" dur="1" fill="hold">
                                          <p:stCondLst>
                                            <p:cond delay="0"/>
                                          </p:stCondLst>
                                        </p:cTn>
                                        <p:tgtEl>
                                          <p:spTgt spid="49206"/>
                                        </p:tgtEl>
                                        <p:attrNameLst>
                                          <p:attrName>style.visibility</p:attrName>
                                        </p:attrNameLst>
                                      </p:cBhvr>
                                      <p:to>
                                        <p:strVal val="visible"/>
                                      </p:to>
                                    </p:set>
                                    <p:animEffect transition="in" filter="wipe(left)">
                                      <p:cBhvr>
                                        <p:cTn id="223" dur="500"/>
                                        <p:tgtEl>
                                          <p:spTgt spid="49206"/>
                                        </p:tgtEl>
                                      </p:cBhvr>
                                    </p:animEffect>
                                  </p:childTnLst>
                                </p:cTn>
                              </p:par>
                            </p:childTnLst>
                          </p:cTn>
                        </p:par>
                      </p:childTnLst>
                    </p:cTn>
                  </p:par>
                  <p:par>
                    <p:cTn id="224" fill="hold">
                      <p:stCondLst>
                        <p:cond delay="indefinite"/>
                      </p:stCondLst>
                      <p:childTnLst>
                        <p:par>
                          <p:cTn id="225" fill="hold">
                            <p:stCondLst>
                              <p:cond delay="0"/>
                            </p:stCondLst>
                            <p:childTnLst>
                              <p:par>
                                <p:cTn id="226" presetID="22" presetClass="entr" presetSubtype="1" fill="hold" grpId="0" nodeType="clickEffect">
                                  <p:stCondLst>
                                    <p:cond delay="0"/>
                                  </p:stCondLst>
                                  <p:childTnLst>
                                    <p:set>
                                      <p:cBhvr>
                                        <p:cTn id="227" dur="1" fill="hold">
                                          <p:stCondLst>
                                            <p:cond delay="0"/>
                                          </p:stCondLst>
                                        </p:cTn>
                                        <p:tgtEl>
                                          <p:spTgt spid="49213"/>
                                        </p:tgtEl>
                                        <p:attrNameLst>
                                          <p:attrName>style.visibility</p:attrName>
                                        </p:attrNameLst>
                                      </p:cBhvr>
                                      <p:to>
                                        <p:strVal val="visible"/>
                                      </p:to>
                                    </p:set>
                                    <p:animEffect transition="in" filter="wipe(up)">
                                      <p:cBhvr>
                                        <p:cTn id="228" dur="500"/>
                                        <p:tgtEl>
                                          <p:spTgt spid="49213"/>
                                        </p:tgtEl>
                                      </p:cBhvr>
                                    </p:animEffect>
                                  </p:childTnLst>
                                </p:cTn>
                              </p:par>
                            </p:childTnLst>
                          </p:cTn>
                        </p:par>
                        <p:par>
                          <p:cTn id="229" fill="hold">
                            <p:stCondLst>
                              <p:cond delay="500"/>
                            </p:stCondLst>
                            <p:childTnLst>
                              <p:par>
                                <p:cTn id="230" presetID="22" presetClass="entr" presetSubtype="2" fill="hold" grpId="0" nodeType="afterEffect">
                                  <p:stCondLst>
                                    <p:cond delay="0"/>
                                  </p:stCondLst>
                                  <p:childTnLst>
                                    <p:set>
                                      <p:cBhvr>
                                        <p:cTn id="231" dur="1" fill="hold">
                                          <p:stCondLst>
                                            <p:cond delay="0"/>
                                          </p:stCondLst>
                                        </p:cTn>
                                        <p:tgtEl>
                                          <p:spTgt spid="49209"/>
                                        </p:tgtEl>
                                        <p:attrNameLst>
                                          <p:attrName>style.visibility</p:attrName>
                                        </p:attrNameLst>
                                      </p:cBhvr>
                                      <p:to>
                                        <p:strVal val="visible"/>
                                      </p:to>
                                    </p:set>
                                    <p:animEffect transition="in" filter="wipe(right)">
                                      <p:cBhvr>
                                        <p:cTn id="232" dur="500"/>
                                        <p:tgtEl>
                                          <p:spTgt spid="49209"/>
                                        </p:tgtEl>
                                      </p:cBhvr>
                                    </p:animEffect>
                                  </p:childTnLst>
                                </p:cTn>
                              </p:par>
                            </p:childTnLst>
                          </p:cTn>
                        </p:par>
                        <p:par>
                          <p:cTn id="233" fill="hold">
                            <p:stCondLst>
                              <p:cond delay="1000"/>
                            </p:stCondLst>
                            <p:childTnLst>
                              <p:par>
                                <p:cTn id="234" presetID="22" presetClass="entr" presetSubtype="8" fill="hold" grpId="0" nodeType="afterEffect">
                                  <p:stCondLst>
                                    <p:cond delay="0"/>
                                  </p:stCondLst>
                                  <p:childTnLst>
                                    <p:set>
                                      <p:cBhvr>
                                        <p:cTn id="235" dur="1" fill="hold">
                                          <p:stCondLst>
                                            <p:cond delay="0"/>
                                          </p:stCondLst>
                                        </p:cTn>
                                        <p:tgtEl>
                                          <p:spTgt spid="49204"/>
                                        </p:tgtEl>
                                        <p:attrNameLst>
                                          <p:attrName>style.visibility</p:attrName>
                                        </p:attrNameLst>
                                      </p:cBhvr>
                                      <p:to>
                                        <p:strVal val="visible"/>
                                      </p:to>
                                    </p:set>
                                    <p:animEffect transition="in" filter="wipe(left)">
                                      <p:cBhvr>
                                        <p:cTn id="236" dur="500"/>
                                        <p:tgtEl>
                                          <p:spTgt spid="49204"/>
                                        </p:tgtEl>
                                      </p:cBhvr>
                                    </p:animEffect>
                                  </p:childTnLst>
                                </p:cTn>
                              </p:par>
                            </p:childTnLst>
                          </p:cTn>
                        </p:par>
                        <p:par>
                          <p:cTn id="237" fill="hold">
                            <p:stCondLst>
                              <p:cond delay="1500"/>
                            </p:stCondLst>
                            <p:childTnLst>
                              <p:par>
                                <p:cTn id="238" presetID="22" presetClass="entr" presetSubtype="1" fill="hold" grpId="0" nodeType="afterEffect">
                                  <p:stCondLst>
                                    <p:cond delay="0"/>
                                  </p:stCondLst>
                                  <p:childTnLst>
                                    <p:set>
                                      <p:cBhvr>
                                        <p:cTn id="239" dur="1" fill="hold">
                                          <p:stCondLst>
                                            <p:cond delay="0"/>
                                          </p:stCondLst>
                                        </p:cTn>
                                        <p:tgtEl>
                                          <p:spTgt spid="49199"/>
                                        </p:tgtEl>
                                        <p:attrNameLst>
                                          <p:attrName>style.visibility</p:attrName>
                                        </p:attrNameLst>
                                      </p:cBhvr>
                                      <p:to>
                                        <p:strVal val="visible"/>
                                      </p:to>
                                    </p:set>
                                    <p:animEffect transition="in" filter="wipe(up)">
                                      <p:cBhvr>
                                        <p:cTn id="240" dur="500"/>
                                        <p:tgtEl>
                                          <p:spTgt spid="49199"/>
                                        </p:tgtEl>
                                      </p:cBhvr>
                                    </p:animEffect>
                                  </p:childTnLst>
                                </p:cTn>
                              </p:par>
                            </p:childTnLst>
                          </p:cTn>
                        </p:par>
                        <p:par>
                          <p:cTn id="241" fill="hold">
                            <p:stCondLst>
                              <p:cond delay="2000"/>
                            </p:stCondLst>
                            <p:childTnLst>
                              <p:par>
                                <p:cTn id="242" presetID="22" presetClass="entr" presetSubtype="8" fill="hold" grpId="0" nodeType="afterEffect">
                                  <p:stCondLst>
                                    <p:cond delay="0"/>
                                  </p:stCondLst>
                                  <p:childTnLst>
                                    <p:set>
                                      <p:cBhvr>
                                        <p:cTn id="243" dur="1" fill="hold">
                                          <p:stCondLst>
                                            <p:cond delay="0"/>
                                          </p:stCondLst>
                                        </p:cTn>
                                        <p:tgtEl>
                                          <p:spTgt spid="49208"/>
                                        </p:tgtEl>
                                        <p:attrNameLst>
                                          <p:attrName>style.visibility</p:attrName>
                                        </p:attrNameLst>
                                      </p:cBhvr>
                                      <p:to>
                                        <p:strVal val="visible"/>
                                      </p:to>
                                    </p:set>
                                    <p:animEffect transition="in" filter="wipe(left)">
                                      <p:cBhvr>
                                        <p:cTn id="244" dur="500"/>
                                        <p:tgtEl>
                                          <p:spTgt spid="49208"/>
                                        </p:tgtEl>
                                      </p:cBhvr>
                                    </p:animEffect>
                                  </p:childTnLst>
                                </p:cTn>
                              </p:par>
                            </p:childTnLst>
                          </p:cTn>
                        </p:par>
                        <p:par>
                          <p:cTn id="245" fill="hold">
                            <p:stCondLst>
                              <p:cond delay="2500"/>
                            </p:stCondLst>
                            <p:childTnLst>
                              <p:par>
                                <p:cTn id="246" presetID="22" presetClass="entr" presetSubtype="8" fill="hold" grpId="0" nodeType="afterEffect">
                                  <p:stCondLst>
                                    <p:cond delay="0"/>
                                  </p:stCondLst>
                                  <p:childTnLst>
                                    <p:set>
                                      <p:cBhvr>
                                        <p:cTn id="247" dur="1" fill="hold">
                                          <p:stCondLst>
                                            <p:cond delay="0"/>
                                          </p:stCondLst>
                                        </p:cTn>
                                        <p:tgtEl>
                                          <p:spTgt spid="49212"/>
                                        </p:tgtEl>
                                        <p:attrNameLst>
                                          <p:attrName>style.visibility</p:attrName>
                                        </p:attrNameLst>
                                      </p:cBhvr>
                                      <p:to>
                                        <p:strVal val="visible"/>
                                      </p:to>
                                    </p:set>
                                    <p:animEffect transition="in" filter="wipe(left)">
                                      <p:cBhvr>
                                        <p:cTn id="248" dur="500"/>
                                        <p:tgtEl>
                                          <p:spTgt spid="49212"/>
                                        </p:tgtEl>
                                      </p:cBhvr>
                                    </p:animEffect>
                                  </p:childTnLst>
                                </p:cTn>
                              </p:par>
                            </p:childTnLst>
                          </p:cTn>
                        </p:par>
                      </p:childTnLst>
                    </p:cTn>
                  </p:par>
                  <p:par>
                    <p:cTn id="249" fill="hold">
                      <p:stCondLst>
                        <p:cond delay="indefinite"/>
                      </p:stCondLst>
                      <p:childTnLst>
                        <p:par>
                          <p:cTn id="250" fill="hold">
                            <p:stCondLst>
                              <p:cond delay="0"/>
                            </p:stCondLst>
                            <p:childTnLst>
                              <p:par>
                                <p:cTn id="251" presetID="22" presetClass="entr" presetSubtype="8" fill="hold" grpId="0" nodeType="clickEffect">
                                  <p:stCondLst>
                                    <p:cond delay="0"/>
                                  </p:stCondLst>
                                  <p:childTnLst>
                                    <p:set>
                                      <p:cBhvr>
                                        <p:cTn id="252" dur="1" fill="hold">
                                          <p:stCondLst>
                                            <p:cond delay="0"/>
                                          </p:stCondLst>
                                        </p:cTn>
                                        <p:tgtEl>
                                          <p:spTgt spid="49214"/>
                                        </p:tgtEl>
                                        <p:attrNameLst>
                                          <p:attrName>style.visibility</p:attrName>
                                        </p:attrNameLst>
                                      </p:cBhvr>
                                      <p:to>
                                        <p:strVal val="visible"/>
                                      </p:to>
                                    </p:set>
                                    <p:animEffect transition="in" filter="wipe(left)">
                                      <p:cBhvr>
                                        <p:cTn id="253" dur="500"/>
                                        <p:tgtEl>
                                          <p:spTgt spid="49214"/>
                                        </p:tgtEl>
                                      </p:cBhvr>
                                    </p:animEffect>
                                  </p:childTnLst>
                                </p:cTn>
                              </p:par>
                            </p:childTnLst>
                          </p:cTn>
                        </p:par>
                        <p:par>
                          <p:cTn id="254" fill="hold">
                            <p:stCondLst>
                              <p:cond delay="500"/>
                            </p:stCondLst>
                            <p:childTnLst>
                              <p:par>
                                <p:cTn id="255" presetID="22" presetClass="entr" presetSubtype="1" fill="hold" grpId="0" nodeType="afterEffect">
                                  <p:stCondLst>
                                    <p:cond delay="0"/>
                                  </p:stCondLst>
                                  <p:childTnLst>
                                    <p:set>
                                      <p:cBhvr>
                                        <p:cTn id="256" dur="1" fill="hold">
                                          <p:stCondLst>
                                            <p:cond delay="0"/>
                                          </p:stCondLst>
                                        </p:cTn>
                                        <p:tgtEl>
                                          <p:spTgt spid="49210"/>
                                        </p:tgtEl>
                                        <p:attrNameLst>
                                          <p:attrName>style.visibility</p:attrName>
                                        </p:attrNameLst>
                                      </p:cBhvr>
                                      <p:to>
                                        <p:strVal val="visible"/>
                                      </p:to>
                                    </p:set>
                                    <p:animEffect transition="in" filter="wipe(up)">
                                      <p:cBhvr>
                                        <p:cTn id="257" dur="500"/>
                                        <p:tgtEl>
                                          <p:spTgt spid="49210"/>
                                        </p:tgtEl>
                                      </p:cBhvr>
                                    </p:animEffect>
                                  </p:childTnLst>
                                </p:cTn>
                              </p:par>
                            </p:childTnLst>
                          </p:cTn>
                        </p:par>
                        <p:par>
                          <p:cTn id="258" fill="hold">
                            <p:stCondLst>
                              <p:cond delay="1000"/>
                            </p:stCondLst>
                            <p:childTnLst>
                              <p:par>
                                <p:cTn id="259" presetID="22" presetClass="entr" presetSubtype="8" fill="hold" grpId="0" nodeType="afterEffect">
                                  <p:stCondLst>
                                    <p:cond delay="0"/>
                                  </p:stCondLst>
                                  <p:childTnLst>
                                    <p:set>
                                      <p:cBhvr>
                                        <p:cTn id="260" dur="1" fill="hold">
                                          <p:stCondLst>
                                            <p:cond delay="0"/>
                                          </p:stCondLst>
                                        </p:cTn>
                                        <p:tgtEl>
                                          <p:spTgt spid="49211"/>
                                        </p:tgtEl>
                                        <p:attrNameLst>
                                          <p:attrName>style.visibility</p:attrName>
                                        </p:attrNameLst>
                                      </p:cBhvr>
                                      <p:to>
                                        <p:strVal val="visible"/>
                                      </p:to>
                                    </p:set>
                                    <p:animEffect transition="in" filter="wipe(left)">
                                      <p:cBhvr>
                                        <p:cTn id="261" dur="500"/>
                                        <p:tgtEl>
                                          <p:spTgt spid="49211"/>
                                        </p:tgtEl>
                                      </p:cBhvr>
                                    </p:animEffect>
                                  </p:childTnLst>
                                </p:cTn>
                              </p:par>
                            </p:childTnLst>
                          </p:cTn>
                        </p:par>
                      </p:childTnLst>
                    </p:cTn>
                  </p:par>
                  <p:par>
                    <p:cTn id="262" fill="hold">
                      <p:stCondLst>
                        <p:cond delay="indefinite"/>
                      </p:stCondLst>
                      <p:childTnLst>
                        <p:par>
                          <p:cTn id="263" fill="hold">
                            <p:stCondLst>
                              <p:cond delay="0"/>
                            </p:stCondLst>
                            <p:childTnLst>
                              <p:par>
                                <p:cTn id="264" presetID="22" presetClass="entr" presetSubtype="8" fill="hold" grpId="0" nodeType="clickEffect">
                                  <p:stCondLst>
                                    <p:cond delay="0"/>
                                  </p:stCondLst>
                                  <p:childTnLst>
                                    <p:set>
                                      <p:cBhvr>
                                        <p:cTn id="265" dur="1" fill="hold">
                                          <p:stCondLst>
                                            <p:cond delay="0"/>
                                          </p:stCondLst>
                                        </p:cTn>
                                        <p:tgtEl>
                                          <p:spTgt spid="49219"/>
                                        </p:tgtEl>
                                        <p:attrNameLst>
                                          <p:attrName>style.visibility</p:attrName>
                                        </p:attrNameLst>
                                      </p:cBhvr>
                                      <p:to>
                                        <p:strVal val="visible"/>
                                      </p:to>
                                    </p:set>
                                    <p:animEffect transition="in" filter="wipe(left)">
                                      <p:cBhvr>
                                        <p:cTn id="266" dur="500"/>
                                        <p:tgtEl>
                                          <p:spTgt spid="49219"/>
                                        </p:tgtEl>
                                      </p:cBhvr>
                                    </p:animEffect>
                                  </p:childTnLst>
                                </p:cTn>
                              </p:par>
                            </p:childTnLst>
                          </p:cTn>
                        </p:par>
                        <p:par>
                          <p:cTn id="267" fill="hold">
                            <p:stCondLst>
                              <p:cond delay="500"/>
                            </p:stCondLst>
                            <p:childTnLst>
                              <p:par>
                                <p:cTn id="268" presetID="22" presetClass="entr" presetSubtype="8" fill="hold" grpId="0" nodeType="afterEffect">
                                  <p:stCondLst>
                                    <p:cond delay="0"/>
                                  </p:stCondLst>
                                  <p:childTnLst>
                                    <p:set>
                                      <p:cBhvr>
                                        <p:cTn id="269" dur="1" fill="hold">
                                          <p:stCondLst>
                                            <p:cond delay="0"/>
                                          </p:stCondLst>
                                        </p:cTn>
                                        <p:tgtEl>
                                          <p:spTgt spid="49220"/>
                                        </p:tgtEl>
                                        <p:attrNameLst>
                                          <p:attrName>style.visibility</p:attrName>
                                        </p:attrNameLst>
                                      </p:cBhvr>
                                      <p:to>
                                        <p:strVal val="visible"/>
                                      </p:to>
                                    </p:set>
                                    <p:animEffect transition="in" filter="wipe(left)">
                                      <p:cBhvr>
                                        <p:cTn id="270" dur="500"/>
                                        <p:tgtEl>
                                          <p:spTgt spid="49220"/>
                                        </p:tgtEl>
                                      </p:cBhvr>
                                    </p:animEffect>
                                  </p:childTnLst>
                                </p:cTn>
                              </p:par>
                            </p:childTnLst>
                          </p:cTn>
                        </p:par>
                        <p:par>
                          <p:cTn id="271" fill="hold">
                            <p:stCondLst>
                              <p:cond delay="1000"/>
                            </p:stCondLst>
                            <p:childTnLst>
                              <p:par>
                                <p:cTn id="272" presetID="22" presetClass="entr" presetSubtype="8" fill="hold" grpId="0" nodeType="afterEffect">
                                  <p:stCondLst>
                                    <p:cond delay="0"/>
                                  </p:stCondLst>
                                  <p:childTnLst>
                                    <p:set>
                                      <p:cBhvr>
                                        <p:cTn id="273" dur="1" fill="hold">
                                          <p:stCondLst>
                                            <p:cond delay="0"/>
                                          </p:stCondLst>
                                        </p:cTn>
                                        <p:tgtEl>
                                          <p:spTgt spid="49215"/>
                                        </p:tgtEl>
                                        <p:attrNameLst>
                                          <p:attrName>style.visibility</p:attrName>
                                        </p:attrNameLst>
                                      </p:cBhvr>
                                      <p:to>
                                        <p:strVal val="visible"/>
                                      </p:to>
                                    </p:set>
                                    <p:animEffect transition="in" filter="wipe(left)">
                                      <p:cBhvr>
                                        <p:cTn id="274" dur="500"/>
                                        <p:tgtEl>
                                          <p:spTgt spid="49215"/>
                                        </p:tgtEl>
                                      </p:cBhvr>
                                    </p:animEffect>
                                  </p:childTnLst>
                                </p:cTn>
                              </p:par>
                            </p:childTnLst>
                          </p:cTn>
                        </p:par>
                        <p:par>
                          <p:cTn id="275" fill="hold">
                            <p:stCondLst>
                              <p:cond delay="1500"/>
                            </p:stCondLst>
                            <p:childTnLst>
                              <p:par>
                                <p:cTn id="276" presetID="22" presetClass="entr" presetSubtype="8" fill="hold" grpId="0" nodeType="afterEffect">
                                  <p:stCondLst>
                                    <p:cond delay="0"/>
                                  </p:stCondLst>
                                  <p:childTnLst>
                                    <p:set>
                                      <p:cBhvr>
                                        <p:cTn id="277" dur="1" fill="hold">
                                          <p:stCondLst>
                                            <p:cond delay="0"/>
                                          </p:stCondLst>
                                        </p:cTn>
                                        <p:tgtEl>
                                          <p:spTgt spid="49221"/>
                                        </p:tgtEl>
                                        <p:attrNameLst>
                                          <p:attrName>style.visibility</p:attrName>
                                        </p:attrNameLst>
                                      </p:cBhvr>
                                      <p:to>
                                        <p:strVal val="visible"/>
                                      </p:to>
                                    </p:set>
                                    <p:animEffect transition="in" filter="wipe(left)">
                                      <p:cBhvr>
                                        <p:cTn id="278" dur="500"/>
                                        <p:tgtEl>
                                          <p:spTgt spid="49221"/>
                                        </p:tgtEl>
                                      </p:cBhvr>
                                    </p:animEffect>
                                  </p:childTnLst>
                                </p:cTn>
                              </p:par>
                            </p:childTnLst>
                          </p:cTn>
                        </p:par>
                      </p:childTnLst>
                    </p:cTn>
                  </p:par>
                  <p:par>
                    <p:cTn id="279" fill="hold">
                      <p:stCondLst>
                        <p:cond delay="indefinite"/>
                      </p:stCondLst>
                      <p:childTnLst>
                        <p:par>
                          <p:cTn id="280" fill="hold">
                            <p:stCondLst>
                              <p:cond delay="0"/>
                            </p:stCondLst>
                            <p:childTnLst>
                              <p:par>
                                <p:cTn id="281" presetID="22" presetClass="entr" presetSubtype="4" fill="hold" grpId="0" nodeType="clickEffect">
                                  <p:stCondLst>
                                    <p:cond delay="0"/>
                                  </p:stCondLst>
                                  <p:childTnLst>
                                    <p:set>
                                      <p:cBhvr>
                                        <p:cTn id="282" dur="1" fill="hold">
                                          <p:stCondLst>
                                            <p:cond delay="0"/>
                                          </p:stCondLst>
                                        </p:cTn>
                                        <p:tgtEl>
                                          <p:spTgt spid="49222"/>
                                        </p:tgtEl>
                                        <p:attrNameLst>
                                          <p:attrName>style.visibility</p:attrName>
                                        </p:attrNameLst>
                                      </p:cBhvr>
                                      <p:to>
                                        <p:strVal val="visible"/>
                                      </p:to>
                                    </p:set>
                                    <p:animEffect transition="in" filter="wipe(down)">
                                      <p:cBhvr>
                                        <p:cTn id="283" dur="500"/>
                                        <p:tgtEl>
                                          <p:spTgt spid="49222"/>
                                        </p:tgtEl>
                                      </p:cBhvr>
                                    </p:animEffect>
                                  </p:childTnLst>
                                </p:cTn>
                              </p:par>
                            </p:childTnLst>
                          </p:cTn>
                        </p:par>
                        <p:par>
                          <p:cTn id="284" fill="hold">
                            <p:stCondLst>
                              <p:cond delay="500"/>
                            </p:stCondLst>
                            <p:childTnLst>
                              <p:par>
                                <p:cTn id="285" presetID="22" presetClass="entr" presetSubtype="8" fill="hold" grpId="0" nodeType="afterEffect">
                                  <p:stCondLst>
                                    <p:cond delay="0"/>
                                  </p:stCondLst>
                                  <p:childTnLst>
                                    <p:set>
                                      <p:cBhvr>
                                        <p:cTn id="286" dur="1" fill="hold">
                                          <p:stCondLst>
                                            <p:cond delay="0"/>
                                          </p:stCondLst>
                                        </p:cTn>
                                        <p:tgtEl>
                                          <p:spTgt spid="49223"/>
                                        </p:tgtEl>
                                        <p:attrNameLst>
                                          <p:attrName>style.visibility</p:attrName>
                                        </p:attrNameLst>
                                      </p:cBhvr>
                                      <p:to>
                                        <p:strVal val="visible"/>
                                      </p:to>
                                    </p:set>
                                    <p:animEffect transition="in" filter="wipe(left)">
                                      <p:cBhvr>
                                        <p:cTn id="287" dur="500"/>
                                        <p:tgtEl>
                                          <p:spTgt spid="49223"/>
                                        </p:tgtEl>
                                      </p:cBhvr>
                                    </p:animEffect>
                                  </p:childTnLst>
                                </p:cTn>
                              </p:par>
                            </p:childTnLst>
                          </p:cTn>
                        </p:par>
                        <p:par>
                          <p:cTn id="288" fill="hold">
                            <p:stCondLst>
                              <p:cond delay="1000"/>
                            </p:stCondLst>
                            <p:childTnLst>
                              <p:par>
                                <p:cTn id="289" presetID="22" presetClass="entr" presetSubtype="8" fill="hold" grpId="0" nodeType="afterEffect">
                                  <p:stCondLst>
                                    <p:cond delay="0"/>
                                  </p:stCondLst>
                                  <p:childTnLst>
                                    <p:set>
                                      <p:cBhvr>
                                        <p:cTn id="290" dur="1" fill="hold">
                                          <p:stCondLst>
                                            <p:cond delay="0"/>
                                          </p:stCondLst>
                                        </p:cTn>
                                        <p:tgtEl>
                                          <p:spTgt spid="49216"/>
                                        </p:tgtEl>
                                        <p:attrNameLst>
                                          <p:attrName>style.visibility</p:attrName>
                                        </p:attrNameLst>
                                      </p:cBhvr>
                                      <p:to>
                                        <p:strVal val="visible"/>
                                      </p:to>
                                    </p:set>
                                    <p:animEffect transition="in" filter="wipe(left)">
                                      <p:cBhvr>
                                        <p:cTn id="291" dur="500"/>
                                        <p:tgtEl>
                                          <p:spTgt spid="49216"/>
                                        </p:tgtEl>
                                      </p:cBhvr>
                                    </p:animEffect>
                                  </p:childTnLst>
                                </p:cTn>
                              </p:par>
                            </p:childTnLst>
                          </p:cTn>
                        </p:par>
                        <p:par>
                          <p:cTn id="292" fill="hold">
                            <p:stCondLst>
                              <p:cond delay="1500"/>
                            </p:stCondLst>
                            <p:childTnLst>
                              <p:par>
                                <p:cTn id="293" presetID="22" presetClass="entr" presetSubtype="1" fill="hold" grpId="0" nodeType="afterEffect">
                                  <p:stCondLst>
                                    <p:cond delay="0"/>
                                  </p:stCondLst>
                                  <p:childTnLst>
                                    <p:set>
                                      <p:cBhvr>
                                        <p:cTn id="294" dur="1" fill="hold">
                                          <p:stCondLst>
                                            <p:cond delay="0"/>
                                          </p:stCondLst>
                                        </p:cTn>
                                        <p:tgtEl>
                                          <p:spTgt spid="49217"/>
                                        </p:tgtEl>
                                        <p:attrNameLst>
                                          <p:attrName>style.visibility</p:attrName>
                                        </p:attrNameLst>
                                      </p:cBhvr>
                                      <p:to>
                                        <p:strVal val="visible"/>
                                      </p:to>
                                    </p:set>
                                    <p:animEffect transition="in" filter="wipe(up)">
                                      <p:cBhvr>
                                        <p:cTn id="295" dur="500"/>
                                        <p:tgtEl>
                                          <p:spTgt spid="49217"/>
                                        </p:tgtEl>
                                      </p:cBhvr>
                                    </p:animEffect>
                                  </p:childTnLst>
                                </p:cTn>
                              </p:par>
                            </p:childTnLst>
                          </p:cTn>
                        </p:par>
                        <p:par>
                          <p:cTn id="296" fill="hold">
                            <p:stCondLst>
                              <p:cond delay="2000"/>
                            </p:stCondLst>
                            <p:childTnLst>
                              <p:par>
                                <p:cTn id="297" presetID="22" presetClass="entr" presetSubtype="8" fill="hold" grpId="0" nodeType="afterEffect">
                                  <p:stCondLst>
                                    <p:cond delay="0"/>
                                  </p:stCondLst>
                                  <p:childTnLst>
                                    <p:set>
                                      <p:cBhvr>
                                        <p:cTn id="298" dur="1" fill="hold">
                                          <p:stCondLst>
                                            <p:cond delay="0"/>
                                          </p:stCondLst>
                                        </p:cTn>
                                        <p:tgtEl>
                                          <p:spTgt spid="49218"/>
                                        </p:tgtEl>
                                        <p:attrNameLst>
                                          <p:attrName>style.visibility</p:attrName>
                                        </p:attrNameLst>
                                      </p:cBhvr>
                                      <p:to>
                                        <p:strVal val="visible"/>
                                      </p:to>
                                    </p:set>
                                    <p:animEffect transition="in" filter="wipe(left)">
                                      <p:cBhvr>
                                        <p:cTn id="299" dur="500"/>
                                        <p:tgtEl>
                                          <p:spTgt spid="49218"/>
                                        </p:tgtEl>
                                      </p:cBhvr>
                                    </p:animEffect>
                                  </p:childTnLst>
                                </p:cTn>
                              </p:par>
                            </p:childTnLst>
                          </p:cTn>
                        </p:par>
                        <p:par>
                          <p:cTn id="300" fill="hold">
                            <p:stCondLst>
                              <p:cond delay="2500"/>
                            </p:stCondLst>
                            <p:childTnLst>
                              <p:par>
                                <p:cTn id="301" presetID="23" presetClass="entr" presetSubtype="528" fill="hold" grpId="0" nodeType="afterEffect">
                                  <p:stCondLst>
                                    <p:cond delay="0"/>
                                  </p:stCondLst>
                                  <p:childTnLst>
                                    <p:set>
                                      <p:cBhvr>
                                        <p:cTn id="302" dur="1" fill="hold">
                                          <p:stCondLst>
                                            <p:cond delay="0"/>
                                          </p:stCondLst>
                                        </p:cTn>
                                        <p:tgtEl>
                                          <p:spTgt spid="49226"/>
                                        </p:tgtEl>
                                        <p:attrNameLst>
                                          <p:attrName>style.visibility</p:attrName>
                                        </p:attrNameLst>
                                      </p:cBhvr>
                                      <p:to>
                                        <p:strVal val="visible"/>
                                      </p:to>
                                    </p:set>
                                    <p:anim calcmode="lin" valueType="num">
                                      <p:cBhvr>
                                        <p:cTn id="303" dur="500" fill="hold"/>
                                        <p:tgtEl>
                                          <p:spTgt spid="49226"/>
                                        </p:tgtEl>
                                        <p:attrNameLst>
                                          <p:attrName>ppt_w</p:attrName>
                                        </p:attrNameLst>
                                      </p:cBhvr>
                                      <p:tavLst>
                                        <p:tav tm="0">
                                          <p:val>
                                            <p:fltVal val="0"/>
                                          </p:val>
                                        </p:tav>
                                        <p:tav tm="100000">
                                          <p:val>
                                            <p:strVal val="#ppt_w"/>
                                          </p:val>
                                        </p:tav>
                                      </p:tavLst>
                                    </p:anim>
                                    <p:anim calcmode="lin" valueType="num">
                                      <p:cBhvr>
                                        <p:cTn id="304" dur="500" fill="hold"/>
                                        <p:tgtEl>
                                          <p:spTgt spid="49226"/>
                                        </p:tgtEl>
                                        <p:attrNameLst>
                                          <p:attrName>ppt_h</p:attrName>
                                        </p:attrNameLst>
                                      </p:cBhvr>
                                      <p:tavLst>
                                        <p:tav tm="0">
                                          <p:val>
                                            <p:fltVal val="0"/>
                                          </p:val>
                                        </p:tav>
                                        <p:tav tm="100000">
                                          <p:val>
                                            <p:strVal val="#ppt_h"/>
                                          </p:val>
                                        </p:tav>
                                      </p:tavLst>
                                    </p:anim>
                                    <p:anim calcmode="lin" valueType="num">
                                      <p:cBhvr>
                                        <p:cTn id="305" dur="500" fill="hold"/>
                                        <p:tgtEl>
                                          <p:spTgt spid="49226"/>
                                        </p:tgtEl>
                                        <p:attrNameLst>
                                          <p:attrName>ppt_x</p:attrName>
                                        </p:attrNameLst>
                                      </p:cBhvr>
                                      <p:tavLst>
                                        <p:tav tm="0">
                                          <p:val>
                                            <p:fltVal val="0.5"/>
                                          </p:val>
                                        </p:tav>
                                        <p:tav tm="100000">
                                          <p:val>
                                            <p:strVal val="#ppt_x"/>
                                          </p:val>
                                        </p:tav>
                                      </p:tavLst>
                                    </p:anim>
                                    <p:anim calcmode="lin" valueType="num">
                                      <p:cBhvr>
                                        <p:cTn id="306" dur="500" fill="hold"/>
                                        <p:tgtEl>
                                          <p:spTgt spid="4922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autoUpdateAnimBg="0"/>
      <p:bldP spid="49156" grpId="0" animBg="1"/>
      <p:bldP spid="49157" grpId="0" animBg="1"/>
      <p:bldP spid="49158" grpId="0" animBg="1" autoUpdateAnimBg="0"/>
      <p:bldP spid="49159" grpId="0" animBg="1"/>
      <p:bldP spid="49160" grpId="0" animBg="1" autoUpdateAnimBg="0"/>
      <p:bldP spid="49161" grpId="0" autoUpdateAnimBg="0"/>
      <p:bldP spid="49162" grpId="0" autoUpdateAnimBg="0"/>
      <p:bldP spid="49163" grpId="0" autoUpdateAnimBg="0"/>
      <p:bldP spid="49164" grpId="0" autoUpdateAnimBg="0"/>
      <p:bldP spid="49165" grpId="0" animBg="1"/>
      <p:bldP spid="49166" grpId="0" animBg="1"/>
      <p:bldP spid="49167" grpId="0" animBg="1" autoUpdateAnimBg="0"/>
      <p:bldP spid="49168" grpId="0" animBg="1"/>
      <p:bldP spid="49169" grpId="0" animBg="1" autoUpdateAnimBg="0"/>
      <p:bldP spid="49170" grpId="0" autoUpdateAnimBg="0"/>
      <p:bldP spid="49171" grpId="0" autoUpdateAnimBg="0"/>
      <p:bldP spid="49172" grpId="0" autoUpdateAnimBg="0"/>
      <p:bldP spid="49173" grpId="0" autoUpdateAnimBg="0"/>
      <p:bldP spid="49174" grpId="0" animBg="1" autoUpdateAnimBg="0"/>
      <p:bldP spid="49175" grpId="0" autoUpdateAnimBg="0"/>
      <p:bldP spid="49176" grpId="0" autoUpdateAnimBg="0"/>
      <p:bldP spid="49177" grpId="0" animBg="1"/>
      <p:bldP spid="49178" grpId="0" animBg="1"/>
      <p:bldP spid="49179" grpId="0" animBg="1" autoUpdateAnimBg="0"/>
      <p:bldP spid="49180" grpId="0" animBg="1" autoUpdateAnimBg="0"/>
      <p:bldP spid="49181" grpId="0" autoUpdateAnimBg="0"/>
      <p:bldP spid="49182" grpId="0" autoUpdateAnimBg="0"/>
      <p:bldP spid="49183" grpId="0" autoUpdateAnimBg="0"/>
      <p:bldP spid="49184" grpId="0" animBg="1"/>
      <p:bldP spid="49185" grpId="0" autoUpdateAnimBg="0"/>
      <p:bldP spid="49186" grpId="0" animBg="1"/>
      <p:bldP spid="49187" grpId="0" animBg="1"/>
      <p:bldP spid="49188" grpId="0" animBg="1"/>
      <p:bldP spid="49189" grpId="0" autoUpdateAnimBg="0"/>
      <p:bldP spid="49190" grpId="0" animBg="1"/>
      <p:bldP spid="49191" grpId="0" animBg="1"/>
      <p:bldP spid="49192" grpId="0" autoUpdateAnimBg="0"/>
      <p:bldP spid="49193" grpId="0" autoUpdateAnimBg="0"/>
      <p:bldP spid="49194" grpId="0" animBg="1" autoUpdateAnimBg="0"/>
      <p:bldP spid="49195" grpId="0" autoUpdateAnimBg="0"/>
      <p:bldP spid="49196" grpId="0" animBg="1"/>
      <p:bldP spid="49197" grpId="0" animBg="1" autoUpdateAnimBg="0"/>
      <p:bldP spid="49198" grpId="0" animBg="1"/>
      <p:bldP spid="49199" grpId="0" animBg="1"/>
      <p:bldP spid="49200" grpId="0" animBg="1" autoUpdateAnimBg="0"/>
      <p:bldP spid="49201" grpId="0" animBg="1"/>
      <p:bldP spid="49202" grpId="0" autoUpdateAnimBg="0"/>
      <p:bldP spid="49203" grpId="0" autoUpdateAnimBg="0"/>
      <p:bldP spid="49204" grpId="0" autoUpdateAnimBg="0"/>
      <p:bldP spid="49205" grpId="0" animBg="1" autoUpdateAnimBg="0"/>
      <p:bldP spid="49206" grpId="0" autoUpdateAnimBg="0"/>
      <p:bldP spid="49208" grpId="0" animBg="1" autoUpdateAnimBg="0"/>
      <p:bldP spid="49209" grpId="0" animBg="1"/>
      <p:bldP spid="49210" grpId="0" animBg="1" autoUpdateAnimBg="0"/>
      <p:bldP spid="49211" grpId="0" autoUpdateAnimBg="0"/>
      <p:bldP spid="49212" grpId="0" autoUpdateAnimBg="0"/>
      <p:bldP spid="49213" grpId="0" animBg="1"/>
      <p:bldP spid="49214" grpId="0" animBg="1"/>
      <p:bldP spid="49215" grpId="0" animBg="1" autoUpdateAnimBg="0"/>
      <p:bldP spid="49216" grpId="0" autoUpdateAnimBg="0"/>
      <p:bldP spid="49217" grpId="0" animBg="1" autoUpdateAnimBg="0"/>
      <p:bldP spid="49218" grpId="0" autoUpdateAnimBg="0"/>
      <p:bldP spid="49219" grpId="0" animBg="1"/>
      <p:bldP spid="49220" grpId="0" autoUpdateAnimBg="0"/>
      <p:bldP spid="49221" grpId="0" autoUpdateAnimBg="0"/>
      <p:bldP spid="49222" grpId="0" animBg="1"/>
      <p:bldP spid="49223" grpId="0" animBg="1"/>
      <p:bldP spid="49225" grpId="0" animBg="1" autoUpdateAnimBg="0"/>
      <p:bldP spid="49226"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10"/>
          <p:cNvSpPr txBox="1">
            <a:spLocks noChangeArrowheads="1"/>
          </p:cNvSpPr>
          <p:nvPr/>
        </p:nvSpPr>
        <p:spPr bwMode="auto">
          <a:xfrm>
            <a:off x="0" y="5805488"/>
            <a:ext cx="2514600" cy="336550"/>
          </a:xfrm>
          <a:prstGeom prst="rect">
            <a:avLst/>
          </a:prstGeom>
          <a:noFill/>
          <a:ln w="9525">
            <a:noFill/>
            <a:miter lim="800000"/>
            <a:headEnd/>
            <a:tailEnd/>
          </a:ln>
        </p:spPr>
        <p:txBody>
          <a:bodyPr anchor="ctr" anchorCtr="1">
            <a:spAutoFit/>
          </a:bodyPr>
          <a:lstStyle/>
          <a:p>
            <a:pPr algn="l"/>
            <a:r>
              <a:rPr lang="de-DE" sz="1600"/>
              <a:t>Unternehmensgründer</a:t>
            </a:r>
          </a:p>
        </p:txBody>
      </p:sp>
      <p:sp>
        <p:nvSpPr>
          <p:cNvPr id="2054" name="Line 13"/>
          <p:cNvSpPr>
            <a:spLocks noChangeShapeType="1"/>
          </p:cNvSpPr>
          <p:nvPr/>
        </p:nvSpPr>
        <p:spPr bwMode="auto">
          <a:xfrm>
            <a:off x="990600" y="2133600"/>
            <a:ext cx="1219200" cy="0"/>
          </a:xfrm>
          <a:prstGeom prst="line">
            <a:avLst/>
          </a:prstGeom>
          <a:noFill/>
          <a:ln w="28575">
            <a:solidFill>
              <a:srgbClr val="0000FF"/>
            </a:solidFill>
            <a:round/>
            <a:headEnd/>
            <a:tailEnd/>
          </a:ln>
        </p:spPr>
        <p:txBody>
          <a:bodyPr>
            <a:spAutoFit/>
          </a:bodyPr>
          <a:lstStyle/>
          <a:p>
            <a:endParaRPr lang="de-DE"/>
          </a:p>
        </p:txBody>
      </p:sp>
      <p:sp>
        <p:nvSpPr>
          <p:cNvPr id="2055" name="Line 15"/>
          <p:cNvSpPr>
            <a:spLocks noChangeShapeType="1"/>
          </p:cNvSpPr>
          <p:nvPr/>
        </p:nvSpPr>
        <p:spPr bwMode="auto">
          <a:xfrm>
            <a:off x="1676400" y="2133600"/>
            <a:ext cx="0" cy="228600"/>
          </a:xfrm>
          <a:prstGeom prst="line">
            <a:avLst/>
          </a:prstGeom>
          <a:noFill/>
          <a:ln w="28575">
            <a:solidFill>
              <a:srgbClr val="0000FF"/>
            </a:solidFill>
            <a:round/>
            <a:headEnd/>
            <a:tailEnd/>
          </a:ln>
        </p:spPr>
        <p:txBody>
          <a:bodyPr>
            <a:spAutoFit/>
          </a:bodyPr>
          <a:lstStyle/>
          <a:p>
            <a:endParaRPr lang="de-DE"/>
          </a:p>
        </p:txBody>
      </p:sp>
      <p:sp>
        <p:nvSpPr>
          <p:cNvPr id="2056" name="Text Box 31"/>
          <p:cNvSpPr txBox="1">
            <a:spLocks noChangeArrowheads="1"/>
          </p:cNvSpPr>
          <p:nvPr/>
        </p:nvSpPr>
        <p:spPr bwMode="auto">
          <a:xfrm>
            <a:off x="381000" y="1370013"/>
            <a:ext cx="1143000" cy="530225"/>
          </a:xfrm>
          <a:prstGeom prst="rect">
            <a:avLst/>
          </a:prstGeom>
          <a:solidFill>
            <a:srgbClr val="EFEFEF"/>
          </a:solidFill>
          <a:ln w="12700">
            <a:solidFill>
              <a:schemeClr val="tx1"/>
            </a:solidFill>
            <a:miter lim="800000"/>
            <a:headEnd/>
            <a:tailEnd/>
          </a:ln>
        </p:spPr>
        <p:txBody>
          <a:bodyPr anchor="ctr" anchorCtr="1">
            <a:spAutoFit/>
          </a:bodyPr>
          <a:lstStyle/>
          <a:p>
            <a:pPr algn="l"/>
            <a:r>
              <a:rPr lang="de-DE"/>
              <a:t>Frei-berufler?</a:t>
            </a:r>
          </a:p>
        </p:txBody>
      </p:sp>
      <p:sp>
        <p:nvSpPr>
          <p:cNvPr id="2059" name="Line 35"/>
          <p:cNvSpPr>
            <a:spLocks noChangeShapeType="1"/>
          </p:cNvSpPr>
          <p:nvPr/>
        </p:nvSpPr>
        <p:spPr bwMode="auto">
          <a:xfrm>
            <a:off x="990600" y="1905000"/>
            <a:ext cx="0" cy="228600"/>
          </a:xfrm>
          <a:prstGeom prst="line">
            <a:avLst/>
          </a:prstGeom>
          <a:noFill/>
          <a:ln w="28575">
            <a:solidFill>
              <a:srgbClr val="0000FF"/>
            </a:solidFill>
            <a:round/>
            <a:headEnd/>
            <a:tailEnd/>
          </a:ln>
        </p:spPr>
        <p:txBody>
          <a:bodyPr>
            <a:spAutoFit/>
          </a:bodyPr>
          <a:lstStyle/>
          <a:p>
            <a:endParaRPr lang="de-DE"/>
          </a:p>
        </p:txBody>
      </p:sp>
      <p:sp>
        <p:nvSpPr>
          <p:cNvPr id="2060" name="Line 37"/>
          <p:cNvSpPr>
            <a:spLocks noChangeShapeType="1"/>
          </p:cNvSpPr>
          <p:nvPr/>
        </p:nvSpPr>
        <p:spPr bwMode="auto">
          <a:xfrm>
            <a:off x="2209800" y="381000"/>
            <a:ext cx="0" cy="1905000"/>
          </a:xfrm>
          <a:prstGeom prst="line">
            <a:avLst/>
          </a:prstGeom>
          <a:noFill/>
          <a:ln w="28575">
            <a:solidFill>
              <a:srgbClr val="0000FF"/>
            </a:solidFill>
            <a:round/>
            <a:headEnd/>
            <a:tailEnd/>
          </a:ln>
        </p:spPr>
        <p:txBody>
          <a:bodyPr>
            <a:spAutoFit/>
          </a:bodyPr>
          <a:lstStyle/>
          <a:p>
            <a:endParaRPr lang="de-DE"/>
          </a:p>
        </p:txBody>
      </p:sp>
      <p:sp>
        <p:nvSpPr>
          <p:cNvPr id="2061" name="Text Box 38"/>
          <p:cNvSpPr txBox="1">
            <a:spLocks noChangeArrowheads="1"/>
          </p:cNvSpPr>
          <p:nvPr/>
        </p:nvSpPr>
        <p:spPr bwMode="auto">
          <a:xfrm>
            <a:off x="1676400" y="1370013"/>
            <a:ext cx="1219200" cy="530225"/>
          </a:xfrm>
          <a:prstGeom prst="rect">
            <a:avLst/>
          </a:prstGeom>
          <a:solidFill>
            <a:srgbClr val="CCFFCC"/>
          </a:solidFill>
          <a:ln w="12700">
            <a:solidFill>
              <a:schemeClr val="tx1"/>
            </a:solidFill>
            <a:miter lim="800000"/>
            <a:headEnd/>
            <a:tailEnd/>
          </a:ln>
        </p:spPr>
        <p:txBody>
          <a:bodyPr anchor="ctr" anchorCtr="1">
            <a:spAutoFit/>
          </a:bodyPr>
          <a:lstStyle/>
          <a:p>
            <a:pPr algn="l"/>
            <a:r>
              <a:rPr lang="de-DE"/>
              <a:t>Gewerbe-treibender?</a:t>
            </a:r>
          </a:p>
        </p:txBody>
      </p:sp>
      <p:sp>
        <p:nvSpPr>
          <p:cNvPr id="2062" name="Line 39"/>
          <p:cNvSpPr>
            <a:spLocks noChangeShapeType="1"/>
          </p:cNvSpPr>
          <p:nvPr/>
        </p:nvSpPr>
        <p:spPr bwMode="auto">
          <a:xfrm flipH="1">
            <a:off x="2209800" y="381000"/>
            <a:ext cx="4800600" cy="0"/>
          </a:xfrm>
          <a:prstGeom prst="line">
            <a:avLst/>
          </a:prstGeom>
          <a:noFill/>
          <a:ln w="28575">
            <a:solidFill>
              <a:srgbClr val="0000FF"/>
            </a:solidFill>
            <a:round/>
            <a:headEnd/>
            <a:tailEnd/>
          </a:ln>
        </p:spPr>
        <p:txBody>
          <a:bodyPr>
            <a:spAutoFit/>
          </a:bodyPr>
          <a:lstStyle/>
          <a:p>
            <a:endParaRPr lang="de-DE"/>
          </a:p>
        </p:txBody>
      </p:sp>
      <p:sp>
        <p:nvSpPr>
          <p:cNvPr id="2063" name="Text Box 40"/>
          <p:cNvSpPr txBox="1">
            <a:spLocks noChangeArrowheads="1"/>
          </p:cNvSpPr>
          <p:nvPr/>
        </p:nvSpPr>
        <p:spPr bwMode="auto">
          <a:xfrm>
            <a:off x="2362200" y="238125"/>
            <a:ext cx="1752600" cy="317500"/>
          </a:xfrm>
          <a:prstGeom prst="rect">
            <a:avLst/>
          </a:prstGeom>
          <a:solidFill>
            <a:srgbClr val="CCFFCC"/>
          </a:solidFill>
          <a:ln w="12700">
            <a:solidFill>
              <a:schemeClr val="tx1"/>
            </a:solidFill>
            <a:miter lim="800000"/>
            <a:headEnd/>
            <a:tailEnd/>
          </a:ln>
        </p:spPr>
        <p:txBody>
          <a:bodyPr anchor="ctr">
            <a:spAutoFit/>
          </a:bodyPr>
          <a:lstStyle/>
          <a:p>
            <a:pPr algn="l"/>
            <a:r>
              <a:rPr lang="de-DE"/>
              <a:t>Neugründung?</a:t>
            </a:r>
          </a:p>
        </p:txBody>
      </p:sp>
      <p:sp>
        <p:nvSpPr>
          <p:cNvPr id="2064" name="Text Box 41"/>
          <p:cNvSpPr txBox="1">
            <a:spLocks noChangeArrowheads="1"/>
          </p:cNvSpPr>
          <p:nvPr/>
        </p:nvSpPr>
        <p:spPr bwMode="auto">
          <a:xfrm>
            <a:off x="2362200" y="608013"/>
            <a:ext cx="1752600" cy="317500"/>
          </a:xfrm>
          <a:prstGeom prst="rect">
            <a:avLst/>
          </a:prstGeom>
          <a:solidFill>
            <a:srgbClr val="EFEFEF"/>
          </a:solidFill>
          <a:ln w="12700">
            <a:solidFill>
              <a:schemeClr val="tx1"/>
            </a:solidFill>
            <a:miter lim="800000"/>
            <a:headEnd/>
            <a:tailEnd/>
          </a:ln>
        </p:spPr>
        <p:txBody>
          <a:bodyPr anchor="ctr">
            <a:spAutoFit/>
          </a:bodyPr>
          <a:lstStyle/>
          <a:p>
            <a:pPr algn="l"/>
            <a:r>
              <a:rPr lang="de-DE"/>
              <a:t>Franchising?</a:t>
            </a:r>
          </a:p>
        </p:txBody>
      </p:sp>
      <p:sp>
        <p:nvSpPr>
          <p:cNvPr id="2065" name="Text Box 42"/>
          <p:cNvSpPr txBox="1">
            <a:spLocks noChangeArrowheads="1"/>
          </p:cNvSpPr>
          <p:nvPr/>
        </p:nvSpPr>
        <p:spPr bwMode="auto">
          <a:xfrm>
            <a:off x="2362200" y="989013"/>
            <a:ext cx="1752600" cy="317500"/>
          </a:xfrm>
          <a:prstGeom prst="rect">
            <a:avLst/>
          </a:prstGeom>
          <a:solidFill>
            <a:srgbClr val="EFEFEF"/>
          </a:solidFill>
          <a:ln w="12700">
            <a:solidFill>
              <a:schemeClr val="tx1"/>
            </a:solidFill>
            <a:miter lim="800000"/>
            <a:headEnd/>
            <a:tailEnd/>
          </a:ln>
        </p:spPr>
        <p:txBody>
          <a:bodyPr anchor="ctr">
            <a:spAutoFit/>
          </a:bodyPr>
          <a:lstStyle/>
          <a:p>
            <a:pPr algn="l"/>
            <a:r>
              <a:rPr lang="de-DE"/>
              <a:t>Übernahme?</a:t>
            </a:r>
          </a:p>
        </p:txBody>
      </p:sp>
      <p:sp>
        <p:nvSpPr>
          <p:cNvPr id="2066" name="Line 43"/>
          <p:cNvSpPr>
            <a:spLocks noChangeShapeType="1"/>
          </p:cNvSpPr>
          <p:nvPr/>
        </p:nvSpPr>
        <p:spPr bwMode="auto">
          <a:xfrm flipH="1">
            <a:off x="2209800" y="1143000"/>
            <a:ext cx="152400" cy="0"/>
          </a:xfrm>
          <a:prstGeom prst="line">
            <a:avLst/>
          </a:prstGeom>
          <a:noFill/>
          <a:ln w="28575">
            <a:solidFill>
              <a:srgbClr val="0000FF"/>
            </a:solidFill>
            <a:round/>
            <a:headEnd/>
            <a:tailEnd/>
          </a:ln>
        </p:spPr>
        <p:txBody>
          <a:bodyPr>
            <a:spAutoFit/>
          </a:bodyPr>
          <a:lstStyle/>
          <a:p>
            <a:endParaRPr lang="de-DE"/>
          </a:p>
        </p:txBody>
      </p:sp>
      <p:sp>
        <p:nvSpPr>
          <p:cNvPr id="2067" name="Line 44"/>
          <p:cNvSpPr>
            <a:spLocks noChangeShapeType="1"/>
          </p:cNvSpPr>
          <p:nvPr/>
        </p:nvSpPr>
        <p:spPr bwMode="auto">
          <a:xfrm flipH="1">
            <a:off x="2209800" y="762000"/>
            <a:ext cx="152400" cy="0"/>
          </a:xfrm>
          <a:prstGeom prst="line">
            <a:avLst/>
          </a:prstGeom>
          <a:noFill/>
          <a:ln w="28575">
            <a:solidFill>
              <a:srgbClr val="0000FF"/>
            </a:solidFill>
            <a:round/>
            <a:headEnd/>
            <a:tailEnd/>
          </a:ln>
        </p:spPr>
        <p:txBody>
          <a:bodyPr>
            <a:spAutoFit/>
          </a:bodyPr>
          <a:lstStyle/>
          <a:p>
            <a:endParaRPr lang="de-DE"/>
          </a:p>
        </p:txBody>
      </p:sp>
      <p:sp>
        <p:nvSpPr>
          <p:cNvPr id="2068" name="Text Box 45"/>
          <p:cNvSpPr txBox="1">
            <a:spLocks noChangeArrowheads="1"/>
          </p:cNvSpPr>
          <p:nvPr/>
        </p:nvSpPr>
        <p:spPr bwMode="auto">
          <a:xfrm>
            <a:off x="3276600" y="1295400"/>
            <a:ext cx="609600" cy="304800"/>
          </a:xfrm>
          <a:prstGeom prst="rect">
            <a:avLst/>
          </a:prstGeom>
          <a:noFill/>
          <a:ln w="9525">
            <a:noFill/>
            <a:miter lim="800000"/>
            <a:headEnd/>
            <a:tailEnd/>
          </a:ln>
        </p:spPr>
        <p:txBody>
          <a:bodyPr>
            <a:spAutoFit/>
          </a:bodyPr>
          <a:lstStyle/>
          <a:p>
            <a:pPr algn="l"/>
            <a:r>
              <a:rPr lang="de-DE"/>
              <a:t>u. a.</a:t>
            </a:r>
          </a:p>
        </p:txBody>
      </p:sp>
      <p:sp>
        <p:nvSpPr>
          <p:cNvPr id="2069" name="Line 47"/>
          <p:cNvSpPr>
            <a:spLocks noChangeShapeType="1"/>
          </p:cNvSpPr>
          <p:nvPr/>
        </p:nvSpPr>
        <p:spPr bwMode="auto">
          <a:xfrm>
            <a:off x="4343400" y="381000"/>
            <a:ext cx="0" cy="381000"/>
          </a:xfrm>
          <a:prstGeom prst="line">
            <a:avLst/>
          </a:prstGeom>
          <a:noFill/>
          <a:ln w="28575">
            <a:solidFill>
              <a:srgbClr val="0000FF"/>
            </a:solidFill>
            <a:round/>
            <a:headEnd/>
            <a:tailEnd/>
          </a:ln>
        </p:spPr>
        <p:txBody>
          <a:bodyPr>
            <a:spAutoFit/>
          </a:bodyPr>
          <a:lstStyle/>
          <a:p>
            <a:endParaRPr lang="de-DE"/>
          </a:p>
        </p:txBody>
      </p:sp>
      <p:sp>
        <p:nvSpPr>
          <p:cNvPr id="2070" name="Text Box 48"/>
          <p:cNvSpPr txBox="1">
            <a:spLocks noChangeArrowheads="1"/>
          </p:cNvSpPr>
          <p:nvPr/>
        </p:nvSpPr>
        <p:spPr bwMode="auto">
          <a:xfrm>
            <a:off x="4572000" y="227013"/>
            <a:ext cx="1676400" cy="317500"/>
          </a:xfrm>
          <a:prstGeom prst="rect">
            <a:avLst/>
          </a:prstGeom>
          <a:solidFill>
            <a:srgbClr val="EFEFEF"/>
          </a:solidFill>
          <a:ln w="12700">
            <a:solidFill>
              <a:schemeClr val="tx1"/>
            </a:solidFill>
            <a:miter lim="800000"/>
            <a:headEnd/>
            <a:tailEnd/>
          </a:ln>
        </p:spPr>
        <p:txBody>
          <a:bodyPr anchor="ctr">
            <a:spAutoFit/>
          </a:bodyPr>
          <a:lstStyle/>
          <a:p>
            <a:pPr algn="l"/>
            <a:r>
              <a:rPr lang="de-DE"/>
              <a:t>Produkt?</a:t>
            </a:r>
          </a:p>
        </p:txBody>
      </p:sp>
      <p:sp>
        <p:nvSpPr>
          <p:cNvPr id="2071" name="Line 49"/>
          <p:cNvSpPr>
            <a:spLocks noChangeShapeType="1"/>
          </p:cNvSpPr>
          <p:nvPr/>
        </p:nvSpPr>
        <p:spPr bwMode="auto">
          <a:xfrm flipH="1">
            <a:off x="4343400" y="762000"/>
            <a:ext cx="3505200" cy="0"/>
          </a:xfrm>
          <a:prstGeom prst="line">
            <a:avLst/>
          </a:prstGeom>
          <a:noFill/>
          <a:ln w="28575">
            <a:solidFill>
              <a:srgbClr val="0000FF"/>
            </a:solidFill>
            <a:round/>
            <a:headEnd/>
            <a:tailEnd/>
          </a:ln>
        </p:spPr>
        <p:txBody>
          <a:bodyPr>
            <a:spAutoFit/>
          </a:bodyPr>
          <a:lstStyle/>
          <a:p>
            <a:endParaRPr lang="de-DE"/>
          </a:p>
        </p:txBody>
      </p:sp>
      <p:sp>
        <p:nvSpPr>
          <p:cNvPr id="2072" name="Text Box 50"/>
          <p:cNvSpPr txBox="1">
            <a:spLocks noChangeArrowheads="1"/>
          </p:cNvSpPr>
          <p:nvPr/>
        </p:nvSpPr>
        <p:spPr bwMode="auto">
          <a:xfrm>
            <a:off x="4572000" y="608013"/>
            <a:ext cx="1676400" cy="317500"/>
          </a:xfrm>
          <a:prstGeom prst="rect">
            <a:avLst/>
          </a:prstGeom>
          <a:solidFill>
            <a:srgbClr val="CCFFCC"/>
          </a:solidFill>
          <a:ln w="12700">
            <a:solidFill>
              <a:schemeClr val="tx1"/>
            </a:solidFill>
            <a:miter lim="800000"/>
            <a:headEnd/>
            <a:tailEnd/>
          </a:ln>
        </p:spPr>
        <p:txBody>
          <a:bodyPr anchor="ctr">
            <a:spAutoFit/>
          </a:bodyPr>
          <a:lstStyle/>
          <a:p>
            <a:pPr algn="l"/>
            <a:r>
              <a:rPr lang="de-DE"/>
              <a:t>Dienstleistung?</a:t>
            </a:r>
          </a:p>
        </p:txBody>
      </p:sp>
      <p:sp>
        <p:nvSpPr>
          <p:cNvPr id="2073" name="Text Box 52"/>
          <p:cNvSpPr txBox="1">
            <a:spLocks noChangeArrowheads="1"/>
          </p:cNvSpPr>
          <p:nvPr/>
        </p:nvSpPr>
        <p:spPr bwMode="auto">
          <a:xfrm>
            <a:off x="6629400" y="608013"/>
            <a:ext cx="838200" cy="317500"/>
          </a:xfrm>
          <a:prstGeom prst="rect">
            <a:avLst/>
          </a:prstGeom>
          <a:solidFill>
            <a:srgbClr val="CCFFCC"/>
          </a:solidFill>
          <a:ln w="12700">
            <a:solidFill>
              <a:schemeClr val="tx1"/>
            </a:solidFill>
            <a:miter lim="800000"/>
            <a:headEnd/>
            <a:tailEnd/>
          </a:ln>
        </p:spPr>
        <p:txBody>
          <a:bodyPr anchor="ctr">
            <a:spAutoFit/>
          </a:bodyPr>
          <a:lstStyle/>
          <a:p>
            <a:pPr algn="l"/>
            <a:r>
              <a:rPr lang="de-DE"/>
              <a:t>Markt?</a:t>
            </a:r>
          </a:p>
        </p:txBody>
      </p:sp>
      <p:sp>
        <p:nvSpPr>
          <p:cNvPr id="2074" name="Line 53"/>
          <p:cNvSpPr>
            <a:spLocks noChangeShapeType="1"/>
          </p:cNvSpPr>
          <p:nvPr/>
        </p:nvSpPr>
        <p:spPr bwMode="auto">
          <a:xfrm>
            <a:off x="7620000" y="762000"/>
            <a:ext cx="0" cy="2590800"/>
          </a:xfrm>
          <a:prstGeom prst="line">
            <a:avLst/>
          </a:prstGeom>
          <a:noFill/>
          <a:ln w="28575">
            <a:solidFill>
              <a:srgbClr val="0000FF"/>
            </a:solidFill>
            <a:round/>
            <a:headEnd/>
            <a:tailEnd/>
          </a:ln>
        </p:spPr>
        <p:txBody>
          <a:bodyPr>
            <a:spAutoFit/>
          </a:bodyPr>
          <a:lstStyle/>
          <a:p>
            <a:endParaRPr lang="de-DE"/>
          </a:p>
        </p:txBody>
      </p:sp>
      <p:sp>
        <p:nvSpPr>
          <p:cNvPr id="2075" name="Text Box 54"/>
          <p:cNvSpPr txBox="1">
            <a:spLocks noChangeArrowheads="1"/>
          </p:cNvSpPr>
          <p:nvPr/>
        </p:nvSpPr>
        <p:spPr bwMode="auto">
          <a:xfrm>
            <a:off x="7848600" y="609600"/>
            <a:ext cx="1143000" cy="517525"/>
          </a:xfrm>
          <a:prstGeom prst="rect">
            <a:avLst/>
          </a:prstGeom>
          <a:noFill/>
          <a:ln w="9525">
            <a:noFill/>
            <a:miter lim="800000"/>
            <a:headEnd/>
            <a:tailEnd/>
          </a:ln>
        </p:spPr>
        <p:txBody>
          <a:bodyPr>
            <a:spAutoFit/>
          </a:bodyPr>
          <a:lstStyle/>
          <a:p>
            <a:pPr algn="l"/>
            <a:r>
              <a:rPr lang="de-DE"/>
              <a:t>Wie sieht er aus?</a:t>
            </a:r>
          </a:p>
        </p:txBody>
      </p:sp>
      <p:sp>
        <p:nvSpPr>
          <p:cNvPr id="2076" name="Line 55"/>
          <p:cNvSpPr>
            <a:spLocks noChangeShapeType="1"/>
          </p:cNvSpPr>
          <p:nvPr/>
        </p:nvSpPr>
        <p:spPr bwMode="auto">
          <a:xfrm flipH="1">
            <a:off x="7620000" y="1295400"/>
            <a:ext cx="228600" cy="0"/>
          </a:xfrm>
          <a:prstGeom prst="line">
            <a:avLst/>
          </a:prstGeom>
          <a:noFill/>
          <a:ln w="28575">
            <a:solidFill>
              <a:srgbClr val="0000FF"/>
            </a:solidFill>
            <a:round/>
            <a:headEnd/>
            <a:tailEnd/>
          </a:ln>
        </p:spPr>
        <p:txBody>
          <a:bodyPr>
            <a:spAutoFit/>
          </a:bodyPr>
          <a:lstStyle/>
          <a:p>
            <a:endParaRPr lang="de-DE"/>
          </a:p>
        </p:txBody>
      </p:sp>
      <p:sp>
        <p:nvSpPr>
          <p:cNvPr id="2077" name="Text Box 56"/>
          <p:cNvSpPr txBox="1">
            <a:spLocks noChangeArrowheads="1"/>
          </p:cNvSpPr>
          <p:nvPr/>
        </p:nvSpPr>
        <p:spPr bwMode="auto">
          <a:xfrm>
            <a:off x="7848600" y="1143000"/>
            <a:ext cx="1143000" cy="517525"/>
          </a:xfrm>
          <a:prstGeom prst="rect">
            <a:avLst/>
          </a:prstGeom>
          <a:noFill/>
          <a:ln w="9525">
            <a:noFill/>
            <a:miter lim="800000"/>
            <a:headEnd/>
            <a:tailEnd/>
          </a:ln>
        </p:spPr>
        <p:txBody>
          <a:bodyPr>
            <a:spAutoFit/>
          </a:bodyPr>
          <a:lstStyle/>
          <a:p>
            <a:pPr algn="l"/>
            <a:r>
              <a:rPr lang="de-DE"/>
              <a:t>Wo ist der Markt?</a:t>
            </a:r>
          </a:p>
        </p:txBody>
      </p:sp>
      <p:sp>
        <p:nvSpPr>
          <p:cNvPr id="2078" name="Text Box 57"/>
          <p:cNvSpPr txBox="1">
            <a:spLocks noChangeArrowheads="1"/>
          </p:cNvSpPr>
          <p:nvPr/>
        </p:nvSpPr>
        <p:spPr bwMode="auto">
          <a:xfrm>
            <a:off x="7848600" y="1676400"/>
            <a:ext cx="1143000" cy="517525"/>
          </a:xfrm>
          <a:prstGeom prst="rect">
            <a:avLst/>
          </a:prstGeom>
          <a:noFill/>
          <a:ln w="9525">
            <a:noFill/>
            <a:miter lim="800000"/>
            <a:headEnd/>
            <a:tailEnd/>
          </a:ln>
        </p:spPr>
        <p:txBody>
          <a:bodyPr>
            <a:spAutoFit/>
          </a:bodyPr>
          <a:lstStyle/>
          <a:p>
            <a:pPr algn="l"/>
            <a:r>
              <a:rPr lang="de-DE"/>
              <a:t>Markt-potenzial?</a:t>
            </a:r>
          </a:p>
        </p:txBody>
      </p:sp>
      <p:sp>
        <p:nvSpPr>
          <p:cNvPr id="2079" name="Text Box 58"/>
          <p:cNvSpPr txBox="1">
            <a:spLocks noChangeArrowheads="1"/>
          </p:cNvSpPr>
          <p:nvPr/>
        </p:nvSpPr>
        <p:spPr bwMode="auto">
          <a:xfrm>
            <a:off x="7848600" y="2209800"/>
            <a:ext cx="1143000" cy="517525"/>
          </a:xfrm>
          <a:prstGeom prst="rect">
            <a:avLst/>
          </a:prstGeom>
          <a:noFill/>
          <a:ln w="9525">
            <a:noFill/>
            <a:miter lim="800000"/>
            <a:headEnd/>
            <a:tailEnd/>
          </a:ln>
        </p:spPr>
        <p:txBody>
          <a:bodyPr>
            <a:spAutoFit/>
          </a:bodyPr>
          <a:lstStyle/>
          <a:p>
            <a:pPr algn="l"/>
            <a:r>
              <a:rPr lang="de-DE"/>
              <a:t>Konkur-renz?</a:t>
            </a:r>
          </a:p>
        </p:txBody>
      </p:sp>
      <p:sp>
        <p:nvSpPr>
          <p:cNvPr id="2080" name="Text Box 59"/>
          <p:cNvSpPr txBox="1">
            <a:spLocks noChangeArrowheads="1"/>
          </p:cNvSpPr>
          <p:nvPr/>
        </p:nvSpPr>
        <p:spPr bwMode="auto">
          <a:xfrm>
            <a:off x="7848600" y="2819400"/>
            <a:ext cx="1143000" cy="730250"/>
          </a:xfrm>
          <a:prstGeom prst="rect">
            <a:avLst/>
          </a:prstGeom>
          <a:noFill/>
          <a:ln w="9525">
            <a:noFill/>
            <a:miter lim="800000"/>
            <a:headEnd/>
            <a:tailEnd/>
          </a:ln>
        </p:spPr>
        <p:txBody>
          <a:bodyPr>
            <a:spAutoFit/>
          </a:bodyPr>
          <a:lstStyle/>
          <a:p>
            <a:pPr algn="l"/>
            <a:r>
              <a:rPr lang="de-DE"/>
              <a:t>Wie kommt man auf den Markt?</a:t>
            </a:r>
          </a:p>
        </p:txBody>
      </p:sp>
      <p:sp>
        <p:nvSpPr>
          <p:cNvPr id="2081" name="Line 60"/>
          <p:cNvSpPr>
            <a:spLocks noChangeShapeType="1"/>
          </p:cNvSpPr>
          <p:nvPr/>
        </p:nvSpPr>
        <p:spPr bwMode="auto">
          <a:xfrm flipH="1">
            <a:off x="7620000" y="1828800"/>
            <a:ext cx="228600" cy="0"/>
          </a:xfrm>
          <a:prstGeom prst="line">
            <a:avLst/>
          </a:prstGeom>
          <a:noFill/>
          <a:ln w="28575">
            <a:solidFill>
              <a:srgbClr val="0000FF"/>
            </a:solidFill>
            <a:round/>
            <a:headEnd/>
            <a:tailEnd/>
          </a:ln>
        </p:spPr>
        <p:txBody>
          <a:bodyPr>
            <a:spAutoFit/>
          </a:bodyPr>
          <a:lstStyle/>
          <a:p>
            <a:endParaRPr lang="de-DE"/>
          </a:p>
        </p:txBody>
      </p:sp>
      <p:sp>
        <p:nvSpPr>
          <p:cNvPr id="2082" name="Line 61"/>
          <p:cNvSpPr>
            <a:spLocks noChangeShapeType="1"/>
          </p:cNvSpPr>
          <p:nvPr/>
        </p:nvSpPr>
        <p:spPr bwMode="auto">
          <a:xfrm flipH="1">
            <a:off x="7620000" y="2895600"/>
            <a:ext cx="228600" cy="0"/>
          </a:xfrm>
          <a:prstGeom prst="line">
            <a:avLst/>
          </a:prstGeom>
          <a:noFill/>
          <a:ln w="28575">
            <a:solidFill>
              <a:srgbClr val="0000FF"/>
            </a:solidFill>
            <a:round/>
            <a:headEnd/>
            <a:tailEnd/>
          </a:ln>
        </p:spPr>
        <p:txBody>
          <a:bodyPr>
            <a:spAutoFit/>
          </a:bodyPr>
          <a:lstStyle/>
          <a:p>
            <a:endParaRPr lang="de-DE"/>
          </a:p>
        </p:txBody>
      </p:sp>
      <p:sp>
        <p:nvSpPr>
          <p:cNvPr id="2083" name="Line 62"/>
          <p:cNvSpPr>
            <a:spLocks noChangeShapeType="1"/>
          </p:cNvSpPr>
          <p:nvPr/>
        </p:nvSpPr>
        <p:spPr bwMode="auto">
          <a:xfrm flipH="1">
            <a:off x="7620000" y="2362200"/>
            <a:ext cx="228600" cy="0"/>
          </a:xfrm>
          <a:prstGeom prst="line">
            <a:avLst/>
          </a:prstGeom>
          <a:noFill/>
          <a:ln w="28575">
            <a:solidFill>
              <a:srgbClr val="0000FF"/>
            </a:solidFill>
            <a:round/>
            <a:headEnd/>
            <a:tailEnd/>
          </a:ln>
        </p:spPr>
        <p:txBody>
          <a:bodyPr>
            <a:spAutoFit/>
          </a:bodyPr>
          <a:lstStyle/>
          <a:p>
            <a:endParaRPr lang="de-DE"/>
          </a:p>
        </p:txBody>
      </p:sp>
      <p:sp>
        <p:nvSpPr>
          <p:cNvPr id="2084" name="Text Box 63"/>
          <p:cNvSpPr txBox="1">
            <a:spLocks noChangeArrowheads="1"/>
          </p:cNvSpPr>
          <p:nvPr/>
        </p:nvSpPr>
        <p:spPr bwMode="auto">
          <a:xfrm>
            <a:off x="7924800" y="3505200"/>
            <a:ext cx="609600" cy="304800"/>
          </a:xfrm>
          <a:prstGeom prst="rect">
            <a:avLst/>
          </a:prstGeom>
          <a:noFill/>
          <a:ln w="9525">
            <a:noFill/>
            <a:miter lim="800000"/>
            <a:headEnd/>
            <a:tailEnd/>
          </a:ln>
        </p:spPr>
        <p:txBody>
          <a:bodyPr>
            <a:spAutoFit/>
          </a:bodyPr>
          <a:lstStyle/>
          <a:p>
            <a:pPr algn="l"/>
            <a:r>
              <a:rPr lang="de-DE"/>
              <a:t>u. a.</a:t>
            </a:r>
          </a:p>
        </p:txBody>
      </p:sp>
      <p:sp>
        <p:nvSpPr>
          <p:cNvPr id="2085" name="Line 65"/>
          <p:cNvSpPr>
            <a:spLocks noChangeShapeType="1"/>
          </p:cNvSpPr>
          <p:nvPr/>
        </p:nvSpPr>
        <p:spPr bwMode="auto">
          <a:xfrm>
            <a:off x="3962400" y="2438400"/>
            <a:ext cx="2667000" cy="0"/>
          </a:xfrm>
          <a:prstGeom prst="line">
            <a:avLst/>
          </a:prstGeom>
          <a:noFill/>
          <a:ln w="28575">
            <a:solidFill>
              <a:srgbClr val="0000FF"/>
            </a:solidFill>
            <a:round/>
            <a:headEnd/>
            <a:tailEnd/>
          </a:ln>
        </p:spPr>
        <p:txBody>
          <a:bodyPr>
            <a:spAutoFit/>
          </a:bodyPr>
          <a:lstStyle/>
          <a:p>
            <a:endParaRPr lang="de-DE"/>
          </a:p>
        </p:txBody>
      </p:sp>
      <p:sp>
        <p:nvSpPr>
          <p:cNvPr id="2086" name="Line 66"/>
          <p:cNvSpPr>
            <a:spLocks noChangeShapeType="1"/>
          </p:cNvSpPr>
          <p:nvPr/>
        </p:nvSpPr>
        <p:spPr bwMode="auto">
          <a:xfrm>
            <a:off x="5334000" y="914400"/>
            <a:ext cx="0" cy="2438400"/>
          </a:xfrm>
          <a:prstGeom prst="line">
            <a:avLst/>
          </a:prstGeom>
          <a:noFill/>
          <a:ln w="28575">
            <a:solidFill>
              <a:srgbClr val="0000FF"/>
            </a:solidFill>
            <a:round/>
            <a:headEnd/>
            <a:tailEnd/>
          </a:ln>
        </p:spPr>
        <p:txBody>
          <a:bodyPr>
            <a:spAutoFit/>
          </a:bodyPr>
          <a:lstStyle/>
          <a:p>
            <a:endParaRPr lang="de-DE"/>
          </a:p>
        </p:txBody>
      </p:sp>
      <p:sp>
        <p:nvSpPr>
          <p:cNvPr id="2087" name="Line 68"/>
          <p:cNvSpPr>
            <a:spLocks noChangeShapeType="1"/>
          </p:cNvSpPr>
          <p:nvPr/>
        </p:nvSpPr>
        <p:spPr bwMode="auto">
          <a:xfrm>
            <a:off x="3962400" y="2438400"/>
            <a:ext cx="0" cy="914400"/>
          </a:xfrm>
          <a:prstGeom prst="line">
            <a:avLst/>
          </a:prstGeom>
          <a:noFill/>
          <a:ln w="28575">
            <a:solidFill>
              <a:srgbClr val="0000FF"/>
            </a:solidFill>
            <a:round/>
            <a:headEnd/>
            <a:tailEnd/>
          </a:ln>
        </p:spPr>
        <p:txBody>
          <a:bodyPr>
            <a:spAutoFit/>
          </a:bodyPr>
          <a:lstStyle/>
          <a:p>
            <a:endParaRPr lang="de-DE"/>
          </a:p>
        </p:txBody>
      </p:sp>
      <p:sp>
        <p:nvSpPr>
          <p:cNvPr id="2088" name="Text Box 69"/>
          <p:cNvSpPr txBox="1">
            <a:spLocks noChangeArrowheads="1"/>
          </p:cNvSpPr>
          <p:nvPr/>
        </p:nvSpPr>
        <p:spPr bwMode="auto">
          <a:xfrm>
            <a:off x="3429000" y="2590800"/>
            <a:ext cx="1066800" cy="563563"/>
          </a:xfrm>
          <a:prstGeom prst="rect">
            <a:avLst/>
          </a:prstGeom>
          <a:solidFill>
            <a:srgbClr val="CCFFCC"/>
          </a:solidFill>
          <a:ln w="12700">
            <a:solidFill>
              <a:schemeClr val="tx1"/>
            </a:solidFill>
            <a:miter lim="800000"/>
            <a:headEnd/>
            <a:tailEnd/>
          </a:ln>
        </p:spPr>
        <p:txBody>
          <a:bodyPr anchor="ctr"/>
          <a:lstStyle/>
          <a:p>
            <a:pPr algn="l"/>
            <a:r>
              <a:rPr lang="de-DE"/>
              <a:t>Know-how?</a:t>
            </a:r>
          </a:p>
        </p:txBody>
      </p:sp>
      <p:sp>
        <p:nvSpPr>
          <p:cNvPr id="2089" name="Line 70"/>
          <p:cNvSpPr>
            <a:spLocks noChangeShapeType="1"/>
          </p:cNvSpPr>
          <p:nvPr/>
        </p:nvSpPr>
        <p:spPr bwMode="auto">
          <a:xfrm>
            <a:off x="5791200" y="1600200"/>
            <a:ext cx="1828800" cy="0"/>
          </a:xfrm>
          <a:prstGeom prst="line">
            <a:avLst/>
          </a:prstGeom>
          <a:noFill/>
          <a:ln w="28575">
            <a:solidFill>
              <a:srgbClr val="0000FF"/>
            </a:solidFill>
            <a:round/>
            <a:headEnd/>
            <a:tailEnd/>
          </a:ln>
        </p:spPr>
        <p:txBody>
          <a:bodyPr>
            <a:spAutoFit/>
          </a:bodyPr>
          <a:lstStyle/>
          <a:p>
            <a:endParaRPr lang="de-DE"/>
          </a:p>
        </p:txBody>
      </p:sp>
      <p:sp>
        <p:nvSpPr>
          <p:cNvPr id="2090" name="Line 71"/>
          <p:cNvSpPr>
            <a:spLocks noChangeShapeType="1"/>
          </p:cNvSpPr>
          <p:nvPr/>
        </p:nvSpPr>
        <p:spPr bwMode="auto">
          <a:xfrm>
            <a:off x="5791200" y="1600200"/>
            <a:ext cx="0" cy="304800"/>
          </a:xfrm>
          <a:prstGeom prst="line">
            <a:avLst/>
          </a:prstGeom>
          <a:noFill/>
          <a:ln w="28575">
            <a:solidFill>
              <a:srgbClr val="0000FF"/>
            </a:solidFill>
            <a:round/>
            <a:headEnd/>
            <a:tailEnd/>
          </a:ln>
        </p:spPr>
        <p:txBody>
          <a:bodyPr>
            <a:spAutoFit/>
          </a:bodyPr>
          <a:lstStyle/>
          <a:p>
            <a:endParaRPr lang="de-DE"/>
          </a:p>
        </p:txBody>
      </p:sp>
      <p:sp>
        <p:nvSpPr>
          <p:cNvPr id="2091" name="Text Box 72"/>
          <p:cNvSpPr txBox="1">
            <a:spLocks noChangeArrowheads="1"/>
          </p:cNvSpPr>
          <p:nvPr/>
        </p:nvSpPr>
        <p:spPr bwMode="auto">
          <a:xfrm>
            <a:off x="4800600" y="2590800"/>
            <a:ext cx="1066800" cy="565150"/>
          </a:xfrm>
          <a:prstGeom prst="rect">
            <a:avLst/>
          </a:prstGeom>
          <a:solidFill>
            <a:srgbClr val="CCFFCC"/>
          </a:solidFill>
          <a:ln w="12700">
            <a:solidFill>
              <a:schemeClr val="tx1"/>
            </a:solidFill>
            <a:miter lim="800000"/>
            <a:headEnd/>
            <a:tailEnd/>
          </a:ln>
        </p:spPr>
        <p:txBody>
          <a:bodyPr anchor="ctr"/>
          <a:lstStyle/>
          <a:p>
            <a:pPr algn="l"/>
            <a:r>
              <a:rPr lang="de-DE"/>
              <a:t>Gewerbe-räume?</a:t>
            </a:r>
          </a:p>
        </p:txBody>
      </p:sp>
      <p:sp>
        <p:nvSpPr>
          <p:cNvPr id="2092" name="Line 74"/>
          <p:cNvSpPr>
            <a:spLocks noChangeShapeType="1"/>
          </p:cNvSpPr>
          <p:nvPr/>
        </p:nvSpPr>
        <p:spPr bwMode="auto">
          <a:xfrm>
            <a:off x="6629400" y="2438400"/>
            <a:ext cx="0" cy="914400"/>
          </a:xfrm>
          <a:prstGeom prst="line">
            <a:avLst/>
          </a:prstGeom>
          <a:noFill/>
          <a:ln w="28575">
            <a:solidFill>
              <a:srgbClr val="0000FF"/>
            </a:solidFill>
            <a:round/>
            <a:headEnd/>
            <a:tailEnd/>
          </a:ln>
        </p:spPr>
        <p:txBody>
          <a:bodyPr>
            <a:spAutoFit/>
          </a:bodyPr>
          <a:lstStyle/>
          <a:p>
            <a:endParaRPr lang="de-DE"/>
          </a:p>
        </p:txBody>
      </p:sp>
      <p:sp>
        <p:nvSpPr>
          <p:cNvPr id="2093" name="Text Box 75"/>
          <p:cNvSpPr txBox="1">
            <a:spLocks noChangeArrowheads="1"/>
          </p:cNvSpPr>
          <p:nvPr/>
        </p:nvSpPr>
        <p:spPr bwMode="auto">
          <a:xfrm>
            <a:off x="6172200" y="2590800"/>
            <a:ext cx="1066800" cy="565150"/>
          </a:xfrm>
          <a:prstGeom prst="rect">
            <a:avLst/>
          </a:prstGeom>
          <a:solidFill>
            <a:srgbClr val="CCFFCC"/>
          </a:solidFill>
          <a:ln w="12700">
            <a:solidFill>
              <a:schemeClr val="tx1"/>
            </a:solidFill>
            <a:miter lim="800000"/>
            <a:headEnd/>
            <a:tailEnd/>
          </a:ln>
        </p:spPr>
        <p:txBody>
          <a:bodyPr anchor="ctr"/>
          <a:lstStyle/>
          <a:p>
            <a:pPr algn="l"/>
            <a:r>
              <a:rPr lang="de-DE"/>
              <a:t>Eigen-kapital?</a:t>
            </a:r>
          </a:p>
        </p:txBody>
      </p:sp>
      <p:sp>
        <p:nvSpPr>
          <p:cNvPr id="2094" name="Text Box 76"/>
          <p:cNvSpPr txBox="1">
            <a:spLocks noChangeArrowheads="1"/>
          </p:cNvSpPr>
          <p:nvPr/>
        </p:nvSpPr>
        <p:spPr bwMode="auto">
          <a:xfrm>
            <a:off x="4114800" y="1720850"/>
            <a:ext cx="2286000" cy="530225"/>
          </a:xfrm>
          <a:prstGeom prst="rect">
            <a:avLst/>
          </a:prstGeom>
          <a:solidFill>
            <a:srgbClr val="FFE9D3"/>
          </a:solidFill>
          <a:ln w="12700">
            <a:solidFill>
              <a:schemeClr val="tx1"/>
            </a:solidFill>
            <a:miter lim="800000"/>
            <a:headEnd/>
            <a:tailEnd/>
          </a:ln>
        </p:spPr>
        <p:txBody>
          <a:bodyPr anchor="ctr">
            <a:spAutoFit/>
          </a:bodyPr>
          <a:lstStyle/>
          <a:p>
            <a:pPr algn="l"/>
            <a:r>
              <a:rPr lang="de-DE"/>
              <a:t>Worüber verfüge ich als Gründer bereits?</a:t>
            </a:r>
          </a:p>
        </p:txBody>
      </p:sp>
      <p:sp>
        <p:nvSpPr>
          <p:cNvPr id="2095" name="Line 77"/>
          <p:cNvSpPr>
            <a:spLocks noChangeShapeType="1"/>
          </p:cNvSpPr>
          <p:nvPr/>
        </p:nvSpPr>
        <p:spPr bwMode="auto">
          <a:xfrm>
            <a:off x="3962400" y="3352800"/>
            <a:ext cx="3657600" cy="0"/>
          </a:xfrm>
          <a:prstGeom prst="line">
            <a:avLst/>
          </a:prstGeom>
          <a:noFill/>
          <a:ln w="28575">
            <a:solidFill>
              <a:srgbClr val="0000FF"/>
            </a:solidFill>
            <a:round/>
            <a:headEnd/>
            <a:tailEnd/>
          </a:ln>
        </p:spPr>
        <p:txBody>
          <a:bodyPr>
            <a:spAutoFit/>
          </a:bodyPr>
          <a:lstStyle/>
          <a:p>
            <a:endParaRPr lang="de-DE"/>
          </a:p>
        </p:txBody>
      </p:sp>
      <p:sp>
        <p:nvSpPr>
          <p:cNvPr id="110674" name="Text Box 82"/>
          <p:cNvSpPr txBox="1">
            <a:spLocks noChangeArrowheads="1"/>
          </p:cNvSpPr>
          <p:nvPr/>
        </p:nvSpPr>
        <p:spPr bwMode="auto">
          <a:xfrm>
            <a:off x="4419600" y="4565650"/>
            <a:ext cx="4038600" cy="593725"/>
          </a:xfrm>
          <a:prstGeom prst="rect">
            <a:avLst/>
          </a:prstGeom>
          <a:solidFill>
            <a:srgbClr val="CCFFFF"/>
          </a:solidFill>
          <a:ln w="12700">
            <a:solidFill>
              <a:schemeClr val="tx1"/>
            </a:solidFill>
            <a:miter lim="800000"/>
            <a:headEnd/>
            <a:tailEnd/>
          </a:ln>
        </p:spPr>
        <p:txBody>
          <a:bodyPr anchor="ctr" anchorCtr="1">
            <a:spAutoFit/>
          </a:bodyPr>
          <a:lstStyle/>
          <a:p>
            <a:pPr algn="l">
              <a:defRPr/>
            </a:pPr>
            <a:r>
              <a:rPr lang="de-DE" sz="1600">
                <a:solidFill>
                  <a:srgbClr val="FF3300"/>
                </a:solidFill>
                <a:effectLst>
                  <a:outerShdw blurRad="38100" dist="38100" dir="2700000" algn="tl">
                    <a:srgbClr val="000000"/>
                  </a:outerShdw>
                </a:effectLst>
              </a:rPr>
              <a:t>Geschäftsidee:</a:t>
            </a:r>
            <a:r>
              <a:rPr lang="de-DE" sz="1600"/>
              <a:t> Eigene Werkstatt für Fahrzeugbau (Neugründung)</a:t>
            </a:r>
          </a:p>
        </p:txBody>
      </p:sp>
      <p:sp>
        <p:nvSpPr>
          <p:cNvPr id="2099" name="Line 83"/>
          <p:cNvSpPr>
            <a:spLocks noChangeShapeType="1"/>
          </p:cNvSpPr>
          <p:nvPr/>
        </p:nvSpPr>
        <p:spPr bwMode="auto">
          <a:xfrm flipH="1">
            <a:off x="6324600" y="5181600"/>
            <a:ext cx="0" cy="533400"/>
          </a:xfrm>
          <a:prstGeom prst="line">
            <a:avLst/>
          </a:prstGeom>
          <a:noFill/>
          <a:ln w="57150">
            <a:solidFill>
              <a:srgbClr val="0000FF"/>
            </a:solidFill>
            <a:round/>
            <a:headEnd/>
            <a:tailEnd type="triangle" w="med" len="med"/>
          </a:ln>
        </p:spPr>
        <p:txBody>
          <a:bodyPr>
            <a:spAutoFit/>
          </a:bodyPr>
          <a:lstStyle/>
          <a:p>
            <a:endParaRPr lang="de-DE"/>
          </a:p>
        </p:txBody>
      </p:sp>
      <p:sp>
        <p:nvSpPr>
          <p:cNvPr id="2100" name="Text Box 84"/>
          <p:cNvSpPr txBox="1">
            <a:spLocks noChangeArrowheads="1"/>
          </p:cNvSpPr>
          <p:nvPr/>
        </p:nvSpPr>
        <p:spPr bwMode="auto">
          <a:xfrm>
            <a:off x="4114800" y="5708650"/>
            <a:ext cx="4343400" cy="838200"/>
          </a:xfrm>
          <a:prstGeom prst="rect">
            <a:avLst/>
          </a:prstGeom>
          <a:solidFill>
            <a:srgbClr val="FFFFD7"/>
          </a:solidFill>
          <a:ln w="12700">
            <a:solidFill>
              <a:schemeClr val="tx1"/>
            </a:solidFill>
            <a:miter lim="800000"/>
            <a:headEnd/>
            <a:tailEnd/>
          </a:ln>
        </p:spPr>
        <p:txBody>
          <a:bodyPr anchor="ctr" anchorCtr="1">
            <a:spAutoFit/>
          </a:bodyPr>
          <a:lstStyle/>
          <a:p>
            <a:pPr algn="l"/>
            <a:r>
              <a:rPr lang="de-DE" sz="1600"/>
              <a:t>Übergang zur Vorbereitung des Treffens konstitutiver Entscheidungen und zum Erstellen des Businessplans</a:t>
            </a:r>
          </a:p>
        </p:txBody>
      </p:sp>
      <p:graphicFrame>
        <p:nvGraphicFramePr>
          <p:cNvPr id="2052" name="Object 85"/>
          <p:cNvGraphicFramePr>
            <a:graphicFrameLocks noChangeAspect="1"/>
          </p:cNvGraphicFramePr>
          <p:nvPr/>
        </p:nvGraphicFramePr>
        <p:xfrm>
          <a:off x="6480175" y="1066800"/>
          <a:ext cx="1038225" cy="1295400"/>
        </p:xfrm>
        <a:graphic>
          <a:graphicData uri="http://schemas.openxmlformats.org/presentationml/2006/ole">
            <p:oleObj spid="_x0000_s2050" name="Paint Shop Pro Image" r:id="rId4" imgW="1688262" imgH="2107317" progId="PaintShopPro">
              <p:embed/>
            </p:oleObj>
          </a:graphicData>
        </a:graphic>
      </p:graphicFrame>
      <p:sp>
        <p:nvSpPr>
          <p:cNvPr id="2101" name="Line 86"/>
          <p:cNvSpPr>
            <a:spLocks noChangeShapeType="1"/>
          </p:cNvSpPr>
          <p:nvPr/>
        </p:nvSpPr>
        <p:spPr bwMode="auto">
          <a:xfrm flipH="1" flipV="1">
            <a:off x="1143000" y="5715000"/>
            <a:ext cx="1066800" cy="0"/>
          </a:xfrm>
          <a:prstGeom prst="line">
            <a:avLst/>
          </a:prstGeom>
          <a:noFill/>
          <a:ln w="57150">
            <a:solidFill>
              <a:srgbClr val="FF0000"/>
            </a:solidFill>
            <a:round/>
            <a:headEnd type="triangle" w="med" len="med"/>
            <a:tailEnd/>
          </a:ln>
        </p:spPr>
        <p:txBody>
          <a:bodyPr>
            <a:spAutoFit/>
          </a:bodyPr>
          <a:lstStyle/>
          <a:p>
            <a:endParaRPr lang="de-DE"/>
          </a:p>
        </p:txBody>
      </p:sp>
      <p:sp>
        <p:nvSpPr>
          <p:cNvPr id="2102" name="Line 87"/>
          <p:cNvSpPr>
            <a:spLocks noChangeShapeType="1"/>
          </p:cNvSpPr>
          <p:nvPr/>
        </p:nvSpPr>
        <p:spPr bwMode="auto">
          <a:xfrm>
            <a:off x="7010400" y="381000"/>
            <a:ext cx="0" cy="228600"/>
          </a:xfrm>
          <a:prstGeom prst="line">
            <a:avLst/>
          </a:prstGeom>
          <a:noFill/>
          <a:ln w="28575">
            <a:solidFill>
              <a:srgbClr val="0000FF"/>
            </a:solidFill>
            <a:round/>
            <a:headEnd/>
            <a:tailEnd/>
          </a:ln>
        </p:spPr>
        <p:txBody>
          <a:bodyPr>
            <a:spAutoFit/>
          </a:bodyPr>
          <a:lstStyle/>
          <a:p>
            <a:endParaRPr lang="de-DE"/>
          </a:p>
        </p:txBody>
      </p:sp>
      <p:sp>
        <p:nvSpPr>
          <p:cNvPr id="2104" name="Line 92"/>
          <p:cNvSpPr>
            <a:spLocks noChangeShapeType="1"/>
          </p:cNvSpPr>
          <p:nvPr/>
        </p:nvSpPr>
        <p:spPr bwMode="auto">
          <a:xfrm flipH="1" flipV="1">
            <a:off x="1143000" y="5257800"/>
            <a:ext cx="0" cy="457200"/>
          </a:xfrm>
          <a:prstGeom prst="line">
            <a:avLst/>
          </a:prstGeom>
          <a:noFill/>
          <a:ln w="57150">
            <a:solidFill>
              <a:srgbClr val="FF0000"/>
            </a:solidFill>
            <a:round/>
            <a:headEnd/>
            <a:tailEnd/>
          </a:ln>
        </p:spPr>
        <p:txBody>
          <a:bodyPr>
            <a:spAutoFit/>
          </a:bodyPr>
          <a:lstStyle/>
          <a:p>
            <a:endParaRPr lang="de-DE"/>
          </a:p>
        </p:txBody>
      </p:sp>
      <p:pic>
        <p:nvPicPr>
          <p:cNvPr id="2106" name="Picture 58" descr="C:\Business_Studio\Archiv\Images\Images_neu\Rechner-Mann.bmp"/>
          <p:cNvPicPr>
            <a:picLocks noChangeAspect="1" noChangeArrowheads="1"/>
          </p:cNvPicPr>
          <p:nvPr/>
        </p:nvPicPr>
        <p:blipFill>
          <a:blip r:embed="rId5" cstate="print"/>
          <a:srcRect/>
          <a:stretch>
            <a:fillRect/>
          </a:stretch>
        </p:blipFill>
        <p:spPr bwMode="auto">
          <a:xfrm>
            <a:off x="381000" y="3810000"/>
            <a:ext cx="1674813" cy="1714500"/>
          </a:xfrm>
          <a:prstGeom prst="rect">
            <a:avLst/>
          </a:prstGeom>
          <a:noFill/>
          <a:ln w="9525">
            <a:noFill/>
            <a:miter lim="800000"/>
            <a:headEnd/>
            <a:tailEnd/>
          </a:ln>
        </p:spPr>
      </p:pic>
      <p:pic>
        <p:nvPicPr>
          <p:cNvPr id="2108" name="Picture 60" descr="C:\Business_Studio\Archiv\Images\Images_neu\Rechner-Mann.bmp"/>
          <p:cNvPicPr>
            <a:picLocks noChangeAspect="1" noChangeArrowheads="1"/>
          </p:cNvPicPr>
          <p:nvPr/>
        </p:nvPicPr>
        <p:blipFill>
          <a:blip r:embed="rId6" cstate="print"/>
          <a:srcRect/>
          <a:stretch>
            <a:fillRect/>
          </a:stretch>
        </p:blipFill>
        <p:spPr bwMode="auto">
          <a:xfrm>
            <a:off x="2362200" y="4419600"/>
            <a:ext cx="1600200" cy="1638300"/>
          </a:xfrm>
          <a:prstGeom prst="rect">
            <a:avLst/>
          </a:prstGeom>
          <a:noFill/>
          <a:ln w="9525">
            <a:noFill/>
            <a:miter lim="800000"/>
            <a:headEnd/>
            <a:tailEnd/>
          </a:ln>
        </p:spPr>
      </p:pic>
      <p:graphicFrame>
        <p:nvGraphicFramePr>
          <p:cNvPr id="2109" name="Object 61"/>
          <p:cNvGraphicFramePr>
            <a:graphicFrameLocks noChangeAspect="1"/>
          </p:cNvGraphicFramePr>
          <p:nvPr/>
        </p:nvGraphicFramePr>
        <p:xfrm>
          <a:off x="2895600" y="3962400"/>
          <a:ext cx="685800" cy="504825"/>
        </p:xfrm>
        <a:graphic>
          <a:graphicData uri="http://schemas.openxmlformats.org/presentationml/2006/ole">
            <p:oleObj spid="_x0000_s2051" name="Bitmap" r:id="rId7" imgW="685714" imgH="504762" progId="Paint.Picture">
              <p:embed/>
            </p:oleObj>
          </a:graphicData>
        </a:graphic>
      </p:graphicFrame>
      <p:sp>
        <p:nvSpPr>
          <p:cNvPr id="2110" name="AutoShape 79"/>
          <p:cNvSpPr>
            <a:spLocks noChangeArrowheads="1"/>
          </p:cNvSpPr>
          <p:nvPr/>
        </p:nvSpPr>
        <p:spPr bwMode="auto">
          <a:xfrm>
            <a:off x="4038600" y="3429000"/>
            <a:ext cx="2438400" cy="1066800"/>
          </a:xfrm>
          <a:prstGeom prst="cloudCallout">
            <a:avLst>
              <a:gd name="adj1" fmla="val -74806"/>
              <a:gd name="adj2" fmla="val 45236"/>
            </a:avLst>
          </a:prstGeom>
          <a:solidFill>
            <a:srgbClr val="FFFFC5"/>
          </a:solidFill>
          <a:ln w="12700">
            <a:solidFill>
              <a:schemeClr val="tx1"/>
            </a:solidFill>
            <a:round/>
            <a:headEnd/>
            <a:tailEnd/>
          </a:ln>
        </p:spPr>
        <p:txBody>
          <a:bodyPr/>
          <a:lstStyle/>
          <a:p>
            <a:endParaRPr lang="de-DE"/>
          </a:p>
        </p:txBody>
      </p:sp>
      <p:sp>
        <p:nvSpPr>
          <p:cNvPr id="2111" name="Line 80"/>
          <p:cNvSpPr>
            <a:spLocks noChangeShapeType="1"/>
          </p:cNvSpPr>
          <p:nvPr/>
        </p:nvSpPr>
        <p:spPr bwMode="auto">
          <a:xfrm flipH="1">
            <a:off x="5334000" y="3352800"/>
            <a:ext cx="0" cy="457200"/>
          </a:xfrm>
          <a:prstGeom prst="line">
            <a:avLst/>
          </a:prstGeom>
          <a:noFill/>
          <a:ln w="57150">
            <a:solidFill>
              <a:srgbClr val="0000FF"/>
            </a:solidFill>
            <a:round/>
            <a:headEnd/>
            <a:tailEnd type="triangle" w="med" len="med"/>
          </a:ln>
        </p:spPr>
        <p:txBody>
          <a:bodyPr>
            <a:spAutoFit/>
          </a:bodyPr>
          <a:lstStyle/>
          <a:p>
            <a:endParaRPr lang="de-DE"/>
          </a:p>
        </p:txBody>
      </p:sp>
      <p:graphicFrame>
        <p:nvGraphicFramePr>
          <p:cNvPr id="2112" name="Object 81"/>
          <p:cNvGraphicFramePr>
            <a:graphicFrameLocks noChangeAspect="1"/>
          </p:cNvGraphicFramePr>
          <p:nvPr/>
        </p:nvGraphicFramePr>
        <p:xfrm>
          <a:off x="4724400" y="3810000"/>
          <a:ext cx="1066800" cy="550863"/>
        </p:xfrm>
        <a:graphic>
          <a:graphicData uri="http://schemas.openxmlformats.org/presentationml/2006/ole">
            <p:oleObj spid="_x0000_s2052" name="Paint Shop Pro Image" r:id="rId8" imgW="2517073" imgH="1297913" progId="PaintShopPro">
              <p:embed/>
            </p:oleObj>
          </a:graphicData>
        </a:graphic>
      </p:graphicFrame>
      <p:sp>
        <p:nvSpPr>
          <p:cNvPr id="2113" name="AutoShape 33"/>
          <p:cNvSpPr>
            <a:spLocks noChangeArrowheads="1"/>
          </p:cNvSpPr>
          <p:nvPr/>
        </p:nvSpPr>
        <p:spPr bwMode="auto">
          <a:xfrm>
            <a:off x="228600" y="2209800"/>
            <a:ext cx="2895600" cy="1371600"/>
          </a:xfrm>
          <a:prstGeom prst="cloudCallout">
            <a:avLst>
              <a:gd name="adj1" fmla="val -12829"/>
              <a:gd name="adj2" fmla="val 68171"/>
            </a:avLst>
          </a:prstGeom>
          <a:solidFill>
            <a:srgbClr val="FFFFC5"/>
          </a:solidFill>
          <a:ln w="12700">
            <a:solidFill>
              <a:schemeClr val="tx1"/>
            </a:solidFill>
            <a:round/>
            <a:headEnd/>
            <a:tailEnd/>
          </a:ln>
        </p:spPr>
        <p:txBody>
          <a:bodyPr/>
          <a:lstStyle/>
          <a:p>
            <a:endParaRPr lang="de-DE"/>
          </a:p>
        </p:txBody>
      </p:sp>
      <p:sp>
        <p:nvSpPr>
          <p:cNvPr id="2114" name="Text Box 34"/>
          <p:cNvSpPr txBox="1">
            <a:spLocks noChangeArrowheads="1"/>
          </p:cNvSpPr>
          <p:nvPr/>
        </p:nvSpPr>
        <p:spPr bwMode="auto">
          <a:xfrm>
            <a:off x="685800" y="2362200"/>
            <a:ext cx="2133600" cy="942975"/>
          </a:xfrm>
          <a:prstGeom prst="rect">
            <a:avLst/>
          </a:prstGeom>
          <a:noFill/>
          <a:ln w="9525">
            <a:noFill/>
            <a:miter lim="800000"/>
            <a:headEnd/>
            <a:tailEnd/>
          </a:ln>
        </p:spPr>
        <p:txBody>
          <a:bodyPr anchor="ctr" anchorCtr="1">
            <a:spAutoFit/>
          </a:bodyPr>
          <a:lstStyle/>
          <a:p>
            <a:pPr algn="l"/>
            <a:r>
              <a:rPr lang="de-DE"/>
              <a:t>Ich möchte eine eigene Existenz aufbauen, aber wie und mit welchem Produkt?</a:t>
            </a:r>
          </a:p>
        </p:txBody>
      </p:sp>
      <p:sp>
        <p:nvSpPr>
          <p:cNvPr id="2115"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2116" name="Text Box 68"/>
          <p:cNvSpPr txBox="1">
            <a:spLocks noChangeArrowheads="1"/>
          </p:cNvSpPr>
          <p:nvPr/>
        </p:nvSpPr>
        <p:spPr bwMode="auto">
          <a:xfrm>
            <a:off x="5791200" y="3505200"/>
            <a:ext cx="1828800" cy="346075"/>
          </a:xfrm>
          <a:prstGeom prst="rect">
            <a:avLst/>
          </a:prstGeom>
          <a:solidFill>
            <a:srgbClr val="FFEBD7"/>
          </a:solidFill>
          <a:ln w="9525">
            <a:solidFill>
              <a:schemeClr val="tx1"/>
            </a:solidFill>
            <a:miter lim="800000"/>
            <a:headEnd/>
            <a:tailEnd/>
          </a:ln>
          <a:effectLst>
            <a:outerShdw dist="35921" dir="2700000" algn="ctr" rotWithShape="0">
              <a:schemeClr val="bg2"/>
            </a:outerShdw>
          </a:effectLst>
        </p:spPr>
        <p:txBody>
          <a:bodyPr>
            <a:spAutoFit/>
          </a:bodyPr>
          <a:lstStyle/>
          <a:p>
            <a:pPr>
              <a:defRPr/>
            </a:pPr>
            <a:r>
              <a:rPr lang="de-DE" sz="1600"/>
              <a:t>Entscheidung!</a:t>
            </a:r>
          </a:p>
        </p:txBody>
      </p:sp>
      <p:sp>
        <p:nvSpPr>
          <p:cNvPr id="2" name="Text Box 69"/>
          <p:cNvSpPr txBox="1">
            <a:spLocks noChangeArrowheads="1"/>
          </p:cNvSpPr>
          <p:nvPr/>
        </p:nvSpPr>
        <p:spPr bwMode="auto">
          <a:xfrm>
            <a:off x="0" y="0"/>
            <a:ext cx="2057400" cy="730250"/>
          </a:xfrm>
          <a:prstGeom prst="rect">
            <a:avLst/>
          </a:prstGeom>
          <a:noFill/>
          <a:ln w="9525">
            <a:noFill/>
            <a:miter lim="800000"/>
            <a:headEnd/>
            <a:tailEnd/>
          </a:ln>
        </p:spPr>
        <p:txBody>
          <a:bodyPr>
            <a:spAutoFit/>
          </a:bodyPr>
          <a:lstStyle/>
          <a:p>
            <a:pPr algn="l"/>
            <a:r>
              <a:rPr lang="de-DE"/>
              <a:t>Unternehmens-gründung [3]: Weg zur Geschäftsidee</a:t>
            </a:r>
            <a:endParaRPr lang="de-DE">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106"/>
                                        </p:tgtEl>
                                        <p:attrNameLst>
                                          <p:attrName>style.visibility</p:attrName>
                                        </p:attrNameLst>
                                      </p:cBhvr>
                                      <p:to>
                                        <p:strVal val="visible"/>
                                      </p:to>
                                    </p:set>
                                    <p:animEffect transition="in" filter="wipe(up)">
                                      <p:cBhvr>
                                        <p:cTn id="7" dur="500"/>
                                        <p:tgtEl>
                                          <p:spTgt spid="21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wipe(left)">
                                      <p:cBhvr>
                                        <p:cTn id="11" dur="500"/>
                                        <p:tgtEl>
                                          <p:spTgt spid="205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13"/>
                                        </p:tgtEl>
                                        <p:attrNameLst>
                                          <p:attrName>style.visibility</p:attrName>
                                        </p:attrNameLst>
                                      </p:cBhvr>
                                      <p:to>
                                        <p:strVal val="visible"/>
                                      </p:to>
                                    </p:set>
                                    <p:animEffect transition="in" filter="wipe(up)">
                                      <p:cBhvr>
                                        <p:cTn id="15" dur="500"/>
                                        <p:tgtEl>
                                          <p:spTgt spid="21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14"/>
                                        </p:tgtEl>
                                        <p:attrNameLst>
                                          <p:attrName>style.visibility</p:attrName>
                                        </p:attrNameLst>
                                      </p:cBhvr>
                                      <p:to>
                                        <p:strVal val="visible"/>
                                      </p:to>
                                    </p:set>
                                    <p:animEffect transition="in" filter="wipe(left)">
                                      <p:cBhvr>
                                        <p:cTn id="19" dur="500"/>
                                        <p:tgtEl>
                                          <p:spTgt spid="21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060"/>
                                        </p:tgtEl>
                                        <p:attrNameLst>
                                          <p:attrName>style.visibility</p:attrName>
                                        </p:attrNameLst>
                                      </p:cBhvr>
                                      <p:to>
                                        <p:strVal val="visible"/>
                                      </p:to>
                                    </p:set>
                                    <p:animEffect transition="in" filter="wipe(down)">
                                      <p:cBhvr>
                                        <p:cTn id="24" dur="500"/>
                                        <p:tgtEl>
                                          <p:spTgt spid="2060"/>
                                        </p:tgtEl>
                                      </p:cBhvr>
                                    </p:animEffect>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2055"/>
                                        </p:tgtEl>
                                        <p:attrNameLst>
                                          <p:attrName>style.visibility</p:attrName>
                                        </p:attrNameLst>
                                      </p:cBhvr>
                                      <p:to>
                                        <p:strVal val="visible"/>
                                      </p:to>
                                    </p:set>
                                    <p:animEffect transition="in" filter="wipe(down)">
                                      <p:cBhvr>
                                        <p:cTn id="28" dur="500"/>
                                        <p:tgtEl>
                                          <p:spTgt spid="2055"/>
                                        </p:tgtEl>
                                      </p:cBhvr>
                                    </p:animEffect>
                                  </p:childTnLst>
                                </p:cTn>
                              </p:par>
                            </p:childTnLst>
                          </p:cTn>
                        </p:par>
                        <p:par>
                          <p:cTn id="29" fill="hold">
                            <p:stCondLst>
                              <p:cond delay="1000"/>
                            </p:stCondLst>
                            <p:childTnLst>
                              <p:par>
                                <p:cTn id="30" presetID="17" presetClass="entr" presetSubtype="10" fill="hold" grpId="0" nodeType="afterEffect">
                                  <p:stCondLst>
                                    <p:cond delay="0"/>
                                  </p:stCondLst>
                                  <p:childTnLst>
                                    <p:set>
                                      <p:cBhvr>
                                        <p:cTn id="31" dur="1" fill="hold">
                                          <p:stCondLst>
                                            <p:cond delay="0"/>
                                          </p:stCondLst>
                                        </p:cTn>
                                        <p:tgtEl>
                                          <p:spTgt spid="2054"/>
                                        </p:tgtEl>
                                        <p:attrNameLst>
                                          <p:attrName>style.visibility</p:attrName>
                                        </p:attrNameLst>
                                      </p:cBhvr>
                                      <p:to>
                                        <p:strVal val="visible"/>
                                      </p:to>
                                    </p:set>
                                    <p:anim calcmode="lin" valueType="num">
                                      <p:cBhvr>
                                        <p:cTn id="32" dur="500" fill="hold"/>
                                        <p:tgtEl>
                                          <p:spTgt spid="2054"/>
                                        </p:tgtEl>
                                        <p:attrNameLst>
                                          <p:attrName>ppt_w</p:attrName>
                                        </p:attrNameLst>
                                      </p:cBhvr>
                                      <p:tavLst>
                                        <p:tav tm="0">
                                          <p:val>
                                            <p:fltVal val="0"/>
                                          </p:val>
                                        </p:tav>
                                        <p:tav tm="100000">
                                          <p:val>
                                            <p:strVal val="#ppt_w"/>
                                          </p:val>
                                        </p:tav>
                                      </p:tavLst>
                                    </p:anim>
                                    <p:anim calcmode="lin" valueType="num">
                                      <p:cBhvr>
                                        <p:cTn id="33" dur="500" fill="hold"/>
                                        <p:tgtEl>
                                          <p:spTgt spid="2054"/>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2059"/>
                                        </p:tgtEl>
                                        <p:attrNameLst>
                                          <p:attrName>style.visibility</p:attrName>
                                        </p:attrNameLst>
                                      </p:cBhvr>
                                      <p:to>
                                        <p:strVal val="visible"/>
                                      </p:to>
                                    </p:set>
                                    <p:animEffect transition="in" filter="wipe(down)">
                                      <p:cBhvr>
                                        <p:cTn id="37" dur="500"/>
                                        <p:tgtEl>
                                          <p:spTgt spid="205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056"/>
                                        </p:tgtEl>
                                        <p:attrNameLst>
                                          <p:attrName>style.visibility</p:attrName>
                                        </p:attrNameLst>
                                      </p:cBhvr>
                                      <p:to>
                                        <p:strVal val="visible"/>
                                      </p:to>
                                    </p:set>
                                    <p:animEffect transition="in" filter="wipe(left)">
                                      <p:cBhvr>
                                        <p:cTn id="42" dur="500"/>
                                        <p:tgtEl>
                                          <p:spTgt spid="205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61"/>
                                        </p:tgtEl>
                                        <p:attrNameLst>
                                          <p:attrName>style.visibility</p:attrName>
                                        </p:attrNameLst>
                                      </p:cBhvr>
                                      <p:to>
                                        <p:strVal val="visible"/>
                                      </p:to>
                                    </p:set>
                                    <p:animEffect transition="in" filter="wipe(left)">
                                      <p:cBhvr>
                                        <p:cTn id="47" dur="500"/>
                                        <p:tgtEl>
                                          <p:spTgt spid="2061"/>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2062"/>
                                        </p:tgtEl>
                                        <p:attrNameLst>
                                          <p:attrName>style.visibility</p:attrName>
                                        </p:attrNameLst>
                                      </p:cBhvr>
                                      <p:to>
                                        <p:strVal val="visible"/>
                                      </p:to>
                                    </p:set>
                                    <p:animEffect transition="in" filter="wipe(left)">
                                      <p:cBhvr>
                                        <p:cTn id="51" dur="500"/>
                                        <p:tgtEl>
                                          <p:spTgt spid="2062"/>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2063"/>
                                        </p:tgtEl>
                                        <p:attrNameLst>
                                          <p:attrName>style.visibility</p:attrName>
                                        </p:attrNameLst>
                                      </p:cBhvr>
                                      <p:to>
                                        <p:strVal val="visible"/>
                                      </p:to>
                                    </p:set>
                                    <p:animEffect transition="in" filter="wipe(left)">
                                      <p:cBhvr>
                                        <p:cTn id="55" dur="500"/>
                                        <p:tgtEl>
                                          <p:spTgt spid="206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067"/>
                                        </p:tgtEl>
                                        <p:attrNameLst>
                                          <p:attrName>style.visibility</p:attrName>
                                        </p:attrNameLst>
                                      </p:cBhvr>
                                      <p:to>
                                        <p:strVal val="visible"/>
                                      </p:to>
                                    </p:set>
                                    <p:animEffect transition="in" filter="wipe(left)">
                                      <p:cBhvr>
                                        <p:cTn id="60" dur="500"/>
                                        <p:tgtEl>
                                          <p:spTgt spid="2067"/>
                                        </p:tgtEl>
                                      </p:cBhvr>
                                    </p:animEffec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2064"/>
                                        </p:tgtEl>
                                        <p:attrNameLst>
                                          <p:attrName>style.visibility</p:attrName>
                                        </p:attrNameLst>
                                      </p:cBhvr>
                                      <p:to>
                                        <p:strVal val="visible"/>
                                      </p:to>
                                    </p:set>
                                    <p:animEffect transition="in" filter="wipe(left)">
                                      <p:cBhvr>
                                        <p:cTn id="64" dur="500"/>
                                        <p:tgtEl>
                                          <p:spTgt spid="206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2066"/>
                                        </p:tgtEl>
                                        <p:attrNameLst>
                                          <p:attrName>style.visibility</p:attrName>
                                        </p:attrNameLst>
                                      </p:cBhvr>
                                      <p:to>
                                        <p:strVal val="visible"/>
                                      </p:to>
                                    </p:set>
                                    <p:animEffect transition="in" filter="wipe(left)">
                                      <p:cBhvr>
                                        <p:cTn id="69" dur="500"/>
                                        <p:tgtEl>
                                          <p:spTgt spid="2066"/>
                                        </p:tgtEl>
                                      </p:cBhvr>
                                    </p:animEffect>
                                  </p:childTnLst>
                                </p:cTn>
                              </p:par>
                            </p:childTnLst>
                          </p:cTn>
                        </p:par>
                        <p:par>
                          <p:cTn id="70" fill="hold">
                            <p:stCondLst>
                              <p:cond delay="500"/>
                            </p:stCondLst>
                            <p:childTnLst>
                              <p:par>
                                <p:cTn id="71" presetID="22" presetClass="entr" presetSubtype="8" fill="hold" grpId="0" nodeType="afterEffect">
                                  <p:stCondLst>
                                    <p:cond delay="0"/>
                                  </p:stCondLst>
                                  <p:childTnLst>
                                    <p:set>
                                      <p:cBhvr>
                                        <p:cTn id="72" dur="1" fill="hold">
                                          <p:stCondLst>
                                            <p:cond delay="0"/>
                                          </p:stCondLst>
                                        </p:cTn>
                                        <p:tgtEl>
                                          <p:spTgt spid="2065"/>
                                        </p:tgtEl>
                                        <p:attrNameLst>
                                          <p:attrName>style.visibility</p:attrName>
                                        </p:attrNameLst>
                                      </p:cBhvr>
                                      <p:to>
                                        <p:strVal val="visible"/>
                                      </p:to>
                                    </p:set>
                                    <p:animEffect transition="in" filter="wipe(left)">
                                      <p:cBhvr>
                                        <p:cTn id="73" dur="500"/>
                                        <p:tgtEl>
                                          <p:spTgt spid="2065"/>
                                        </p:tgtEl>
                                      </p:cBhvr>
                                    </p:animEffect>
                                  </p:childTnLst>
                                </p:cTn>
                              </p:par>
                            </p:childTnLst>
                          </p:cTn>
                        </p:par>
                        <p:par>
                          <p:cTn id="74" fill="hold">
                            <p:stCondLst>
                              <p:cond delay="1000"/>
                            </p:stCondLst>
                            <p:childTnLst>
                              <p:par>
                                <p:cTn id="75" presetID="22" presetClass="entr" presetSubtype="8" fill="hold" grpId="0" nodeType="afterEffect">
                                  <p:stCondLst>
                                    <p:cond delay="0"/>
                                  </p:stCondLst>
                                  <p:childTnLst>
                                    <p:set>
                                      <p:cBhvr>
                                        <p:cTn id="76" dur="1" fill="hold">
                                          <p:stCondLst>
                                            <p:cond delay="0"/>
                                          </p:stCondLst>
                                        </p:cTn>
                                        <p:tgtEl>
                                          <p:spTgt spid="2068"/>
                                        </p:tgtEl>
                                        <p:attrNameLst>
                                          <p:attrName>style.visibility</p:attrName>
                                        </p:attrNameLst>
                                      </p:cBhvr>
                                      <p:to>
                                        <p:strVal val="visible"/>
                                      </p:to>
                                    </p:set>
                                    <p:animEffect transition="in" filter="wipe(left)">
                                      <p:cBhvr>
                                        <p:cTn id="77" dur="500"/>
                                        <p:tgtEl>
                                          <p:spTgt spid="206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70"/>
                                        </p:tgtEl>
                                        <p:attrNameLst>
                                          <p:attrName>style.visibility</p:attrName>
                                        </p:attrNameLst>
                                      </p:cBhvr>
                                      <p:to>
                                        <p:strVal val="visible"/>
                                      </p:to>
                                    </p:set>
                                    <p:animEffect transition="in" filter="wipe(left)">
                                      <p:cBhvr>
                                        <p:cTn id="82" dur="500"/>
                                        <p:tgtEl>
                                          <p:spTgt spid="2070"/>
                                        </p:tgtEl>
                                      </p:cBhvr>
                                    </p:animEffect>
                                  </p:childTnLst>
                                </p:cTn>
                              </p:par>
                            </p:childTnLst>
                          </p:cTn>
                        </p:par>
                        <p:par>
                          <p:cTn id="83" fill="hold">
                            <p:stCondLst>
                              <p:cond delay="500"/>
                            </p:stCondLst>
                            <p:childTnLst>
                              <p:par>
                                <p:cTn id="84" presetID="22" presetClass="entr" presetSubtype="1" fill="hold" grpId="0" nodeType="afterEffect">
                                  <p:stCondLst>
                                    <p:cond delay="0"/>
                                  </p:stCondLst>
                                  <p:childTnLst>
                                    <p:set>
                                      <p:cBhvr>
                                        <p:cTn id="85" dur="1" fill="hold">
                                          <p:stCondLst>
                                            <p:cond delay="0"/>
                                          </p:stCondLst>
                                        </p:cTn>
                                        <p:tgtEl>
                                          <p:spTgt spid="2069"/>
                                        </p:tgtEl>
                                        <p:attrNameLst>
                                          <p:attrName>style.visibility</p:attrName>
                                        </p:attrNameLst>
                                      </p:cBhvr>
                                      <p:to>
                                        <p:strVal val="visible"/>
                                      </p:to>
                                    </p:set>
                                    <p:animEffect transition="in" filter="wipe(up)">
                                      <p:cBhvr>
                                        <p:cTn id="86" dur="500"/>
                                        <p:tgtEl>
                                          <p:spTgt spid="2069"/>
                                        </p:tgtEl>
                                      </p:cBhvr>
                                    </p:animEffect>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2071"/>
                                        </p:tgtEl>
                                        <p:attrNameLst>
                                          <p:attrName>style.visibility</p:attrName>
                                        </p:attrNameLst>
                                      </p:cBhvr>
                                      <p:to>
                                        <p:strVal val="visible"/>
                                      </p:to>
                                    </p:set>
                                    <p:animEffect transition="in" filter="wipe(left)">
                                      <p:cBhvr>
                                        <p:cTn id="90" dur="500"/>
                                        <p:tgtEl>
                                          <p:spTgt spid="2071"/>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072"/>
                                        </p:tgtEl>
                                        <p:attrNameLst>
                                          <p:attrName>style.visibility</p:attrName>
                                        </p:attrNameLst>
                                      </p:cBhvr>
                                      <p:to>
                                        <p:strVal val="visible"/>
                                      </p:to>
                                    </p:set>
                                    <p:animEffect transition="in" filter="wipe(left)">
                                      <p:cBhvr>
                                        <p:cTn id="94" dur="500"/>
                                        <p:tgtEl>
                                          <p:spTgt spid="2072"/>
                                        </p:tgtEl>
                                      </p:cBhvr>
                                    </p:animEffect>
                                  </p:childTnLst>
                                </p:cTn>
                              </p:par>
                            </p:childTnLst>
                          </p:cTn>
                        </p:par>
                        <p:par>
                          <p:cTn id="95" fill="hold">
                            <p:stCondLst>
                              <p:cond delay="2000"/>
                            </p:stCondLst>
                            <p:childTnLst>
                              <p:par>
                                <p:cTn id="96" presetID="22" presetClass="entr" presetSubtype="1" fill="hold" grpId="0" nodeType="afterEffect">
                                  <p:stCondLst>
                                    <p:cond delay="0"/>
                                  </p:stCondLst>
                                  <p:childTnLst>
                                    <p:set>
                                      <p:cBhvr>
                                        <p:cTn id="97" dur="1" fill="hold">
                                          <p:stCondLst>
                                            <p:cond delay="0"/>
                                          </p:stCondLst>
                                        </p:cTn>
                                        <p:tgtEl>
                                          <p:spTgt spid="2102"/>
                                        </p:tgtEl>
                                        <p:attrNameLst>
                                          <p:attrName>style.visibility</p:attrName>
                                        </p:attrNameLst>
                                      </p:cBhvr>
                                      <p:to>
                                        <p:strVal val="visible"/>
                                      </p:to>
                                    </p:set>
                                    <p:animEffect transition="in" filter="wipe(up)">
                                      <p:cBhvr>
                                        <p:cTn id="98" dur="500"/>
                                        <p:tgtEl>
                                          <p:spTgt spid="2102"/>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2073"/>
                                        </p:tgtEl>
                                        <p:attrNameLst>
                                          <p:attrName>style.visibility</p:attrName>
                                        </p:attrNameLst>
                                      </p:cBhvr>
                                      <p:to>
                                        <p:strVal val="visible"/>
                                      </p:to>
                                    </p:set>
                                    <p:animEffect transition="in" filter="wipe(left)">
                                      <p:cBhvr>
                                        <p:cTn id="103" dur="500"/>
                                        <p:tgtEl>
                                          <p:spTgt spid="2073"/>
                                        </p:tgtEl>
                                      </p:cBhvr>
                                    </p:animEffect>
                                  </p:childTnLst>
                                </p:cTn>
                              </p:par>
                            </p:childTnLst>
                          </p:cTn>
                        </p:par>
                        <p:par>
                          <p:cTn id="104" fill="hold">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2075"/>
                                        </p:tgtEl>
                                        <p:attrNameLst>
                                          <p:attrName>style.visibility</p:attrName>
                                        </p:attrNameLst>
                                      </p:cBhvr>
                                      <p:to>
                                        <p:strVal val="visible"/>
                                      </p:to>
                                    </p:set>
                                    <p:animEffect transition="in" filter="wipe(left)">
                                      <p:cBhvr>
                                        <p:cTn id="107" dur="500"/>
                                        <p:tgtEl>
                                          <p:spTgt spid="2075"/>
                                        </p:tgtEl>
                                      </p:cBhvr>
                                    </p:animEffect>
                                  </p:childTnLst>
                                </p:cTn>
                              </p:par>
                            </p:childTnLst>
                          </p:cTn>
                        </p:par>
                        <p:par>
                          <p:cTn id="108" fill="hold">
                            <p:stCondLst>
                              <p:cond delay="1000"/>
                            </p:stCondLst>
                            <p:childTnLst>
                              <p:par>
                                <p:cTn id="109" presetID="22" presetClass="entr" presetSubtype="1" fill="hold" grpId="0" nodeType="afterEffect">
                                  <p:stCondLst>
                                    <p:cond delay="0"/>
                                  </p:stCondLst>
                                  <p:childTnLst>
                                    <p:set>
                                      <p:cBhvr>
                                        <p:cTn id="110" dur="1" fill="hold">
                                          <p:stCondLst>
                                            <p:cond delay="0"/>
                                          </p:stCondLst>
                                        </p:cTn>
                                        <p:tgtEl>
                                          <p:spTgt spid="2074"/>
                                        </p:tgtEl>
                                        <p:attrNameLst>
                                          <p:attrName>style.visibility</p:attrName>
                                        </p:attrNameLst>
                                      </p:cBhvr>
                                      <p:to>
                                        <p:strVal val="visible"/>
                                      </p:to>
                                    </p:set>
                                    <p:animEffect transition="in" filter="wipe(up)">
                                      <p:cBhvr>
                                        <p:cTn id="111" dur="500"/>
                                        <p:tgtEl>
                                          <p:spTgt spid="2074"/>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2076"/>
                                        </p:tgtEl>
                                        <p:attrNameLst>
                                          <p:attrName>style.visibility</p:attrName>
                                        </p:attrNameLst>
                                      </p:cBhvr>
                                      <p:to>
                                        <p:strVal val="visible"/>
                                      </p:to>
                                    </p:set>
                                    <p:animEffect transition="in" filter="wipe(left)">
                                      <p:cBhvr>
                                        <p:cTn id="116" dur="500"/>
                                        <p:tgtEl>
                                          <p:spTgt spid="2076"/>
                                        </p:tgtEl>
                                      </p:cBhvr>
                                    </p:animEffect>
                                  </p:childTnLst>
                                </p:cTn>
                              </p:par>
                            </p:childTnLst>
                          </p:cTn>
                        </p:par>
                        <p:par>
                          <p:cTn id="117" fill="hold">
                            <p:stCondLst>
                              <p:cond delay="500"/>
                            </p:stCondLst>
                            <p:childTnLst>
                              <p:par>
                                <p:cTn id="118" presetID="22" presetClass="entr" presetSubtype="8" fill="hold" grpId="0" nodeType="afterEffect">
                                  <p:stCondLst>
                                    <p:cond delay="0"/>
                                  </p:stCondLst>
                                  <p:childTnLst>
                                    <p:set>
                                      <p:cBhvr>
                                        <p:cTn id="119" dur="1" fill="hold">
                                          <p:stCondLst>
                                            <p:cond delay="0"/>
                                          </p:stCondLst>
                                        </p:cTn>
                                        <p:tgtEl>
                                          <p:spTgt spid="2077"/>
                                        </p:tgtEl>
                                        <p:attrNameLst>
                                          <p:attrName>style.visibility</p:attrName>
                                        </p:attrNameLst>
                                      </p:cBhvr>
                                      <p:to>
                                        <p:strVal val="visible"/>
                                      </p:to>
                                    </p:set>
                                    <p:animEffect transition="in" filter="wipe(left)">
                                      <p:cBhvr>
                                        <p:cTn id="120" dur="500"/>
                                        <p:tgtEl>
                                          <p:spTgt spid="2077"/>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grpId="0" nodeType="clickEffect">
                                  <p:stCondLst>
                                    <p:cond delay="0"/>
                                  </p:stCondLst>
                                  <p:childTnLst>
                                    <p:set>
                                      <p:cBhvr>
                                        <p:cTn id="124" dur="1" fill="hold">
                                          <p:stCondLst>
                                            <p:cond delay="0"/>
                                          </p:stCondLst>
                                        </p:cTn>
                                        <p:tgtEl>
                                          <p:spTgt spid="2081"/>
                                        </p:tgtEl>
                                        <p:attrNameLst>
                                          <p:attrName>style.visibility</p:attrName>
                                        </p:attrNameLst>
                                      </p:cBhvr>
                                      <p:to>
                                        <p:strVal val="visible"/>
                                      </p:to>
                                    </p:set>
                                    <p:animEffect transition="in" filter="wipe(left)">
                                      <p:cBhvr>
                                        <p:cTn id="125" dur="500"/>
                                        <p:tgtEl>
                                          <p:spTgt spid="2081"/>
                                        </p:tgtEl>
                                      </p:cBhvr>
                                    </p:animEffect>
                                  </p:childTnLst>
                                </p:cTn>
                              </p:par>
                            </p:childTnLst>
                          </p:cTn>
                        </p:par>
                        <p:par>
                          <p:cTn id="126" fill="hold">
                            <p:stCondLst>
                              <p:cond delay="500"/>
                            </p:stCondLst>
                            <p:childTnLst>
                              <p:par>
                                <p:cTn id="127" presetID="22" presetClass="entr" presetSubtype="8" fill="hold" grpId="0" nodeType="afterEffect">
                                  <p:stCondLst>
                                    <p:cond delay="0"/>
                                  </p:stCondLst>
                                  <p:childTnLst>
                                    <p:set>
                                      <p:cBhvr>
                                        <p:cTn id="128" dur="1" fill="hold">
                                          <p:stCondLst>
                                            <p:cond delay="0"/>
                                          </p:stCondLst>
                                        </p:cTn>
                                        <p:tgtEl>
                                          <p:spTgt spid="2078"/>
                                        </p:tgtEl>
                                        <p:attrNameLst>
                                          <p:attrName>style.visibility</p:attrName>
                                        </p:attrNameLst>
                                      </p:cBhvr>
                                      <p:to>
                                        <p:strVal val="visible"/>
                                      </p:to>
                                    </p:set>
                                    <p:animEffect transition="in" filter="wipe(left)">
                                      <p:cBhvr>
                                        <p:cTn id="129" dur="500"/>
                                        <p:tgtEl>
                                          <p:spTgt spid="2078"/>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8" fill="hold" grpId="0" nodeType="clickEffect">
                                  <p:stCondLst>
                                    <p:cond delay="0"/>
                                  </p:stCondLst>
                                  <p:childTnLst>
                                    <p:set>
                                      <p:cBhvr>
                                        <p:cTn id="133" dur="1" fill="hold">
                                          <p:stCondLst>
                                            <p:cond delay="0"/>
                                          </p:stCondLst>
                                        </p:cTn>
                                        <p:tgtEl>
                                          <p:spTgt spid="2083"/>
                                        </p:tgtEl>
                                        <p:attrNameLst>
                                          <p:attrName>style.visibility</p:attrName>
                                        </p:attrNameLst>
                                      </p:cBhvr>
                                      <p:to>
                                        <p:strVal val="visible"/>
                                      </p:to>
                                    </p:set>
                                    <p:animEffect transition="in" filter="wipe(left)">
                                      <p:cBhvr>
                                        <p:cTn id="134" dur="500"/>
                                        <p:tgtEl>
                                          <p:spTgt spid="2083"/>
                                        </p:tgtEl>
                                      </p:cBhvr>
                                    </p:animEffect>
                                  </p:childTnLst>
                                </p:cTn>
                              </p:par>
                            </p:childTnLst>
                          </p:cTn>
                        </p:par>
                        <p:par>
                          <p:cTn id="135" fill="hold">
                            <p:stCondLst>
                              <p:cond delay="500"/>
                            </p:stCondLst>
                            <p:childTnLst>
                              <p:par>
                                <p:cTn id="136" presetID="22" presetClass="entr" presetSubtype="8" fill="hold" grpId="0" nodeType="afterEffect">
                                  <p:stCondLst>
                                    <p:cond delay="0"/>
                                  </p:stCondLst>
                                  <p:childTnLst>
                                    <p:set>
                                      <p:cBhvr>
                                        <p:cTn id="137" dur="1" fill="hold">
                                          <p:stCondLst>
                                            <p:cond delay="0"/>
                                          </p:stCondLst>
                                        </p:cTn>
                                        <p:tgtEl>
                                          <p:spTgt spid="2079"/>
                                        </p:tgtEl>
                                        <p:attrNameLst>
                                          <p:attrName>style.visibility</p:attrName>
                                        </p:attrNameLst>
                                      </p:cBhvr>
                                      <p:to>
                                        <p:strVal val="visible"/>
                                      </p:to>
                                    </p:set>
                                    <p:animEffect transition="in" filter="wipe(left)">
                                      <p:cBhvr>
                                        <p:cTn id="138" dur="500"/>
                                        <p:tgtEl>
                                          <p:spTgt spid="2079"/>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8" fill="hold" grpId="0" nodeType="clickEffect">
                                  <p:stCondLst>
                                    <p:cond delay="0"/>
                                  </p:stCondLst>
                                  <p:childTnLst>
                                    <p:set>
                                      <p:cBhvr>
                                        <p:cTn id="142" dur="1" fill="hold">
                                          <p:stCondLst>
                                            <p:cond delay="0"/>
                                          </p:stCondLst>
                                        </p:cTn>
                                        <p:tgtEl>
                                          <p:spTgt spid="2082"/>
                                        </p:tgtEl>
                                        <p:attrNameLst>
                                          <p:attrName>style.visibility</p:attrName>
                                        </p:attrNameLst>
                                      </p:cBhvr>
                                      <p:to>
                                        <p:strVal val="visible"/>
                                      </p:to>
                                    </p:set>
                                    <p:animEffect transition="in" filter="wipe(left)">
                                      <p:cBhvr>
                                        <p:cTn id="143" dur="500"/>
                                        <p:tgtEl>
                                          <p:spTgt spid="2082"/>
                                        </p:tgtEl>
                                      </p:cBhvr>
                                    </p:animEffect>
                                  </p:childTnLst>
                                </p:cTn>
                              </p:par>
                            </p:childTnLst>
                          </p:cTn>
                        </p:par>
                        <p:par>
                          <p:cTn id="144" fill="hold">
                            <p:stCondLst>
                              <p:cond delay="500"/>
                            </p:stCondLst>
                            <p:childTnLst>
                              <p:par>
                                <p:cTn id="145" presetID="22" presetClass="entr" presetSubtype="8" fill="hold" grpId="0" nodeType="afterEffect">
                                  <p:stCondLst>
                                    <p:cond delay="0"/>
                                  </p:stCondLst>
                                  <p:childTnLst>
                                    <p:set>
                                      <p:cBhvr>
                                        <p:cTn id="146" dur="1" fill="hold">
                                          <p:stCondLst>
                                            <p:cond delay="0"/>
                                          </p:stCondLst>
                                        </p:cTn>
                                        <p:tgtEl>
                                          <p:spTgt spid="2080"/>
                                        </p:tgtEl>
                                        <p:attrNameLst>
                                          <p:attrName>style.visibility</p:attrName>
                                        </p:attrNameLst>
                                      </p:cBhvr>
                                      <p:to>
                                        <p:strVal val="visible"/>
                                      </p:to>
                                    </p:set>
                                    <p:animEffect transition="in" filter="wipe(left)">
                                      <p:cBhvr>
                                        <p:cTn id="147" dur="500"/>
                                        <p:tgtEl>
                                          <p:spTgt spid="2080"/>
                                        </p:tgtEl>
                                      </p:cBhvr>
                                    </p:animEffect>
                                  </p:childTnLst>
                                </p:cTn>
                              </p:par>
                            </p:childTnLst>
                          </p:cTn>
                        </p:par>
                        <p:par>
                          <p:cTn id="148" fill="hold">
                            <p:stCondLst>
                              <p:cond delay="1000"/>
                            </p:stCondLst>
                            <p:childTnLst>
                              <p:par>
                                <p:cTn id="149" presetID="22" presetClass="entr" presetSubtype="8" fill="hold" grpId="0" nodeType="afterEffect">
                                  <p:stCondLst>
                                    <p:cond delay="0"/>
                                  </p:stCondLst>
                                  <p:childTnLst>
                                    <p:set>
                                      <p:cBhvr>
                                        <p:cTn id="150" dur="1" fill="hold">
                                          <p:stCondLst>
                                            <p:cond delay="0"/>
                                          </p:stCondLst>
                                        </p:cTn>
                                        <p:tgtEl>
                                          <p:spTgt spid="2084"/>
                                        </p:tgtEl>
                                        <p:attrNameLst>
                                          <p:attrName>style.visibility</p:attrName>
                                        </p:attrNameLst>
                                      </p:cBhvr>
                                      <p:to>
                                        <p:strVal val="visible"/>
                                      </p:to>
                                    </p:set>
                                    <p:animEffect transition="in" filter="wipe(left)">
                                      <p:cBhvr>
                                        <p:cTn id="151" dur="500"/>
                                        <p:tgtEl>
                                          <p:spTgt spid="2084"/>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1" fill="hold" grpId="0" nodeType="clickEffect">
                                  <p:stCondLst>
                                    <p:cond delay="0"/>
                                  </p:stCondLst>
                                  <p:childTnLst>
                                    <p:set>
                                      <p:cBhvr>
                                        <p:cTn id="155" dur="1" fill="hold">
                                          <p:stCondLst>
                                            <p:cond delay="0"/>
                                          </p:stCondLst>
                                        </p:cTn>
                                        <p:tgtEl>
                                          <p:spTgt spid="2086"/>
                                        </p:tgtEl>
                                        <p:attrNameLst>
                                          <p:attrName>style.visibility</p:attrName>
                                        </p:attrNameLst>
                                      </p:cBhvr>
                                      <p:to>
                                        <p:strVal val="visible"/>
                                      </p:to>
                                    </p:set>
                                    <p:animEffect transition="in" filter="wipe(up)">
                                      <p:cBhvr>
                                        <p:cTn id="156" dur="500"/>
                                        <p:tgtEl>
                                          <p:spTgt spid="2086"/>
                                        </p:tgtEl>
                                      </p:cBhvr>
                                    </p:animEffect>
                                  </p:childTnLst>
                                </p:cTn>
                              </p:par>
                            </p:childTnLst>
                          </p:cTn>
                        </p:par>
                        <p:par>
                          <p:cTn id="157" fill="hold">
                            <p:stCondLst>
                              <p:cond delay="500"/>
                            </p:stCondLst>
                            <p:childTnLst>
                              <p:par>
                                <p:cTn id="158" presetID="22" presetClass="entr" presetSubtype="8" fill="hold" grpId="0" nodeType="afterEffect">
                                  <p:stCondLst>
                                    <p:cond delay="0"/>
                                  </p:stCondLst>
                                  <p:childTnLst>
                                    <p:set>
                                      <p:cBhvr>
                                        <p:cTn id="159" dur="1" fill="hold">
                                          <p:stCondLst>
                                            <p:cond delay="0"/>
                                          </p:stCondLst>
                                        </p:cTn>
                                        <p:tgtEl>
                                          <p:spTgt spid="2094"/>
                                        </p:tgtEl>
                                        <p:attrNameLst>
                                          <p:attrName>style.visibility</p:attrName>
                                        </p:attrNameLst>
                                      </p:cBhvr>
                                      <p:to>
                                        <p:strVal val="visible"/>
                                      </p:to>
                                    </p:set>
                                    <p:animEffect transition="in" filter="wipe(left)">
                                      <p:cBhvr>
                                        <p:cTn id="160" dur="500"/>
                                        <p:tgtEl>
                                          <p:spTgt spid="2094"/>
                                        </p:tgtEl>
                                      </p:cBhvr>
                                    </p:animEffect>
                                  </p:childTnLst>
                                </p:cTn>
                              </p:par>
                            </p:childTnLst>
                          </p:cTn>
                        </p:par>
                        <p:par>
                          <p:cTn id="161" fill="hold">
                            <p:stCondLst>
                              <p:cond delay="1000"/>
                            </p:stCondLst>
                            <p:childTnLst>
                              <p:par>
                                <p:cTn id="162" presetID="22" presetClass="entr" presetSubtype="4" fill="hold" grpId="0" nodeType="afterEffect">
                                  <p:stCondLst>
                                    <p:cond delay="0"/>
                                  </p:stCondLst>
                                  <p:childTnLst>
                                    <p:set>
                                      <p:cBhvr>
                                        <p:cTn id="163" dur="1" fill="hold">
                                          <p:stCondLst>
                                            <p:cond delay="0"/>
                                          </p:stCondLst>
                                        </p:cTn>
                                        <p:tgtEl>
                                          <p:spTgt spid="2090"/>
                                        </p:tgtEl>
                                        <p:attrNameLst>
                                          <p:attrName>style.visibility</p:attrName>
                                        </p:attrNameLst>
                                      </p:cBhvr>
                                      <p:to>
                                        <p:strVal val="visible"/>
                                      </p:to>
                                    </p:set>
                                    <p:animEffect transition="in" filter="wipe(down)">
                                      <p:cBhvr>
                                        <p:cTn id="164" dur="500"/>
                                        <p:tgtEl>
                                          <p:spTgt spid="2090"/>
                                        </p:tgtEl>
                                      </p:cBhvr>
                                    </p:animEffect>
                                  </p:childTnLst>
                                </p:cTn>
                              </p:par>
                            </p:childTnLst>
                          </p:cTn>
                        </p:par>
                        <p:par>
                          <p:cTn id="165" fill="hold">
                            <p:stCondLst>
                              <p:cond delay="1500"/>
                            </p:stCondLst>
                            <p:childTnLst>
                              <p:par>
                                <p:cTn id="166" presetID="22" presetClass="entr" presetSubtype="8" fill="hold" grpId="0" nodeType="afterEffect">
                                  <p:stCondLst>
                                    <p:cond delay="0"/>
                                  </p:stCondLst>
                                  <p:childTnLst>
                                    <p:set>
                                      <p:cBhvr>
                                        <p:cTn id="167" dur="1" fill="hold">
                                          <p:stCondLst>
                                            <p:cond delay="0"/>
                                          </p:stCondLst>
                                        </p:cTn>
                                        <p:tgtEl>
                                          <p:spTgt spid="2089"/>
                                        </p:tgtEl>
                                        <p:attrNameLst>
                                          <p:attrName>style.visibility</p:attrName>
                                        </p:attrNameLst>
                                      </p:cBhvr>
                                      <p:to>
                                        <p:strVal val="visible"/>
                                      </p:to>
                                    </p:set>
                                    <p:animEffect transition="in" filter="wipe(left)">
                                      <p:cBhvr>
                                        <p:cTn id="168" dur="500"/>
                                        <p:tgtEl>
                                          <p:spTgt spid="2089"/>
                                        </p:tgtEl>
                                      </p:cBhvr>
                                    </p:animEffect>
                                  </p:childTnLst>
                                </p:cTn>
                              </p:par>
                            </p:childTnLst>
                          </p:cTn>
                        </p:par>
                        <p:par>
                          <p:cTn id="169" fill="hold">
                            <p:stCondLst>
                              <p:cond delay="2000"/>
                            </p:stCondLst>
                            <p:childTnLst>
                              <p:par>
                                <p:cTn id="170" presetID="22" presetClass="entr" presetSubtype="1" fill="hold" nodeType="afterEffect">
                                  <p:stCondLst>
                                    <p:cond delay="0"/>
                                  </p:stCondLst>
                                  <p:childTnLst>
                                    <p:set>
                                      <p:cBhvr>
                                        <p:cTn id="171" dur="1" fill="hold">
                                          <p:stCondLst>
                                            <p:cond delay="0"/>
                                          </p:stCondLst>
                                        </p:cTn>
                                        <p:tgtEl>
                                          <p:spTgt spid="2052"/>
                                        </p:tgtEl>
                                        <p:attrNameLst>
                                          <p:attrName>style.visibility</p:attrName>
                                        </p:attrNameLst>
                                      </p:cBhvr>
                                      <p:to>
                                        <p:strVal val="visible"/>
                                      </p:to>
                                    </p:set>
                                    <p:animEffect transition="in" filter="wipe(up)">
                                      <p:cBhvr>
                                        <p:cTn id="172" dur="500"/>
                                        <p:tgtEl>
                                          <p:spTgt spid="2052"/>
                                        </p:tgtEl>
                                      </p:cBhvr>
                                    </p:animEffect>
                                  </p:childTnLst>
                                </p:cTn>
                              </p:par>
                            </p:childTnLst>
                          </p:cTn>
                        </p:par>
                        <p:par>
                          <p:cTn id="173" fill="hold">
                            <p:stCondLst>
                              <p:cond delay="2500"/>
                            </p:stCondLst>
                            <p:childTnLst>
                              <p:par>
                                <p:cTn id="174" presetID="17" presetClass="entr" presetSubtype="10" fill="hold" grpId="0" nodeType="afterEffect">
                                  <p:stCondLst>
                                    <p:cond delay="0"/>
                                  </p:stCondLst>
                                  <p:childTnLst>
                                    <p:set>
                                      <p:cBhvr>
                                        <p:cTn id="175" dur="1" fill="hold">
                                          <p:stCondLst>
                                            <p:cond delay="0"/>
                                          </p:stCondLst>
                                        </p:cTn>
                                        <p:tgtEl>
                                          <p:spTgt spid="2085"/>
                                        </p:tgtEl>
                                        <p:attrNameLst>
                                          <p:attrName>style.visibility</p:attrName>
                                        </p:attrNameLst>
                                      </p:cBhvr>
                                      <p:to>
                                        <p:strVal val="visible"/>
                                      </p:to>
                                    </p:set>
                                    <p:anim calcmode="lin" valueType="num">
                                      <p:cBhvr>
                                        <p:cTn id="176" dur="500" fill="hold"/>
                                        <p:tgtEl>
                                          <p:spTgt spid="2085"/>
                                        </p:tgtEl>
                                        <p:attrNameLst>
                                          <p:attrName>ppt_w</p:attrName>
                                        </p:attrNameLst>
                                      </p:cBhvr>
                                      <p:tavLst>
                                        <p:tav tm="0">
                                          <p:val>
                                            <p:fltVal val="0"/>
                                          </p:val>
                                        </p:tav>
                                        <p:tav tm="100000">
                                          <p:val>
                                            <p:strVal val="#ppt_w"/>
                                          </p:val>
                                        </p:tav>
                                      </p:tavLst>
                                    </p:anim>
                                    <p:anim calcmode="lin" valueType="num">
                                      <p:cBhvr>
                                        <p:cTn id="177" dur="500" fill="hold"/>
                                        <p:tgtEl>
                                          <p:spTgt spid="2085"/>
                                        </p:tgtEl>
                                        <p:attrNameLst>
                                          <p:attrName>ppt_h</p:attrName>
                                        </p:attrNameLst>
                                      </p:cBhvr>
                                      <p:tavLst>
                                        <p:tav tm="0">
                                          <p:val>
                                            <p:strVal val="#ppt_h"/>
                                          </p:val>
                                        </p:tav>
                                        <p:tav tm="100000">
                                          <p:val>
                                            <p:strVal val="#ppt_h"/>
                                          </p:val>
                                        </p:tav>
                                      </p:tavLst>
                                    </p:anim>
                                  </p:childTnLst>
                                </p:cTn>
                              </p:par>
                            </p:childTnLst>
                          </p:cTn>
                        </p:par>
                        <p:par>
                          <p:cTn id="178" fill="hold">
                            <p:stCondLst>
                              <p:cond delay="3000"/>
                            </p:stCondLst>
                            <p:childTnLst>
                              <p:par>
                                <p:cTn id="179" presetID="22" presetClass="entr" presetSubtype="1" fill="hold" grpId="0" nodeType="afterEffect">
                                  <p:stCondLst>
                                    <p:cond delay="0"/>
                                  </p:stCondLst>
                                  <p:childTnLst>
                                    <p:set>
                                      <p:cBhvr>
                                        <p:cTn id="180" dur="1" fill="hold">
                                          <p:stCondLst>
                                            <p:cond delay="0"/>
                                          </p:stCondLst>
                                        </p:cTn>
                                        <p:tgtEl>
                                          <p:spTgt spid="2087"/>
                                        </p:tgtEl>
                                        <p:attrNameLst>
                                          <p:attrName>style.visibility</p:attrName>
                                        </p:attrNameLst>
                                      </p:cBhvr>
                                      <p:to>
                                        <p:strVal val="visible"/>
                                      </p:to>
                                    </p:set>
                                    <p:animEffect transition="in" filter="wipe(up)">
                                      <p:cBhvr>
                                        <p:cTn id="181" dur="500"/>
                                        <p:tgtEl>
                                          <p:spTgt spid="2087"/>
                                        </p:tgtEl>
                                      </p:cBhvr>
                                    </p:animEffect>
                                  </p:childTnLst>
                                </p:cTn>
                              </p:par>
                            </p:childTnLst>
                          </p:cTn>
                        </p:par>
                        <p:par>
                          <p:cTn id="182" fill="hold">
                            <p:stCondLst>
                              <p:cond delay="3500"/>
                            </p:stCondLst>
                            <p:childTnLst>
                              <p:par>
                                <p:cTn id="183" presetID="22" presetClass="entr" presetSubtype="1" fill="hold" grpId="0" nodeType="afterEffect">
                                  <p:stCondLst>
                                    <p:cond delay="0"/>
                                  </p:stCondLst>
                                  <p:childTnLst>
                                    <p:set>
                                      <p:cBhvr>
                                        <p:cTn id="184" dur="1" fill="hold">
                                          <p:stCondLst>
                                            <p:cond delay="0"/>
                                          </p:stCondLst>
                                        </p:cTn>
                                        <p:tgtEl>
                                          <p:spTgt spid="2092"/>
                                        </p:tgtEl>
                                        <p:attrNameLst>
                                          <p:attrName>style.visibility</p:attrName>
                                        </p:attrNameLst>
                                      </p:cBhvr>
                                      <p:to>
                                        <p:strVal val="visible"/>
                                      </p:to>
                                    </p:set>
                                    <p:animEffect transition="in" filter="wipe(up)">
                                      <p:cBhvr>
                                        <p:cTn id="185" dur="500"/>
                                        <p:tgtEl>
                                          <p:spTgt spid="2092"/>
                                        </p:tgtEl>
                                      </p:cBhvr>
                                    </p:animEffect>
                                  </p:childTnLst>
                                </p:cTn>
                              </p:par>
                            </p:childTnLst>
                          </p:cTn>
                        </p:par>
                        <p:par>
                          <p:cTn id="186" fill="hold">
                            <p:stCondLst>
                              <p:cond delay="4000"/>
                            </p:stCondLst>
                            <p:childTnLst>
                              <p:par>
                                <p:cTn id="187" presetID="17" presetClass="entr" presetSubtype="10" fill="hold" grpId="0" nodeType="afterEffect">
                                  <p:stCondLst>
                                    <p:cond delay="0"/>
                                  </p:stCondLst>
                                  <p:childTnLst>
                                    <p:set>
                                      <p:cBhvr>
                                        <p:cTn id="188" dur="1" fill="hold">
                                          <p:stCondLst>
                                            <p:cond delay="0"/>
                                          </p:stCondLst>
                                        </p:cTn>
                                        <p:tgtEl>
                                          <p:spTgt spid="2095"/>
                                        </p:tgtEl>
                                        <p:attrNameLst>
                                          <p:attrName>style.visibility</p:attrName>
                                        </p:attrNameLst>
                                      </p:cBhvr>
                                      <p:to>
                                        <p:strVal val="visible"/>
                                      </p:to>
                                    </p:set>
                                    <p:anim calcmode="lin" valueType="num">
                                      <p:cBhvr>
                                        <p:cTn id="189" dur="500" fill="hold"/>
                                        <p:tgtEl>
                                          <p:spTgt spid="2095"/>
                                        </p:tgtEl>
                                        <p:attrNameLst>
                                          <p:attrName>ppt_w</p:attrName>
                                        </p:attrNameLst>
                                      </p:cBhvr>
                                      <p:tavLst>
                                        <p:tav tm="0">
                                          <p:val>
                                            <p:fltVal val="0"/>
                                          </p:val>
                                        </p:tav>
                                        <p:tav tm="100000">
                                          <p:val>
                                            <p:strVal val="#ppt_w"/>
                                          </p:val>
                                        </p:tav>
                                      </p:tavLst>
                                    </p:anim>
                                    <p:anim calcmode="lin" valueType="num">
                                      <p:cBhvr>
                                        <p:cTn id="190" dur="500" fill="hold"/>
                                        <p:tgtEl>
                                          <p:spTgt spid="2095"/>
                                        </p:tgtEl>
                                        <p:attrNameLst>
                                          <p:attrName>ppt_h</p:attrName>
                                        </p:attrNameLst>
                                      </p:cBhvr>
                                      <p:tavLst>
                                        <p:tav tm="0">
                                          <p:val>
                                            <p:strVal val="#ppt_h"/>
                                          </p:val>
                                        </p:tav>
                                        <p:tav tm="100000">
                                          <p:val>
                                            <p:strVal val="#ppt_h"/>
                                          </p:val>
                                        </p:tav>
                                      </p:tavLst>
                                    </p:anim>
                                  </p:childTnLst>
                                </p:cTn>
                              </p:par>
                            </p:childTnLst>
                          </p:cTn>
                        </p:par>
                        <p:par>
                          <p:cTn id="191" fill="hold">
                            <p:stCondLst>
                              <p:cond delay="4500"/>
                            </p:stCondLst>
                            <p:childTnLst>
                              <p:par>
                                <p:cTn id="192" presetID="22" presetClass="entr" presetSubtype="8" fill="hold" grpId="0" nodeType="afterEffect">
                                  <p:stCondLst>
                                    <p:cond delay="0"/>
                                  </p:stCondLst>
                                  <p:childTnLst>
                                    <p:set>
                                      <p:cBhvr>
                                        <p:cTn id="193" dur="1" fill="hold">
                                          <p:stCondLst>
                                            <p:cond delay="0"/>
                                          </p:stCondLst>
                                        </p:cTn>
                                        <p:tgtEl>
                                          <p:spTgt spid="2088"/>
                                        </p:tgtEl>
                                        <p:attrNameLst>
                                          <p:attrName>style.visibility</p:attrName>
                                        </p:attrNameLst>
                                      </p:cBhvr>
                                      <p:to>
                                        <p:strVal val="visible"/>
                                      </p:to>
                                    </p:set>
                                    <p:animEffect transition="in" filter="wipe(left)">
                                      <p:cBhvr>
                                        <p:cTn id="194" dur="500"/>
                                        <p:tgtEl>
                                          <p:spTgt spid="2088"/>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8" fill="hold" grpId="0" nodeType="clickEffect">
                                  <p:stCondLst>
                                    <p:cond delay="0"/>
                                  </p:stCondLst>
                                  <p:childTnLst>
                                    <p:set>
                                      <p:cBhvr>
                                        <p:cTn id="198" dur="1" fill="hold">
                                          <p:stCondLst>
                                            <p:cond delay="0"/>
                                          </p:stCondLst>
                                        </p:cTn>
                                        <p:tgtEl>
                                          <p:spTgt spid="2091"/>
                                        </p:tgtEl>
                                        <p:attrNameLst>
                                          <p:attrName>style.visibility</p:attrName>
                                        </p:attrNameLst>
                                      </p:cBhvr>
                                      <p:to>
                                        <p:strVal val="visible"/>
                                      </p:to>
                                    </p:set>
                                    <p:animEffect transition="in" filter="wipe(left)">
                                      <p:cBhvr>
                                        <p:cTn id="199" dur="500"/>
                                        <p:tgtEl>
                                          <p:spTgt spid="2091"/>
                                        </p:tgtEl>
                                      </p:cBhvr>
                                    </p:animEffect>
                                  </p:childTnLst>
                                </p:cTn>
                              </p:par>
                            </p:childTnLst>
                          </p:cTn>
                        </p:par>
                      </p:childTnLst>
                    </p:cTn>
                  </p:par>
                  <p:par>
                    <p:cTn id="200" fill="hold">
                      <p:stCondLst>
                        <p:cond delay="indefinite"/>
                      </p:stCondLst>
                      <p:childTnLst>
                        <p:par>
                          <p:cTn id="201" fill="hold">
                            <p:stCondLst>
                              <p:cond delay="0"/>
                            </p:stCondLst>
                            <p:childTnLst>
                              <p:par>
                                <p:cTn id="202" presetID="22" presetClass="entr" presetSubtype="8" fill="hold" grpId="0" nodeType="clickEffect">
                                  <p:stCondLst>
                                    <p:cond delay="0"/>
                                  </p:stCondLst>
                                  <p:childTnLst>
                                    <p:set>
                                      <p:cBhvr>
                                        <p:cTn id="203" dur="1" fill="hold">
                                          <p:stCondLst>
                                            <p:cond delay="0"/>
                                          </p:stCondLst>
                                        </p:cTn>
                                        <p:tgtEl>
                                          <p:spTgt spid="2093"/>
                                        </p:tgtEl>
                                        <p:attrNameLst>
                                          <p:attrName>style.visibility</p:attrName>
                                        </p:attrNameLst>
                                      </p:cBhvr>
                                      <p:to>
                                        <p:strVal val="visible"/>
                                      </p:to>
                                    </p:set>
                                    <p:animEffect transition="in" filter="wipe(left)">
                                      <p:cBhvr>
                                        <p:cTn id="204" dur="500"/>
                                        <p:tgtEl>
                                          <p:spTgt spid="2093"/>
                                        </p:tgtEl>
                                      </p:cBhvr>
                                    </p:animEffect>
                                  </p:childTnLst>
                                </p:cTn>
                              </p:par>
                            </p:childTnLst>
                          </p:cTn>
                        </p:par>
                      </p:childTnLst>
                    </p:cTn>
                  </p:par>
                  <p:par>
                    <p:cTn id="205" fill="hold">
                      <p:stCondLst>
                        <p:cond delay="indefinite"/>
                      </p:stCondLst>
                      <p:childTnLst>
                        <p:par>
                          <p:cTn id="206" fill="hold">
                            <p:stCondLst>
                              <p:cond delay="0"/>
                            </p:stCondLst>
                            <p:childTnLst>
                              <p:par>
                                <p:cTn id="207" presetID="22" presetClass="entr" presetSubtype="1" fill="hold" grpId="0" nodeType="clickEffect">
                                  <p:stCondLst>
                                    <p:cond delay="0"/>
                                  </p:stCondLst>
                                  <p:childTnLst>
                                    <p:set>
                                      <p:cBhvr>
                                        <p:cTn id="208" dur="1" fill="hold">
                                          <p:stCondLst>
                                            <p:cond delay="0"/>
                                          </p:stCondLst>
                                        </p:cTn>
                                        <p:tgtEl>
                                          <p:spTgt spid="2104"/>
                                        </p:tgtEl>
                                        <p:attrNameLst>
                                          <p:attrName>style.visibility</p:attrName>
                                        </p:attrNameLst>
                                      </p:cBhvr>
                                      <p:to>
                                        <p:strVal val="visible"/>
                                      </p:to>
                                    </p:set>
                                    <p:animEffect transition="in" filter="wipe(up)">
                                      <p:cBhvr>
                                        <p:cTn id="209" dur="500"/>
                                        <p:tgtEl>
                                          <p:spTgt spid="2104"/>
                                        </p:tgtEl>
                                      </p:cBhvr>
                                    </p:animEffect>
                                  </p:childTnLst>
                                </p:cTn>
                              </p:par>
                            </p:childTnLst>
                          </p:cTn>
                        </p:par>
                        <p:par>
                          <p:cTn id="210" fill="hold">
                            <p:stCondLst>
                              <p:cond delay="500"/>
                            </p:stCondLst>
                            <p:childTnLst>
                              <p:par>
                                <p:cTn id="211" presetID="22" presetClass="entr" presetSubtype="8" fill="hold" grpId="0" nodeType="afterEffect">
                                  <p:stCondLst>
                                    <p:cond delay="0"/>
                                  </p:stCondLst>
                                  <p:childTnLst>
                                    <p:set>
                                      <p:cBhvr>
                                        <p:cTn id="212" dur="1" fill="hold">
                                          <p:stCondLst>
                                            <p:cond delay="0"/>
                                          </p:stCondLst>
                                        </p:cTn>
                                        <p:tgtEl>
                                          <p:spTgt spid="2101"/>
                                        </p:tgtEl>
                                        <p:attrNameLst>
                                          <p:attrName>style.visibility</p:attrName>
                                        </p:attrNameLst>
                                      </p:cBhvr>
                                      <p:to>
                                        <p:strVal val="visible"/>
                                      </p:to>
                                    </p:set>
                                    <p:animEffect transition="in" filter="wipe(left)">
                                      <p:cBhvr>
                                        <p:cTn id="213" dur="500"/>
                                        <p:tgtEl>
                                          <p:spTgt spid="2101"/>
                                        </p:tgtEl>
                                      </p:cBhvr>
                                    </p:animEffect>
                                  </p:childTnLst>
                                </p:cTn>
                              </p:par>
                            </p:childTnLst>
                          </p:cTn>
                        </p:par>
                        <p:par>
                          <p:cTn id="214" fill="hold">
                            <p:stCondLst>
                              <p:cond delay="1000"/>
                            </p:stCondLst>
                            <p:childTnLst>
                              <p:par>
                                <p:cTn id="215" presetID="22" presetClass="entr" presetSubtype="1" fill="hold" nodeType="afterEffect">
                                  <p:stCondLst>
                                    <p:cond delay="0"/>
                                  </p:stCondLst>
                                  <p:childTnLst>
                                    <p:set>
                                      <p:cBhvr>
                                        <p:cTn id="216" dur="1" fill="hold">
                                          <p:stCondLst>
                                            <p:cond delay="0"/>
                                          </p:stCondLst>
                                        </p:cTn>
                                        <p:tgtEl>
                                          <p:spTgt spid="2108"/>
                                        </p:tgtEl>
                                        <p:attrNameLst>
                                          <p:attrName>style.visibility</p:attrName>
                                        </p:attrNameLst>
                                      </p:cBhvr>
                                      <p:to>
                                        <p:strVal val="visible"/>
                                      </p:to>
                                    </p:set>
                                    <p:animEffect transition="in" filter="wipe(up)">
                                      <p:cBhvr>
                                        <p:cTn id="217" dur="500"/>
                                        <p:tgtEl>
                                          <p:spTgt spid="2108"/>
                                        </p:tgtEl>
                                      </p:cBhvr>
                                    </p:animEffect>
                                  </p:childTnLst>
                                </p:cTn>
                              </p:par>
                            </p:childTnLst>
                          </p:cTn>
                        </p:par>
                        <p:par>
                          <p:cTn id="218" fill="hold">
                            <p:stCondLst>
                              <p:cond delay="1500"/>
                            </p:stCondLst>
                            <p:childTnLst>
                              <p:par>
                                <p:cTn id="219" presetID="22" presetClass="entr" presetSubtype="1" fill="hold" nodeType="afterEffect">
                                  <p:stCondLst>
                                    <p:cond delay="0"/>
                                  </p:stCondLst>
                                  <p:childTnLst>
                                    <p:set>
                                      <p:cBhvr>
                                        <p:cTn id="220" dur="1" fill="hold">
                                          <p:stCondLst>
                                            <p:cond delay="0"/>
                                          </p:stCondLst>
                                        </p:cTn>
                                        <p:tgtEl>
                                          <p:spTgt spid="2109"/>
                                        </p:tgtEl>
                                        <p:attrNameLst>
                                          <p:attrName>style.visibility</p:attrName>
                                        </p:attrNameLst>
                                      </p:cBhvr>
                                      <p:to>
                                        <p:strVal val="visible"/>
                                      </p:to>
                                    </p:set>
                                    <p:animEffect transition="in" filter="wipe(up)">
                                      <p:cBhvr>
                                        <p:cTn id="221" dur="500"/>
                                        <p:tgtEl>
                                          <p:spTgt spid="2109"/>
                                        </p:tgtEl>
                                      </p:cBhvr>
                                    </p:animEffect>
                                  </p:childTnLst>
                                </p:cTn>
                              </p:par>
                            </p:childTnLst>
                          </p:cTn>
                        </p:par>
                        <p:par>
                          <p:cTn id="222" fill="hold">
                            <p:stCondLst>
                              <p:cond delay="2000"/>
                            </p:stCondLst>
                            <p:childTnLst>
                              <p:par>
                                <p:cTn id="223" presetID="22" presetClass="entr" presetSubtype="4" fill="hold" grpId="0" nodeType="afterEffect">
                                  <p:stCondLst>
                                    <p:cond delay="0"/>
                                  </p:stCondLst>
                                  <p:childTnLst>
                                    <p:set>
                                      <p:cBhvr>
                                        <p:cTn id="224" dur="1" fill="hold">
                                          <p:stCondLst>
                                            <p:cond delay="0"/>
                                          </p:stCondLst>
                                        </p:cTn>
                                        <p:tgtEl>
                                          <p:spTgt spid="2110"/>
                                        </p:tgtEl>
                                        <p:attrNameLst>
                                          <p:attrName>style.visibility</p:attrName>
                                        </p:attrNameLst>
                                      </p:cBhvr>
                                      <p:to>
                                        <p:strVal val="visible"/>
                                      </p:to>
                                    </p:set>
                                    <p:animEffect transition="in" filter="wipe(down)">
                                      <p:cBhvr>
                                        <p:cTn id="225" dur="500"/>
                                        <p:tgtEl>
                                          <p:spTgt spid="2110"/>
                                        </p:tgtEl>
                                      </p:cBhvr>
                                    </p:animEffect>
                                  </p:childTnLst>
                                </p:cTn>
                              </p:par>
                            </p:childTnLst>
                          </p:cTn>
                        </p:par>
                        <p:par>
                          <p:cTn id="226" fill="hold">
                            <p:stCondLst>
                              <p:cond delay="2500"/>
                            </p:stCondLst>
                            <p:childTnLst>
                              <p:par>
                                <p:cTn id="227" presetID="22" presetClass="entr" presetSubtype="1" fill="hold" grpId="0" nodeType="afterEffect">
                                  <p:stCondLst>
                                    <p:cond delay="0"/>
                                  </p:stCondLst>
                                  <p:childTnLst>
                                    <p:set>
                                      <p:cBhvr>
                                        <p:cTn id="228" dur="1" fill="hold">
                                          <p:stCondLst>
                                            <p:cond delay="0"/>
                                          </p:stCondLst>
                                        </p:cTn>
                                        <p:tgtEl>
                                          <p:spTgt spid="2111"/>
                                        </p:tgtEl>
                                        <p:attrNameLst>
                                          <p:attrName>style.visibility</p:attrName>
                                        </p:attrNameLst>
                                      </p:cBhvr>
                                      <p:to>
                                        <p:strVal val="visible"/>
                                      </p:to>
                                    </p:set>
                                    <p:animEffect transition="in" filter="wipe(up)">
                                      <p:cBhvr>
                                        <p:cTn id="229" dur="500"/>
                                        <p:tgtEl>
                                          <p:spTgt spid="2111"/>
                                        </p:tgtEl>
                                      </p:cBhvr>
                                    </p:animEffect>
                                  </p:childTnLst>
                                </p:cTn>
                              </p:par>
                            </p:childTnLst>
                          </p:cTn>
                        </p:par>
                        <p:par>
                          <p:cTn id="230" fill="hold">
                            <p:stCondLst>
                              <p:cond delay="3000"/>
                            </p:stCondLst>
                            <p:childTnLst>
                              <p:par>
                                <p:cTn id="231" presetID="22" presetClass="entr" presetSubtype="8" fill="hold" grpId="0" nodeType="afterEffect">
                                  <p:stCondLst>
                                    <p:cond delay="0"/>
                                  </p:stCondLst>
                                  <p:childTnLst>
                                    <p:set>
                                      <p:cBhvr>
                                        <p:cTn id="232" dur="1" fill="hold">
                                          <p:stCondLst>
                                            <p:cond delay="0"/>
                                          </p:stCondLst>
                                        </p:cTn>
                                        <p:tgtEl>
                                          <p:spTgt spid="2116"/>
                                        </p:tgtEl>
                                        <p:attrNameLst>
                                          <p:attrName>style.visibility</p:attrName>
                                        </p:attrNameLst>
                                      </p:cBhvr>
                                      <p:to>
                                        <p:strVal val="visible"/>
                                      </p:to>
                                    </p:set>
                                    <p:animEffect transition="in" filter="wipe(left)">
                                      <p:cBhvr>
                                        <p:cTn id="233" dur="500"/>
                                        <p:tgtEl>
                                          <p:spTgt spid="2116"/>
                                        </p:tgtEl>
                                      </p:cBhvr>
                                    </p:animEffect>
                                  </p:childTnLst>
                                </p:cTn>
                              </p:par>
                            </p:childTnLst>
                          </p:cTn>
                        </p:par>
                        <p:par>
                          <p:cTn id="234" fill="hold">
                            <p:stCondLst>
                              <p:cond delay="3500"/>
                            </p:stCondLst>
                            <p:childTnLst>
                              <p:par>
                                <p:cTn id="235" presetID="22" presetClass="entr" presetSubtype="8" fill="hold" nodeType="afterEffect">
                                  <p:stCondLst>
                                    <p:cond delay="0"/>
                                  </p:stCondLst>
                                  <p:childTnLst>
                                    <p:set>
                                      <p:cBhvr>
                                        <p:cTn id="236" dur="1" fill="hold">
                                          <p:stCondLst>
                                            <p:cond delay="0"/>
                                          </p:stCondLst>
                                        </p:cTn>
                                        <p:tgtEl>
                                          <p:spTgt spid="2112"/>
                                        </p:tgtEl>
                                        <p:attrNameLst>
                                          <p:attrName>style.visibility</p:attrName>
                                        </p:attrNameLst>
                                      </p:cBhvr>
                                      <p:to>
                                        <p:strVal val="visible"/>
                                      </p:to>
                                    </p:set>
                                    <p:animEffect transition="in" filter="wipe(left)">
                                      <p:cBhvr>
                                        <p:cTn id="237" dur="500"/>
                                        <p:tgtEl>
                                          <p:spTgt spid="2112"/>
                                        </p:tgtEl>
                                      </p:cBhvr>
                                    </p:animEffect>
                                  </p:childTnLst>
                                </p:cTn>
                              </p:par>
                            </p:childTnLst>
                          </p:cTn>
                        </p:par>
                      </p:childTnLst>
                    </p:cTn>
                  </p:par>
                  <p:par>
                    <p:cTn id="238" fill="hold">
                      <p:stCondLst>
                        <p:cond delay="indefinite"/>
                      </p:stCondLst>
                      <p:childTnLst>
                        <p:par>
                          <p:cTn id="239" fill="hold">
                            <p:stCondLst>
                              <p:cond delay="0"/>
                            </p:stCondLst>
                            <p:childTnLst>
                              <p:par>
                                <p:cTn id="240" presetID="22" presetClass="entr" presetSubtype="8" fill="hold" grpId="0" nodeType="clickEffect">
                                  <p:stCondLst>
                                    <p:cond delay="0"/>
                                  </p:stCondLst>
                                  <p:childTnLst>
                                    <p:set>
                                      <p:cBhvr>
                                        <p:cTn id="241" dur="1" fill="hold">
                                          <p:stCondLst>
                                            <p:cond delay="0"/>
                                          </p:stCondLst>
                                        </p:cTn>
                                        <p:tgtEl>
                                          <p:spTgt spid="110674"/>
                                        </p:tgtEl>
                                        <p:attrNameLst>
                                          <p:attrName>style.visibility</p:attrName>
                                        </p:attrNameLst>
                                      </p:cBhvr>
                                      <p:to>
                                        <p:strVal val="visible"/>
                                      </p:to>
                                    </p:set>
                                    <p:animEffect transition="in" filter="wipe(left)">
                                      <p:cBhvr>
                                        <p:cTn id="242" dur="500"/>
                                        <p:tgtEl>
                                          <p:spTgt spid="110674"/>
                                        </p:tgtEl>
                                      </p:cBhvr>
                                    </p:animEffect>
                                  </p:childTnLst>
                                </p:cTn>
                              </p:par>
                            </p:childTnLst>
                          </p:cTn>
                        </p:par>
                        <p:par>
                          <p:cTn id="243" fill="hold">
                            <p:stCondLst>
                              <p:cond delay="500"/>
                            </p:stCondLst>
                            <p:childTnLst>
                              <p:par>
                                <p:cTn id="244" presetID="22" presetClass="entr" presetSubtype="1" fill="hold" grpId="0" nodeType="afterEffect">
                                  <p:stCondLst>
                                    <p:cond delay="0"/>
                                  </p:stCondLst>
                                  <p:childTnLst>
                                    <p:set>
                                      <p:cBhvr>
                                        <p:cTn id="245" dur="1" fill="hold">
                                          <p:stCondLst>
                                            <p:cond delay="0"/>
                                          </p:stCondLst>
                                        </p:cTn>
                                        <p:tgtEl>
                                          <p:spTgt spid="2099"/>
                                        </p:tgtEl>
                                        <p:attrNameLst>
                                          <p:attrName>style.visibility</p:attrName>
                                        </p:attrNameLst>
                                      </p:cBhvr>
                                      <p:to>
                                        <p:strVal val="visible"/>
                                      </p:to>
                                    </p:set>
                                    <p:animEffect transition="in" filter="wipe(up)">
                                      <p:cBhvr>
                                        <p:cTn id="246" dur="500"/>
                                        <p:tgtEl>
                                          <p:spTgt spid="2099"/>
                                        </p:tgtEl>
                                      </p:cBhvr>
                                    </p:animEffect>
                                  </p:childTnLst>
                                </p:cTn>
                              </p:par>
                            </p:childTnLst>
                          </p:cTn>
                        </p:par>
                        <p:par>
                          <p:cTn id="247" fill="hold">
                            <p:stCondLst>
                              <p:cond delay="1000"/>
                            </p:stCondLst>
                            <p:childTnLst>
                              <p:par>
                                <p:cTn id="248" presetID="22" presetClass="entr" presetSubtype="8" fill="hold" grpId="0" nodeType="afterEffect">
                                  <p:stCondLst>
                                    <p:cond delay="0"/>
                                  </p:stCondLst>
                                  <p:childTnLst>
                                    <p:set>
                                      <p:cBhvr>
                                        <p:cTn id="249" dur="1" fill="hold">
                                          <p:stCondLst>
                                            <p:cond delay="0"/>
                                          </p:stCondLst>
                                        </p:cTn>
                                        <p:tgtEl>
                                          <p:spTgt spid="2100"/>
                                        </p:tgtEl>
                                        <p:attrNameLst>
                                          <p:attrName>style.visibility</p:attrName>
                                        </p:attrNameLst>
                                      </p:cBhvr>
                                      <p:to>
                                        <p:strVal val="visible"/>
                                      </p:to>
                                    </p:set>
                                    <p:animEffect transition="in" filter="wipe(left)">
                                      <p:cBhvr>
                                        <p:cTn id="250" dur="500"/>
                                        <p:tgtEl>
                                          <p:spTgt spid="2100"/>
                                        </p:tgtEl>
                                      </p:cBhvr>
                                    </p:animEffect>
                                  </p:childTnLst>
                                </p:cTn>
                              </p:par>
                            </p:childTnLst>
                          </p:cTn>
                        </p:par>
                        <p:par>
                          <p:cTn id="251" fill="hold">
                            <p:stCondLst>
                              <p:cond delay="1500"/>
                            </p:stCondLst>
                            <p:childTnLst>
                              <p:par>
                                <p:cTn id="252" presetID="23" presetClass="entr" presetSubtype="528" fill="hold" grpId="0" nodeType="afterEffect">
                                  <p:stCondLst>
                                    <p:cond delay="0"/>
                                  </p:stCondLst>
                                  <p:childTnLst>
                                    <p:set>
                                      <p:cBhvr>
                                        <p:cTn id="253" dur="1" fill="hold">
                                          <p:stCondLst>
                                            <p:cond delay="0"/>
                                          </p:stCondLst>
                                        </p:cTn>
                                        <p:tgtEl>
                                          <p:spTgt spid="2115"/>
                                        </p:tgtEl>
                                        <p:attrNameLst>
                                          <p:attrName>style.visibility</p:attrName>
                                        </p:attrNameLst>
                                      </p:cBhvr>
                                      <p:to>
                                        <p:strVal val="visible"/>
                                      </p:to>
                                    </p:set>
                                    <p:anim calcmode="lin" valueType="num">
                                      <p:cBhvr>
                                        <p:cTn id="254" dur="500" fill="hold"/>
                                        <p:tgtEl>
                                          <p:spTgt spid="2115"/>
                                        </p:tgtEl>
                                        <p:attrNameLst>
                                          <p:attrName>ppt_w</p:attrName>
                                        </p:attrNameLst>
                                      </p:cBhvr>
                                      <p:tavLst>
                                        <p:tav tm="0">
                                          <p:val>
                                            <p:fltVal val="0"/>
                                          </p:val>
                                        </p:tav>
                                        <p:tav tm="100000">
                                          <p:val>
                                            <p:strVal val="#ppt_w"/>
                                          </p:val>
                                        </p:tav>
                                      </p:tavLst>
                                    </p:anim>
                                    <p:anim calcmode="lin" valueType="num">
                                      <p:cBhvr>
                                        <p:cTn id="255" dur="500" fill="hold"/>
                                        <p:tgtEl>
                                          <p:spTgt spid="2115"/>
                                        </p:tgtEl>
                                        <p:attrNameLst>
                                          <p:attrName>ppt_h</p:attrName>
                                        </p:attrNameLst>
                                      </p:cBhvr>
                                      <p:tavLst>
                                        <p:tav tm="0">
                                          <p:val>
                                            <p:fltVal val="0"/>
                                          </p:val>
                                        </p:tav>
                                        <p:tav tm="100000">
                                          <p:val>
                                            <p:strVal val="#ppt_h"/>
                                          </p:val>
                                        </p:tav>
                                      </p:tavLst>
                                    </p:anim>
                                    <p:anim calcmode="lin" valueType="num">
                                      <p:cBhvr>
                                        <p:cTn id="256" dur="500" fill="hold"/>
                                        <p:tgtEl>
                                          <p:spTgt spid="2115"/>
                                        </p:tgtEl>
                                        <p:attrNameLst>
                                          <p:attrName>ppt_x</p:attrName>
                                        </p:attrNameLst>
                                      </p:cBhvr>
                                      <p:tavLst>
                                        <p:tav tm="0">
                                          <p:val>
                                            <p:fltVal val="0.5"/>
                                          </p:val>
                                        </p:tav>
                                        <p:tav tm="100000">
                                          <p:val>
                                            <p:strVal val="#ppt_x"/>
                                          </p:val>
                                        </p:tav>
                                      </p:tavLst>
                                    </p:anim>
                                    <p:anim calcmode="lin" valueType="num">
                                      <p:cBhvr>
                                        <p:cTn id="257" dur="500" fill="hold"/>
                                        <p:tgtEl>
                                          <p:spTgt spid="21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P spid="2054" grpId="0" animBg="1"/>
      <p:bldP spid="2055" grpId="0" animBg="1"/>
      <p:bldP spid="2056" grpId="0" animBg="1" autoUpdateAnimBg="0"/>
      <p:bldP spid="2059" grpId="0" animBg="1"/>
      <p:bldP spid="2060" grpId="0" animBg="1"/>
      <p:bldP spid="2061" grpId="0" animBg="1" autoUpdateAnimBg="0"/>
      <p:bldP spid="2062" grpId="0" animBg="1"/>
      <p:bldP spid="2063" grpId="0" animBg="1" autoUpdateAnimBg="0"/>
      <p:bldP spid="2064" grpId="0" animBg="1" autoUpdateAnimBg="0"/>
      <p:bldP spid="2065" grpId="0" animBg="1" autoUpdateAnimBg="0"/>
      <p:bldP spid="2066" grpId="0" animBg="1"/>
      <p:bldP spid="2067" grpId="0" animBg="1"/>
      <p:bldP spid="2068" grpId="0" autoUpdateAnimBg="0"/>
      <p:bldP spid="2069" grpId="0" animBg="1"/>
      <p:bldP spid="2070" grpId="0" animBg="1" autoUpdateAnimBg="0"/>
      <p:bldP spid="2071" grpId="0" animBg="1"/>
      <p:bldP spid="2072" grpId="0" animBg="1" autoUpdateAnimBg="0"/>
      <p:bldP spid="2073" grpId="0" animBg="1" autoUpdateAnimBg="0"/>
      <p:bldP spid="2074" grpId="0" animBg="1"/>
      <p:bldP spid="2075" grpId="0" autoUpdateAnimBg="0"/>
      <p:bldP spid="2076" grpId="0" animBg="1"/>
      <p:bldP spid="2077" grpId="0" autoUpdateAnimBg="0"/>
      <p:bldP spid="2078" grpId="0" autoUpdateAnimBg="0"/>
      <p:bldP spid="2079" grpId="0" autoUpdateAnimBg="0"/>
      <p:bldP spid="2080" grpId="0" autoUpdateAnimBg="0"/>
      <p:bldP spid="2081" grpId="0" animBg="1"/>
      <p:bldP spid="2082" grpId="0" animBg="1"/>
      <p:bldP spid="2083" grpId="0" animBg="1"/>
      <p:bldP spid="2084" grpId="0" autoUpdateAnimBg="0"/>
      <p:bldP spid="2085" grpId="0" animBg="1"/>
      <p:bldP spid="2086" grpId="0" animBg="1"/>
      <p:bldP spid="2087" grpId="0" animBg="1"/>
      <p:bldP spid="2088" grpId="0" animBg="1" autoUpdateAnimBg="0"/>
      <p:bldP spid="2089" grpId="0" animBg="1"/>
      <p:bldP spid="2090" grpId="0" animBg="1"/>
      <p:bldP spid="2091" grpId="0" animBg="1" autoUpdateAnimBg="0"/>
      <p:bldP spid="2092" grpId="0" animBg="1"/>
      <p:bldP spid="2093" grpId="0" animBg="1" autoUpdateAnimBg="0"/>
      <p:bldP spid="2094" grpId="0" animBg="1" autoUpdateAnimBg="0"/>
      <p:bldP spid="2095" grpId="0" animBg="1"/>
      <p:bldP spid="110674" grpId="0" animBg="1" autoUpdateAnimBg="0"/>
      <p:bldP spid="2099" grpId="0" animBg="1"/>
      <p:bldP spid="2100" grpId="0" animBg="1" autoUpdateAnimBg="0"/>
      <p:bldP spid="2101" grpId="0" animBg="1"/>
      <p:bldP spid="2102" grpId="0" animBg="1"/>
      <p:bldP spid="2104" grpId="0" animBg="1"/>
      <p:bldP spid="2110" grpId="0" animBg="1" autoUpdateAnimBg="0"/>
      <p:bldP spid="2111" grpId="0" animBg="1"/>
      <p:bldP spid="2113" grpId="0" animBg="1" autoUpdateAnimBg="0"/>
      <p:bldP spid="2114" grpId="0" autoUpdateAnimBg="0"/>
      <p:bldP spid="2115" grpId="0" animBg="1" autoUpdateAnimBg="0"/>
      <p:bldP spid="2116"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AutoShape 3"/>
          <p:cNvSpPr>
            <a:spLocks noChangeArrowheads="1"/>
          </p:cNvSpPr>
          <p:nvPr/>
        </p:nvSpPr>
        <p:spPr bwMode="auto">
          <a:xfrm>
            <a:off x="1600200" y="609600"/>
            <a:ext cx="2438400" cy="1066800"/>
          </a:xfrm>
          <a:prstGeom prst="cloudCallout">
            <a:avLst>
              <a:gd name="adj1" fmla="val -60222"/>
              <a:gd name="adj2" fmla="val 42856"/>
            </a:avLst>
          </a:prstGeom>
          <a:solidFill>
            <a:srgbClr val="FFFFC5"/>
          </a:solidFill>
          <a:ln w="12700">
            <a:solidFill>
              <a:schemeClr val="tx1"/>
            </a:solidFill>
            <a:round/>
            <a:headEnd/>
            <a:tailEnd/>
          </a:ln>
        </p:spPr>
        <p:txBody>
          <a:bodyPr/>
          <a:lstStyle/>
          <a:p>
            <a:endParaRPr lang="de-DE"/>
          </a:p>
        </p:txBody>
      </p:sp>
      <p:graphicFrame>
        <p:nvGraphicFramePr>
          <p:cNvPr id="3075" name="Object 4"/>
          <p:cNvGraphicFramePr>
            <a:graphicFrameLocks noChangeAspect="1"/>
          </p:cNvGraphicFramePr>
          <p:nvPr/>
        </p:nvGraphicFramePr>
        <p:xfrm>
          <a:off x="2286000" y="914400"/>
          <a:ext cx="1066800" cy="550863"/>
        </p:xfrm>
        <a:graphic>
          <a:graphicData uri="http://schemas.openxmlformats.org/presentationml/2006/ole">
            <p:oleObj spid="_x0000_s3074" name="Paint Shop Pro Image" r:id="rId4" imgW="2517073" imgH="1297913" progId="PaintShopPro">
              <p:embed/>
            </p:oleObj>
          </a:graphicData>
        </a:graphic>
      </p:graphicFrame>
      <p:sp>
        <p:nvSpPr>
          <p:cNvPr id="3082" name="Line 6"/>
          <p:cNvSpPr>
            <a:spLocks noChangeShapeType="1"/>
          </p:cNvSpPr>
          <p:nvPr/>
        </p:nvSpPr>
        <p:spPr bwMode="auto">
          <a:xfrm flipH="1" flipV="1">
            <a:off x="2057400" y="2667000"/>
            <a:ext cx="1371600" cy="0"/>
          </a:xfrm>
          <a:prstGeom prst="line">
            <a:avLst/>
          </a:prstGeom>
          <a:noFill/>
          <a:ln w="57150">
            <a:solidFill>
              <a:srgbClr val="FF0000"/>
            </a:solidFill>
            <a:round/>
            <a:headEnd type="triangle" w="med" len="med"/>
            <a:tailEnd/>
          </a:ln>
        </p:spPr>
        <p:txBody>
          <a:bodyPr>
            <a:spAutoFit/>
          </a:bodyPr>
          <a:lstStyle/>
          <a:p>
            <a:endParaRPr lang="de-DE"/>
          </a:p>
        </p:txBody>
      </p:sp>
      <p:sp>
        <p:nvSpPr>
          <p:cNvPr id="3083" name="Line 7"/>
          <p:cNvSpPr>
            <a:spLocks noChangeShapeType="1"/>
          </p:cNvSpPr>
          <p:nvPr/>
        </p:nvSpPr>
        <p:spPr bwMode="auto">
          <a:xfrm>
            <a:off x="2743200" y="1524000"/>
            <a:ext cx="0" cy="1143000"/>
          </a:xfrm>
          <a:prstGeom prst="line">
            <a:avLst/>
          </a:prstGeom>
          <a:noFill/>
          <a:ln w="38100">
            <a:solidFill>
              <a:srgbClr val="FF0000"/>
            </a:solidFill>
            <a:round/>
            <a:headEnd/>
            <a:tailEnd/>
          </a:ln>
        </p:spPr>
        <p:txBody>
          <a:bodyPr>
            <a:spAutoFit/>
          </a:bodyPr>
          <a:lstStyle/>
          <a:p>
            <a:endParaRPr lang="de-DE"/>
          </a:p>
        </p:txBody>
      </p:sp>
      <p:sp>
        <p:nvSpPr>
          <p:cNvPr id="121864" name="Text Box 8"/>
          <p:cNvSpPr txBox="1">
            <a:spLocks noChangeArrowheads="1"/>
          </p:cNvSpPr>
          <p:nvPr/>
        </p:nvSpPr>
        <p:spPr bwMode="auto">
          <a:xfrm>
            <a:off x="2971800" y="1662113"/>
            <a:ext cx="1752600" cy="366712"/>
          </a:xfrm>
          <a:prstGeom prst="rect">
            <a:avLst/>
          </a:prstGeom>
          <a:noFill/>
          <a:ln w="9525">
            <a:noFill/>
            <a:miter lim="800000"/>
            <a:headEnd/>
            <a:tailEnd/>
          </a:ln>
          <a:effectLst/>
        </p:spPr>
        <p:txBody>
          <a:bodyPr anchor="ctr" anchorCtr="1">
            <a:spAutoFit/>
          </a:bodyPr>
          <a:lstStyle/>
          <a:p>
            <a:pPr algn="l">
              <a:defRPr/>
            </a:pPr>
            <a:r>
              <a:rPr lang="de-DE" sz="1800">
                <a:solidFill>
                  <a:srgbClr val="FF3300"/>
                </a:solidFill>
                <a:effectLst>
                  <a:outerShdw blurRad="38100" dist="38100" dir="2700000" algn="tl">
                    <a:srgbClr val="C0C0C0"/>
                  </a:outerShdw>
                </a:effectLst>
              </a:rPr>
              <a:t>Geschäftsidee</a:t>
            </a:r>
            <a:endParaRPr lang="de-DE" sz="1800"/>
          </a:p>
        </p:txBody>
      </p:sp>
      <p:graphicFrame>
        <p:nvGraphicFramePr>
          <p:cNvPr id="3076" name="Object 9"/>
          <p:cNvGraphicFramePr>
            <a:graphicFrameLocks noChangeAspect="1"/>
          </p:cNvGraphicFramePr>
          <p:nvPr/>
        </p:nvGraphicFramePr>
        <p:xfrm>
          <a:off x="3505200" y="2133600"/>
          <a:ext cx="1304925" cy="1379538"/>
        </p:xfrm>
        <a:graphic>
          <a:graphicData uri="http://schemas.openxmlformats.org/presentationml/2006/ole">
            <p:oleObj spid="_x0000_s3075" name="Paint Shop Pro Image" r:id="rId5" imgW="1024668" imgH="1083220" progId="PaintShopPro">
              <p:embed/>
            </p:oleObj>
          </a:graphicData>
        </a:graphic>
      </p:graphicFrame>
      <p:sp>
        <p:nvSpPr>
          <p:cNvPr id="3085" name="Text Box 10"/>
          <p:cNvSpPr txBox="1">
            <a:spLocks noChangeArrowheads="1"/>
          </p:cNvSpPr>
          <p:nvPr/>
        </p:nvSpPr>
        <p:spPr bwMode="auto">
          <a:xfrm>
            <a:off x="3124200" y="3505200"/>
            <a:ext cx="1981200" cy="336550"/>
          </a:xfrm>
          <a:prstGeom prst="rect">
            <a:avLst/>
          </a:prstGeom>
          <a:noFill/>
          <a:ln w="9525">
            <a:noFill/>
            <a:miter lim="800000"/>
            <a:headEnd/>
            <a:tailEnd/>
          </a:ln>
        </p:spPr>
        <p:txBody>
          <a:bodyPr anchor="ctr" anchorCtr="1">
            <a:spAutoFit/>
          </a:bodyPr>
          <a:lstStyle/>
          <a:p>
            <a:pPr algn="l"/>
            <a:r>
              <a:rPr lang="de-DE" sz="1600"/>
              <a:t>Businessplan</a:t>
            </a:r>
          </a:p>
        </p:txBody>
      </p:sp>
      <p:sp>
        <p:nvSpPr>
          <p:cNvPr id="3086" name="Line 11"/>
          <p:cNvSpPr>
            <a:spLocks noChangeShapeType="1"/>
          </p:cNvSpPr>
          <p:nvPr/>
        </p:nvSpPr>
        <p:spPr bwMode="auto">
          <a:xfrm>
            <a:off x="4648200" y="2895600"/>
            <a:ext cx="762000" cy="0"/>
          </a:xfrm>
          <a:prstGeom prst="line">
            <a:avLst/>
          </a:prstGeom>
          <a:noFill/>
          <a:ln w="38100">
            <a:solidFill>
              <a:srgbClr val="0000FF"/>
            </a:solidFill>
            <a:round/>
            <a:headEnd/>
            <a:tailEnd/>
          </a:ln>
        </p:spPr>
        <p:txBody>
          <a:bodyPr>
            <a:spAutoFit/>
          </a:bodyPr>
          <a:lstStyle/>
          <a:p>
            <a:endParaRPr lang="de-DE"/>
          </a:p>
        </p:txBody>
      </p:sp>
      <p:sp>
        <p:nvSpPr>
          <p:cNvPr id="3087" name="Line 12"/>
          <p:cNvSpPr>
            <a:spLocks noChangeShapeType="1"/>
          </p:cNvSpPr>
          <p:nvPr/>
        </p:nvSpPr>
        <p:spPr bwMode="auto">
          <a:xfrm>
            <a:off x="5105400" y="762000"/>
            <a:ext cx="381000" cy="0"/>
          </a:xfrm>
          <a:prstGeom prst="line">
            <a:avLst/>
          </a:prstGeom>
          <a:noFill/>
          <a:ln w="38100">
            <a:solidFill>
              <a:srgbClr val="0000FF"/>
            </a:solidFill>
            <a:round/>
            <a:headEnd/>
            <a:tailEnd/>
          </a:ln>
        </p:spPr>
        <p:txBody>
          <a:bodyPr>
            <a:spAutoFit/>
          </a:bodyPr>
          <a:lstStyle/>
          <a:p>
            <a:endParaRPr lang="de-DE"/>
          </a:p>
        </p:txBody>
      </p:sp>
      <p:sp>
        <p:nvSpPr>
          <p:cNvPr id="3088" name="Line 13"/>
          <p:cNvSpPr>
            <a:spLocks noChangeShapeType="1"/>
          </p:cNvSpPr>
          <p:nvPr/>
        </p:nvSpPr>
        <p:spPr bwMode="auto">
          <a:xfrm>
            <a:off x="5105400" y="762000"/>
            <a:ext cx="0" cy="3124200"/>
          </a:xfrm>
          <a:prstGeom prst="line">
            <a:avLst/>
          </a:prstGeom>
          <a:noFill/>
          <a:ln w="38100">
            <a:solidFill>
              <a:srgbClr val="0000FF"/>
            </a:solidFill>
            <a:round/>
            <a:headEnd/>
            <a:tailEnd/>
          </a:ln>
        </p:spPr>
        <p:txBody>
          <a:bodyPr>
            <a:spAutoFit/>
          </a:bodyPr>
          <a:lstStyle/>
          <a:p>
            <a:endParaRPr lang="de-DE"/>
          </a:p>
        </p:txBody>
      </p:sp>
      <p:sp>
        <p:nvSpPr>
          <p:cNvPr id="3089" name="Text Box 14"/>
          <p:cNvSpPr txBox="1">
            <a:spLocks noChangeArrowheads="1"/>
          </p:cNvSpPr>
          <p:nvPr/>
        </p:nvSpPr>
        <p:spPr bwMode="auto">
          <a:xfrm>
            <a:off x="5486400" y="609600"/>
            <a:ext cx="2514600" cy="336550"/>
          </a:xfrm>
          <a:prstGeom prst="rect">
            <a:avLst/>
          </a:prstGeom>
          <a:noFill/>
          <a:ln w="9525">
            <a:noFill/>
            <a:miter lim="800000"/>
            <a:headEnd/>
            <a:tailEnd/>
          </a:ln>
        </p:spPr>
        <p:txBody>
          <a:bodyPr anchor="ctr">
            <a:spAutoFit/>
          </a:bodyPr>
          <a:lstStyle/>
          <a:p>
            <a:pPr algn="l"/>
            <a:r>
              <a:rPr lang="de-DE" sz="1600"/>
              <a:t>Zusammenfassung</a:t>
            </a:r>
          </a:p>
        </p:txBody>
      </p:sp>
      <p:sp>
        <p:nvSpPr>
          <p:cNvPr id="3090" name="Text Box 15"/>
          <p:cNvSpPr txBox="1">
            <a:spLocks noChangeArrowheads="1"/>
          </p:cNvSpPr>
          <p:nvPr/>
        </p:nvSpPr>
        <p:spPr bwMode="auto">
          <a:xfrm>
            <a:off x="5486400" y="1066800"/>
            <a:ext cx="1676400" cy="336550"/>
          </a:xfrm>
          <a:prstGeom prst="rect">
            <a:avLst/>
          </a:prstGeom>
          <a:noFill/>
          <a:ln w="9525">
            <a:noFill/>
            <a:miter lim="800000"/>
            <a:headEnd/>
            <a:tailEnd/>
          </a:ln>
        </p:spPr>
        <p:txBody>
          <a:bodyPr anchor="ctr">
            <a:spAutoFit/>
          </a:bodyPr>
          <a:lstStyle/>
          <a:p>
            <a:pPr algn="l"/>
            <a:r>
              <a:rPr lang="de-DE" sz="1600"/>
              <a:t>Geschäftsidee</a:t>
            </a:r>
          </a:p>
        </p:txBody>
      </p:sp>
      <p:sp>
        <p:nvSpPr>
          <p:cNvPr id="3091" name="Line 16"/>
          <p:cNvSpPr>
            <a:spLocks noChangeShapeType="1"/>
          </p:cNvSpPr>
          <p:nvPr/>
        </p:nvSpPr>
        <p:spPr bwMode="auto">
          <a:xfrm>
            <a:off x="5105400" y="1219200"/>
            <a:ext cx="381000" cy="0"/>
          </a:xfrm>
          <a:prstGeom prst="line">
            <a:avLst/>
          </a:prstGeom>
          <a:noFill/>
          <a:ln w="38100">
            <a:solidFill>
              <a:srgbClr val="0000FF"/>
            </a:solidFill>
            <a:round/>
            <a:headEnd/>
            <a:tailEnd/>
          </a:ln>
        </p:spPr>
        <p:txBody>
          <a:bodyPr>
            <a:spAutoFit/>
          </a:bodyPr>
          <a:lstStyle/>
          <a:p>
            <a:endParaRPr lang="de-DE"/>
          </a:p>
        </p:txBody>
      </p:sp>
      <p:sp>
        <p:nvSpPr>
          <p:cNvPr id="3092" name="Text Box 17"/>
          <p:cNvSpPr txBox="1">
            <a:spLocks noChangeArrowheads="1"/>
          </p:cNvSpPr>
          <p:nvPr/>
        </p:nvSpPr>
        <p:spPr bwMode="auto">
          <a:xfrm>
            <a:off x="5486400" y="1311275"/>
            <a:ext cx="3352800" cy="517525"/>
          </a:xfrm>
          <a:prstGeom prst="rect">
            <a:avLst/>
          </a:prstGeom>
          <a:noFill/>
          <a:ln w="9525">
            <a:noFill/>
            <a:miter lim="800000"/>
            <a:headEnd/>
            <a:tailEnd/>
          </a:ln>
        </p:spPr>
        <p:txBody>
          <a:bodyPr anchor="ctr">
            <a:spAutoFit/>
          </a:bodyPr>
          <a:lstStyle/>
          <a:p>
            <a:pPr algn="l"/>
            <a:r>
              <a:rPr lang="de-DE"/>
              <a:t>(Produkt, Leistungsangebot, Allein-stellungsmerkmale u. a.)</a:t>
            </a:r>
          </a:p>
        </p:txBody>
      </p:sp>
      <p:sp>
        <p:nvSpPr>
          <p:cNvPr id="3093" name="Line 18"/>
          <p:cNvSpPr>
            <a:spLocks noChangeShapeType="1"/>
          </p:cNvSpPr>
          <p:nvPr/>
        </p:nvSpPr>
        <p:spPr bwMode="auto">
          <a:xfrm>
            <a:off x="5105400" y="2057400"/>
            <a:ext cx="381000" cy="0"/>
          </a:xfrm>
          <a:prstGeom prst="line">
            <a:avLst/>
          </a:prstGeom>
          <a:noFill/>
          <a:ln w="38100">
            <a:solidFill>
              <a:srgbClr val="0000FF"/>
            </a:solidFill>
            <a:round/>
            <a:headEnd/>
            <a:tailEnd/>
          </a:ln>
        </p:spPr>
        <p:txBody>
          <a:bodyPr>
            <a:spAutoFit/>
          </a:bodyPr>
          <a:lstStyle/>
          <a:p>
            <a:endParaRPr lang="de-DE"/>
          </a:p>
        </p:txBody>
      </p:sp>
      <p:sp>
        <p:nvSpPr>
          <p:cNvPr id="3094" name="Text Box 19"/>
          <p:cNvSpPr txBox="1">
            <a:spLocks noChangeArrowheads="1"/>
          </p:cNvSpPr>
          <p:nvPr/>
        </p:nvSpPr>
        <p:spPr bwMode="auto">
          <a:xfrm>
            <a:off x="5486400" y="1905000"/>
            <a:ext cx="3429000" cy="336550"/>
          </a:xfrm>
          <a:prstGeom prst="rect">
            <a:avLst/>
          </a:prstGeom>
          <a:noFill/>
          <a:ln w="9525">
            <a:noFill/>
            <a:miter lim="800000"/>
            <a:headEnd/>
            <a:tailEnd/>
          </a:ln>
        </p:spPr>
        <p:txBody>
          <a:bodyPr anchor="ctr">
            <a:spAutoFit/>
          </a:bodyPr>
          <a:lstStyle/>
          <a:p>
            <a:pPr algn="l"/>
            <a:r>
              <a:rPr lang="de-DE" sz="1600"/>
              <a:t>Kunden, Zielmarkt, Konkurrenz</a:t>
            </a:r>
          </a:p>
        </p:txBody>
      </p:sp>
      <p:sp>
        <p:nvSpPr>
          <p:cNvPr id="3095" name="Line 20"/>
          <p:cNvSpPr>
            <a:spLocks noChangeShapeType="1"/>
          </p:cNvSpPr>
          <p:nvPr/>
        </p:nvSpPr>
        <p:spPr bwMode="auto">
          <a:xfrm>
            <a:off x="5105400" y="2514600"/>
            <a:ext cx="381000" cy="0"/>
          </a:xfrm>
          <a:prstGeom prst="line">
            <a:avLst/>
          </a:prstGeom>
          <a:noFill/>
          <a:ln w="38100">
            <a:solidFill>
              <a:srgbClr val="0000FF"/>
            </a:solidFill>
            <a:round/>
            <a:headEnd/>
            <a:tailEnd/>
          </a:ln>
        </p:spPr>
        <p:txBody>
          <a:bodyPr>
            <a:spAutoFit/>
          </a:bodyPr>
          <a:lstStyle/>
          <a:p>
            <a:endParaRPr lang="de-DE"/>
          </a:p>
        </p:txBody>
      </p:sp>
      <p:sp>
        <p:nvSpPr>
          <p:cNvPr id="3096" name="Text Box 21"/>
          <p:cNvSpPr txBox="1">
            <a:spLocks noChangeArrowheads="1"/>
          </p:cNvSpPr>
          <p:nvPr/>
        </p:nvSpPr>
        <p:spPr bwMode="auto">
          <a:xfrm>
            <a:off x="5486400" y="2362200"/>
            <a:ext cx="3429000" cy="336550"/>
          </a:xfrm>
          <a:prstGeom prst="rect">
            <a:avLst/>
          </a:prstGeom>
          <a:noFill/>
          <a:ln w="9525">
            <a:noFill/>
            <a:miter lim="800000"/>
            <a:headEnd/>
            <a:tailEnd/>
          </a:ln>
        </p:spPr>
        <p:txBody>
          <a:bodyPr anchor="ctr">
            <a:spAutoFit/>
          </a:bodyPr>
          <a:lstStyle/>
          <a:p>
            <a:pPr algn="l"/>
            <a:r>
              <a:rPr lang="de-DE" sz="1600"/>
              <a:t>Standort, Wirkungsraum</a:t>
            </a:r>
          </a:p>
        </p:txBody>
      </p:sp>
      <p:sp>
        <p:nvSpPr>
          <p:cNvPr id="3097" name="Line 22"/>
          <p:cNvSpPr>
            <a:spLocks noChangeShapeType="1"/>
          </p:cNvSpPr>
          <p:nvPr/>
        </p:nvSpPr>
        <p:spPr bwMode="auto">
          <a:xfrm>
            <a:off x="5105400" y="3352800"/>
            <a:ext cx="381000" cy="0"/>
          </a:xfrm>
          <a:prstGeom prst="line">
            <a:avLst/>
          </a:prstGeom>
          <a:noFill/>
          <a:ln w="38100">
            <a:solidFill>
              <a:srgbClr val="0000FF"/>
            </a:solidFill>
            <a:round/>
            <a:headEnd/>
            <a:tailEnd/>
          </a:ln>
        </p:spPr>
        <p:txBody>
          <a:bodyPr>
            <a:spAutoFit/>
          </a:bodyPr>
          <a:lstStyle/>
          <a:p>
            <a:endParaRPr lang="de-DE"/>
          </a:p>
        </p:txBody>
      </p:sp>
      <p:sp>
        <p:nvSpPr>
          <p:cNvPr id="3098" name="Text Box 23"/>
          <p:cNvSpPr txBox="1">
            <a:spLocks noChangeArrowheads="1"/>
          </p:cNvSpPr>
          <p:nvPr/>
        </p:nvSpPr>
        <p:spPr bwMode="auto">
          <a:xfrm>
            <a:off x="5486400" y="2743200"/>
            <a:ext cx="3429000" cy="336550"/>
          </a:xfrm>
          <a:prstGeom prst="rect">
            <a:avLst/>
          </a:prstGeom>
          <a:noFill/>
          <a:ln w="9525">
            <a:noFill/>
            <a:miter lim="800000"/>
            <a:headEnd/>
            <a:tailEnd/>
          </a:ln>
        </p:spPr>
        <p:txBody>
          <a:bodyPr anchor="ctr">
            <a:spAutoFit/>
          </a:bodyPr>
          <a:lstStyle/>
          <a:p>
            <a:pPr algn="l"/>
            <a:r>
              <a:rPr lang="de-DE" sz="1600"/>
              <a:t>Rechtsform, Eigenmittel</a:t>
            </a:r>
          </a:p>
        </p:txBody>
      </p:sp>
      <p:sp>
        <p:nvSpPr>
          <p:cNvPr id="3099" name="Text Box 24"/>
          <p:cNvSpPr txBox="1">
            <a:spLocks noChangeArrowheads="1"/>
          </p:cNvSpPr>
          <p:nvPr/>
        </p:nvSpPr>
        <p:spPr bwMode="auto">
          <a:xfrm>
            <a:off x="5486400" y="3200400"/>
            <a:ext cx="3429000" cy="336550"/>
          </a:xfrm>
          <a:prstGeom prst="rect">
            <a:avLst/>
          </a:prstGeom>
          <a:noFill/>
          <a:ln w="9525">
            <a:noFill/>
            <a:miter lim="800000"/>
            <a:headEnd/>
            <a:tailEnd/>
          </a:ln>
        </p:spPr>
        <p:txBody>
          <a:bodyPr anchor="ctr">
            <a:spAutoFit/>
          </a:bodyPr>
          <a:lstStyle/>
          <a:p>
            <a:pPr algn="l"/>
            <a:r>
              <a:rPr lang="de-DE" sz="1600"/>
              <a:t>Finanzierung u. a.</a:t>
            </a:r>
          </a:p>
        </p:txBody>
      </p:sp>
      <p:sp>
        <p:nvSpPr>
          <p:cNvPr id="3100" name="Freeform 25"/>
          <p:cNvSpPr>
            <a:spLocks/>
          </p:cNvSpPr>
          <p:nvPr/>
        </p:nvSpPr>
        <p:spPr bwMode="auto">
          <a:xfrm>
            <a:off x="4876800" y="3873500"/>
            <a:ext cx="533400" cy="165100"/>
          </a:xfrm>
          <a:custGeom>
            <a:avLst/>
            <a:gdLst>
              <a:gd name="T0" fmla="*/ 0 w 336"/>
              <a:gd name="T1" fmla="*/ 262096272 h 104"/>
              <a:gd name="T2" fmla="*/ 241935011 w 336"/>
              <a:gd name="T3" fmla="*/ 20161250 h 104"/>
              <a:gd name="T4" fmla="*/ 604837479 w 336"/>
              <a:gd name="T5" fmla="*/ 141128758 h 104"/>
              <a:gd name="T6" fmla="*/ 846772589 w 336"/>
              <a:gd name="T7" fmla="*/ 20161250 h 104"/>
              <a:gd name="T8" fmla="*/ 0 60000 65536"/>
              <a:gd name="T9" fmla="*/ 0 60000 65536"/>
              <a:gd name="T10" fmla="*/ 0 60000 65536"/>
              <a:gd name="T11" fmla="*/ 0 60000 65536"/>
              <a:gd name="T12" fmla="*/ 0 w 336"/>
              <a:gd name="T13" fmla="*/ 0 h 104"/>
              <a:gd name="T14" fmla="*/ 336 w 336"/>
              <a:gd name="T15" fmla="*/ 104 h 104"/>
            </a:gdLst>
            <a:ahLst/>
            <a:cxnLst>
              <a:cxn ang="T8">
                <a:pos x="T0" y="T1"/>
              </a:cxn>
              <a:cxn ang="T9">
                <a:pos x="T2" y="T3"/>
              </a:cxn>
              <a:cxn ang="T10">
                <a:pos x="T4" y="T5"/>
              </a:cxn>
              <a:cxn ang="T11">
                <a:pos x="T6" y="T7"/>
              </a:cxn>
            </a:cxnLst>
            <a:rect l="T12" t="T13" r="T14" b="T15"/>
            <a:pathLst>
              <a:path w="336" h="104">
                <a:moveTo>
                  <a:pt x="0" y="104"/>
                </a:moveTo>
                <a:cubicBezTo>
                  <a:pt x="28" y="60"/>
                  <a:pt x="56" y="16"/>
                  <a:pt x="96" y="8"/>
                </a:cubicBezTo>
                <a:cubicBezTo>
                  <a:pt x="136" y="0"/>
                  <a:pt x="200" y="56"/>
                  <a:pt x="240" y="56"/>
                </a:cubicBezTo>
                <a:cubicBezTo>
                  <a:pt x="280" y="56"/>
                  <a:pt x="308" y="32"/>
                  <a:pt x="336" y="8"/>
                </a:cubicBezTo>
              </a:path>
            </a:pathLst>
          </a:custGeom>
          <a:noFill/>
          <a:ln w="19050" cap="flat" cmpd="sng">
            <a:solidFill>
              <a:schemeClr val="tx1"/>
            </a:solidFill>
            <a:prstDash val="solid"/>
            <a:round/>
            <a:headEnd/>
            <a:tailEnd/>
          </a:ln>
        </p:spPr>
        <p:txBody>
          <a:bodyPr>
            <a:spAutoFit/>
          </a:bodyPr>
          <a:lstStyle/>
          <a:p>
            <a:endParaRPr lang="de-DE"/>
          </a:p>
        </p:txBody>
      </p:sp>
      <p:sp>
        <p:nvSpPr>
          <p:cNvPr id="3101" name="Text Box 26"/>
          <p:cNvSpPr txBox="1">
            <a:spLocks noChangeArrowheads="1"/>
          </p:cNvSpPr>
          <p:nvPr/>
        </p:nvSpPr>
        <p:spPr bwMode="auto">
          <a:xfrm>
            <a:off x="5486400" y="3733800"/>
            <a:ext cx="685800" cy="336550"/>
          </a:xfrm>
          <a:prstGeom prst="rect">
            <a:avLst/>
          </a:prstGeom>
          <a:noFill/>
          <a:ln w="9525">
            <a:noFill/>
            <a:miter lim="800000"/>
            <a:headEnd/>
            <a:tailEnd/>
          </a:ln>
        </p:spPr>
        <p:txBody>
          <a:bodyPr anchor="ctr">
            <a:spAutoFit/>
          </a:bodyPr>
          <a:lstStyle/>
          <a:p>
            <a:pPr algn="l"/>
            <a:r>
              <a:rPr lang="de-DE" sz="1600"/>
              <a:t>u. a.</a:t>
            </a:r>
          </a:p>
        </p:txBody>
      </p:sp>
      <p:sp>
        <p:nvSpPr>
          <p:cNvPr id="3102" name="Line 27"/>
          <p:cNvSpPr>
            <a:spLocks noChangeShapeType="1"/>
          </p:cNvSpPr>
          <p:nvPr/>
        </p:nvSpPr>
        <p:spPr bwMode="auto">
          <a:xfrm flipH="1" flipV="1">
            <a:off x="4114800" y="3810000"/>
            <a:ext cx="0" cy="381000"/>
          </a:xfrm>
          <a:prstGeom prst="line">
            <a:avLst/>
          </a:prstGeom>
          <a:noFill/>
          <a:ln w="57150">
            <a:solidFill>
              <a:srgbClr val="FF0000"/>
            </a:solidFill>
            <a:round/>
            <a:headEnd/>
            <a:tailEnd/>
          </a:ln>
        </p:spPr>
        <p:txBody>
          <a:bodyPr>
            <a:spAutoFit/>
          </a:bodyPr>
          <a:lstStyle/>
          <a:p>
            <a:endParaRPr lang="de-DE"/>
          </a:p>
        </p:txBody>
      </p:sp>
      <p:sp>
        <p:nvSpPr>
          <p:cNvPr id="3103" name="Text Box 33"/>
          <p:cNvSpPr txBox="1">
            <a:spLocks noChangeArrowheads="1"/>
          </p:cNvSpPr>
          <p:nvPr/>
        </p:nvSpPr>
        <p:spPr bwMode="auto">
          <a:xfrm>
            <a:off x="838200" y="5988050"/>
            <a:ext cx="1752600" cy="336550"/>
          </a:xfrm>
          <a:prstGeom prst="rect">
            <a:avLst/>
          </a:prstGeom>
          <a:noFill/>
          <a:ln w="9525">
            <a:noFill/>
            <a:miter lim="800000"/>
            <a:headEnd/>
            <a:tailEnd/>
          </a:ln>
        </p:spPr>
        <p:txBody>
          <a:bodyPr anchor="ctr">
            <a:spAutoFit/>
          </a:bodyPr>
          <a:lstStyle/>
          <a:p>
            <a:pPr algn="l"/>
            <a:r>
              <a:rPr lang="de-DE" sz="1600"/>
              <a:t>Bankgespräche</a:t>
            </a:r>
          </a:p>
        </p:txBody>
      </p:sp>
      <p:sp>
        <p:nvSpPr>
          <p:cNvPr id="3104" name="Text Box 37"/>
          <p:cNvSpPr txBox="1">
            <a:spLocks noChangeArrowheads="1"/>
          </p:cNvSpPr>
          <p:nvPr/>
        </p:nvSpPr>
        <p:spPr bwMode="auto">
          <a:xfrm>
            <a:off x="4495800" y="5981700"/>
            <a:ext cx="3429000" cy="336550"/>
          </a:xfrm>
          <a:prstGeom prst="rect">
            <a:avLst/>
          </a:prstGeom>
          <a:noFill/>
          <a:ln w="9525">
            <a:noFill/>
            <a:miter lim="800000"/>
            <a:headEnd/>
            <a:tailEnd/>
          </a:ln>
        </p:spPr>
        <p:txBody>
          <a:bodyPr anchor="ctr">
            <a:spAutoFit/>
          </a:bodyPr>
          <a:lstStyle/>
          <a:p>
            <a:pPr algn="l"/>
            <a:r>
              <a:rPr lang="de-DE" sz="1600"/>
              <a:t>Gespräche mit Förderstellen</a:t>
            </a:r>
          </a:p>
        </p:txBody>
      </p:sp>
      <p:sp>
        <p:nvSpPr>
          <p:cNvPr id="3105" name="Line 39"/>
          <p:cNvSpPr>
            <a:spLocks noChangeShapeType="1"/>
          </p:cNvSpPr>
          <p:nvPr/>
        </p:nvSpPr>
        <p:spPr bwMode="auto">
          <a:xfrm flipH="1" flipV="1">
            <a:off x="2895600" y="4191000"/>
            <a:ext cx="0" cy="533400"/>
          </a:xfrm>
          <a:prstGeom prst="line">
            <a:avLst/>
          </a:prstGeom>
          <a:noFill/>
          <a:ln w="57150">
            <a:solidFill>
              <a:srgbClr val="FF0000"/>
            </a:solidFill>
            <a:round/>
            <a:headEnd type="triangle" w="med" len="med"/>
            <a:tailEnd/>
          </a:ln>
        </p:spPr>
        <p:txBody>
          <a:bodyPr>
            <a:spAutoFit/>
          </a:bodyPr>
          <a:lstStyle/>
          <a:p>
            <a:endParaRPr lang="de-DE"/>
          </a:p>
        </p:txBody>
      </p:sp>
      <p:sp>
        <p:nvSpPr>
          <p:cNvPr id="3106" name="Line 40"/>
          <p:cNvSpPr>
            <a:spLocks noChangeShapeType="1"/>
          </p:cNvSpPr>
          <p:nvPr/>
        </p:nvSpPr>
        <p:spPr bwMode="auto">
          <a:xfrm flipH="1" flipV="1">
            <a:off x="5334000" y="4191000"/>
            <a:ext cx="0" cy="533400"/>
          </a:xfrm>
          <a:prstGeom prst="line">
            <a:avLst/>
          </a:prstGeom>
          <a:noFill/>
          <a:ln w="57150">
            <a:solidFill>
              <a:srgbClr val="FF0000"/>
            </a:solidFill>
            <a:round/>
            <a:headEnd type="triangle" w="med" len="med"/>
            <a:tailEnd/>
          </a:ln>
        </p:spPr>
        <p:txBody>
          <a:bodyPr>
            <a:spAutoFit/>
          </a:bodyPr>
          <a:lstStyle/>
          <a:p>
            <a:endParaRPr lang="de-DE"/>
          </a:p>
        </p:txBody>
      </p:sp>
      <p:sp>
        <p:nvSpPr>
          <p:cNvPr id="3107" name="Line 41"/>
          <p:cNvSpPr>
            <a:spLocks noChangeShapeType="1"/>
          </p:cNvSpPr>
          <p:nvPr/>
        </p:nvSpPr>
        <p:spPr bwMode="auto">
          <a:xfrm flipH="1" flipV="1">
            <a:off x="2895600" y="4191000"/>
            <a:ext cx="4038600" cy="0"/>
          </a:xfrm>
          <a:prstGeom prst="line">
            <a:avLst/>
          </a:prstGeom>
          <a:noFill/>
          <a:ln w="57150">
            <a:solidFill>
              <a:srgbClr val="FF0000"/>
            </a:solidFill>
            <a:round/>
            <a:headEnd/>
            <a:tailEnd/>
          </a:ln>
        </p:spPr>
        <p:txBody>
          <a:bodyPr>
            <a:spAutoFit/>
          </a:bodyPr>
          <a:lstStyle/>
          <a:p>
            <a:endParaRPr lang="de-DE"/>
          </a:p>
        </p:txBody>
      </p:sp>
      <p:sp>
        <p:nvSpPr>
          <p:cNvPr id="3108" name="Text Box 42"/>
          <p:cNvSpPr txBox="1">
            <a:spLocks noChangeArrowheads="1"/>
          </p:cNvSpPr>
          <p:nvPr/>
        </p:nvSpPr>
        <p:spPr bwMode="auto">
          <a:xfrm>
            <a:off x="7239000" y="3962400"/>
            <a:ext cx="685800" cy="336550"/>
          </a:xfrm>
          <a:prstGeom prst="rect">
            <a:avLst/>
          </a:prstGeom>
          <a:noFill/>
          <a:ln w="9525">
            <a:noFill/>
            <a:miter lim="800000"/>
            <a:headEnd/>
            <a:tailEnd/>
          </a:ln>
        </p:spPr>
        <p:txBody>
          <a:bodyPr anchor="ctr">
            <a:spAutoFit/>
          </a:bodyPr>
          <a:lstStyle/>
          <a:p>
            <a:pPr algn="l"/>
            <a:r>
              <a:rPr lang="de-DE" sz="1600"/>
              <a:t>u. a.</a:t>
            </a:r>
          </a:p>
        </p:txBody>
      </p:sp>
      <p:sp>
        <p:nvSpPr>
          <p:cNvPr id="3109" name="Freeform 43"/>
          <p:cNvSpPr>
            <a:spLocks/>
          </p:cNvSpPr>
          <p:nvPr/>
        </p:nvSpPr>
        <p:spPr bwMode="auto">
          <a:xfrm>
            <a:off x="6921500" y="4038600"/>
            <a:ext cx="241300" cy="381000"/>
          </a:xfrm>
          <a:custGeom>
            <a:avLst/>
            <a:gdLst>
              <a:gd name="T0" fmla="*/ 383063695 w 152"/>
              <a:gd name="T1" fmla="*/ 0 h 240"/>
              <a:gd name="T2" fmla="*/ 20161248 w 152"/>
              <a:gd name="T3" fmla="*/ 241935038 h 240"/>
              <a:gd name="T4" fmla="*/ 262096244 w 152"/>
              <a:gd name="T5" fmla="*/ 483870075 h 240"/>
              <a:gd name="T6" fmla="*/ 20161248 w 152"/>
              <a:gd name="T7" fmla="*/ 604837545 h 240"/>
              <a:gd name="T8" fmla="*/ 0 60000 65536"/>
              <a:gd name="T9" fmla="*/ 0 60000 65536"/>
              <a:gd name="T10" fmla="*/ 0 60000 65536"/>
              <a:gd name="T11" fmla="*/ 0 60000 65536"/>
              <a:gd name="T12" fmla="*/ 0 w 152"/>
              <a:gd name="T13" fmla="*/ 0 h 240"/>
              <a:gd name="T14" fmla="*/ 152 w 152"/>
              <a:gd name="T15" fmla="*/ 240 h 240"/>
            </a:gdLst>
            <a:ahLst/>
            <a:cxnLst>
              <a:cxn ang="T8">
                <a:pos x="T0" y="T1"/>
              </a:cxn>
              <a:cxn ang="T9">
                <a:pos x="T2" y="T3"/>
              </a:cxn>
              <a:cxn ang="T10">
                <a:pos x="T4" y="T5"/>
              </a:cxn>
              <a:cxn ang="T11">
                <a:pos x="T6" y="T7"/>
              </a:cxn>
            </a:cxnLst>
            <a:rect l="T12" t="T13" r="T14" b="T15"/>
            <a:pathLst>
              <a:path w="152" h="240">
                <a:moveTo>
                  <a:pt x="152" y="0"/>
                </a:moveTo>
                <a:cubicBezTo>
                  <a:pt x="84" y="32"/>
                  <a:pt x="16" y="64"/>
                  <a:pt x="8" y="96"/>
                </a:cubicBezTo>
                <a:cubicBezTo>
                  <a:pt x="0" y="128"/>
                  <a:pt x="104" y="168"/>
                  <a:pt x="104" y="192"/>
                </a:cubicBezTo>
                <a:cubicBezTo>
                  <a:pt x="104" y="216"/>
                  <a:pt x="56" y="228"/>
                  <a:pt x="8" y="240"/>
                </a:cubicBezTo>
              </a:path>
            </a:pathLst>
          </a:custGeom>
          <a:noFill/>
          <a:ln w="19050" cap="flat" cmpd="sng">
            <a:solidFill>
              <a:schemeClr val="tx1"/>
            </a:solidFill>
            <a:prstDash val="solid"/>
            <a:round/>
            <a:headEnd/>
            <a:tailEnd/>
          </a:ln>
        </p:spPr>
        <p:txBody>
          <a:bodyPr>
            <a:spAutoFit/>
          </a:bodyPr>
          <a:lstStyle/>
          <a:p>
            <a:endParaRPr lang="de-DE"/>
          </a:p>
        </p:txBody>
      </p:sp>
      <p:graphicFrame>
        <p:nvGraphicFramePr>
          <p:cNvPr id="3077" name="Object 46"/>
          <p:cNvGraphicFramePr>
            <a:graphicFrameLocks noChangeAspect="1"/>
          </p:cNvGraphicFramePr>
          <p:nvPr/>
        </p:nvGraphicFramePr>
        <p:xfrm>
          <a:off x="2286000" y="4800600"/>
          <a:ext cx="1289050" cy="1295400"/>
        </p:xfrm>
        <a:graphic>
          <a:graphicData uri="http://schemas.openxmlformats.org/presentationml/2006/ole">
            <p:oleObj spid="_x0000_s3076" name="Bitmap" r:id="rId6" imgW="1743318" imgH="1752381" progId="Paint.Picture">
              <p:embed/>
            </p:oleObj>
          </a:graphicData>
        </a:graphic>
      </p:graphicFrame>
      <p:graphicFrame>
        <p:nvGraphicFramePr>
          <p:cNvPr id="3078" name="Object 47"/>
          <p:cNvGraphicFramePr>
            <a:graphicFrameLocks noChangeAspect="1"/>
          </p:cNvGraphicFramePr>
          <p:nvPr/>
        </p:nvGraphicFramePr>
        <p:xfrm>
          <a:off x="5943600" y="4724400"/>
          <a:ext cx="1524000" cy="1243013"/>
        </p:xfrm>
        <a:graphic>
          <a:graphicData uri="http://schemas.openxmlformats.org/presentationml/2006/ole">
            <p:oleObj spid="_x0000_s3077" name="Paint Shop Pro Image" r:id="rId7" imgW="946341" imgH="770732" progId="PaintShopPro">
              <p:embed/>
            </p:oleObj>
          </a:graphicData>
        </a:graphic>
      </p:graphicFrame>
      <p:graphicFrame>
        <p:nvGraphicFramePr>
          <p:cNvPr id="3079" name="Object 52"/>
          <p:cNvGraphicFramePr>
            <a:graphicFrameLocks noChangeAspect="1"/>
          </p:cNvGraphicFramePr>
          <p:nvPr/>
        </p:nvGraphicFramePr>
        <p:xfrm>
          <a:off x="4495800" y="4800600"/>
          <a:ext cx="1371600" cy="1196975"/>
        </p:xfrm>
        <a:graphic>
          <a:graphicData uri="http://schemas.openxmlformats.org/presentationml/2006/ole">
            <p:oleObj spid="_x0000_s3078" name="Bitmap" r:id="rId8" imgW="10076190" imgH="8802329" progId="Paint.Picture">
              <p:embed/>
            </p:oleObj>
          </a:graphicData>
        </a:graphic>
      </p:graphicFrame>
      <p:pic>
        <p:nvPicPr>
          <p:cNvPr id="3112" name="Picture 40" descr="C:\Business_Studio\Archiv\Images\Images_neu\Rechner-Mann.bmp"/>
          <p:cNvPicPr>
            <a:picLocks noChangeAspect="1" noChangeArrowheads="1"/>
          </p:cNvPicPr>
          <p:nvPr/>
        </p:nvPicPr>
        <p:blipFill>
          <a:blip r:embed="rId9" cstate="print"/>
          <a:srcRect/>
          <a:stretch>
            <a:fillRect/>
          </a:stretch>
        </p:blipFill>
        <p:spPr bwMode="auto">
          <a:xfrm>
            <a:off x="533400" y="1676400"/>
            <a:ext cx="1785938" cy="1828800"/>
          </a:xfrm>
          <a:prstGeom prst="rect">
            <a:avLst/>
          </a:prstGeom>
          <a:noFill/>
          <a:ln w="9525">
            <a:noFill/>
            <a:miter lim="800000"/>
            <a:headEnd/>
            <a:tailEnd/>
          </a:ln>
        </p:spPr>
      </p:pic>
      <p:sp>
        <p:nvSpPr>
          <p:cNvPr id="3113" name="Text Box 5"/>
          <p:cNvSpPr txBox="1">
            <a:spLocks noChangeArrowheads="1"/>
          </p:cNvSpPr>
          <p:nvPr/>
        </p:nvSpPr>
        <p:spPr bwMode="auto">
          <a:xfrm>
            <a:off x="228600" y="3429000"/>
            <a:ext cx="2590800" cy="336550"/>
          </a:xfrm>
          <a:prstGeom prst="rect">
            <a:avLst/>
          </a:prstGeom>
          <a:noFill/>
          <a:ln w="9525">
            <a:noFill/>
            <a:miter lim="800000"/>
            <a:headEnd/>
            <a:tailEnd/>
          </a:ln>
        </p:spPr>
        <p:txBody>
          <a:bodyPr anchor="ctr" anchorCtr="1">
            <a:spAutoFit/>
          </a:bodyPr>
          <a:lstStyle/>
          <a:p>
            <a:pPr algn="l"/>
            <a:r>
              <a:rPr lang="de-DE" sz="1600"/>
              <a:t>Unternehmensgründer</a:t>
            </a:r>
          </a:p>
        </p:txBody>
      </p:sp>
      <p:graphicFrame>
        <p:nvGraphicFramePr>
          <p:cNvPr id="3114" name="Object 42"/>
          <p:cNvGraphicFramePr>
            <a:graphicFrameLocks noChangeAspect="1"/>
          </p:cNvGraphicFramePr>
          <p:nvPr/>
        </p:nvGraphicFramePr>
        <p:xfrm>
          <a:off x="914400" y="4953000"/>
          <a:ext cx="1435100" cy="930275"/>
        </p:xfrm>
        <a:graphic>
          <a:graphicData uri="http://schemas.openxmlformats.org/presentationml/2006/ole">
            <p:oleObj spid="_x0000_s3079" name="Bitmap" r:id="rId10" imgW="5915851" imgH="3839111" progId="Paint.Picture">
              <p:embed/>
            </p:oleObj>
          </a:graphicData>
        </a:graphic>
      </p:graphicFrame>
      <p:sp>
        <p:nvSpPr>
          <p:cNvPr id="3115"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3116" name="Text Box 14"/>
          <p:cNvSpPr txBox="1">
            <a:spLocks noChangeArrowheads="1"/>
          </p:cNvSpPr>
          <p:nvPr/>
        </p:nvSpPr>
        <p:spPr bwMode="auto">
          <a:xfrm>
            <a:off x="5410200" y="152400"/>
            <a:ext cx="1143000" cy="336550"/>
          </a:xfrm>
          <a:prstGeom prst="rect">
            <a:avLst/>
          </a:prstGeom>
          <a:noFill/>
          <a:ln w="9525">
            <a:noFill/>
            <a:miter lim="800000"/>
            <a:headEnd/>
            <a:tailEnd/>
          </a:ln>
        </p:spPr>
        <p:txBody>
          <a:bodyPr anchor="ctr">
            <a:spAutoFit/>
          </a:bodyPr>
          <a:lstStyle/>
          <a:p>
            <a:pPr algn="l"/>
            <a:r>
              <a:rPr lang="de-DE" sz="1600"/>
              <a:t>INHALT:</a:t>
            </a:r>
          </a:p>
        </p:txBody>
      </p:sp>
      <p:sp>
        <p:nvSpPr>
          <p:cNvPr id="3117" name="Text Box 14"/>
          <p:cNvSpPr txBox="1">
            <a:spLocks noChangeArrowheads="1"/>
          </p:cNvSpPr>
          <p:nvPr/>
        </p:nvSpPr>
        <p:spPr bwMode="auto">
          <a:xfrm>
            <a:off x="3124200" y="4191000"/>
            <a:ext cx="1981200" cy="336550"/>
          </a:xfrm>
          <a:prstGeom prst="rect">
            <a:avLst/>
          </a:prstGeom>
          <a:noFill/>
          <a:ln w="9525">
            <a:noFill/>
            <a:miter lim="800000"/>
            <a:headEnd/>
            <a:tailEnd/>
          </a:ln>
        </p:spPr>
        <p:txBody>
          <a:bodyPr anchor="ctr">
            <a:spAutoFit/>
          </a:bodyPr>
          <a:lstStyle/>
          <a:p>
            <a:pPr algn="l"/>
            <a:r>
              <a:rPr lang="de-DE" sz="1600"/>
              <a:t>Grundlage für ...</a:t>
            </a:r>
          </a:p>
        </p:txBody>
      </p:sp>
      <p:sp>
        <p:nvSpPr>
          <p:cNvPr id="2" name="Text Box 46"/>
          <p:cNvSpPr txBox="1">
            <a:spLocks noChangeArrowheads="1"/>
          </p:cNvSpPr>
          <p:nvPr/>
        </p:nvSpPr>
        <p:spPr bwMode="auto">
          <a:xfrm>
            <a:off x="0" y="0"/>
            <a:ext cx="4343400" cy="304800"/>
          </a:xfrm>
          <a:prstGeom prst="rect">
            <a:avLst/>
          </a:prstGeom>
          <a:noFill/>
          <a:ln w="9525">
            <a:noFill/>
            <a:miter lim="800000"/>
            <a:headEnd/>
            <a:tailEnd/>
          </a:ln>
        </p:spPr>
        <p:txBody>
          <a:bodyPr>
            <a:spAutoFit/>
          </a:bodyPr>
          <a:lstStyle/>
          <a:p>
            <a:pPr algn="l"/>
            <a:r>
              <a:rPr lang="de-DE"/>
              <a:t>Unternehmensgründung [4]: Businessplan (1)</a:t>
            </a:r>
            <a:endParaRPr lang="de-DE" sz="24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12"/>
                                        </p:tgtEl>
                                        <p:attrNameLst>
                                          <p:attrName>style.visibility</p:attrName>
                                        </p:attrNameLst>
                                      </p:cBhvr>
                                      <p:to>
                                        <p:strVal val="visible"/>
                                      </p:to>
                                    </p:set>
                                    <p:animEffect transition="in" filter="wipe(up)">
                                      <p:cBhvr>
                                        <p:cTn id="7" dur="500"/>
                                        <p:tgtEl>
                                          <p:spTgt spid="31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13"/>
                                        </p:tgtEl>
                                        <p:attrNameLst>
                                          <p:attrName>style.visibility</p:attrName>
                                        </p:attrNameLst>
                                      </p:cBhvr>
                                      <p:to>
                                        <p:strVal val="visible"/>
                                      </p:to>
                                    </p:set>
                                    <p:animEffect transition="in" filter="wipe(left)">
                                      <p:cBhvr>
                                        <p:cTn id="11" dur="500"/>
                                        <p:tgtEl>
                                          <p:spTgt spid="31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080"/>
                                        </p:tgtEl>
                                        <p:attrNameLst>
                                          <p:attrName>style.visibility</p:attrName>
                                        </p:attrNameLst>
                                      </p:cBhvr>
                                      <p:to>
                                        <p:strVal val="visible"/>
                                      </p:to>
                                    </p:set>
                                    <p:animEffect transition="in" filter="wipe(down)">
                                      <p:cBhvr>
                                        <p:cTn id="15" dur="500"/>
                                        <p:tgtEl>
                                          <p:spTgt spid="308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wipe(left)">
                                      <p:cBhvr>
                                        <p:cTn id="19" dur="500"/>
                                        <p:tgtEl>
                                          <p:spTgt spid="307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1864"/>
                                        </p:tgtEl>
                                        <p:attrNameLst>
                                          <p:attrName>style.visibility</p:attrName>
                                        </p:attrNameLst>
                                      </p:cBhvr>
                                      <p:to>
                                        <p:strVal val="visible"/>
                                      </p:to>
                                    </p:set>
                                    <p:animEffect transition="in" filter="wipe(left)">
                                      <p:cBhvr>
                                        <p:cTn id="23" dur="500"/>
                                        <p:tgtEl>
                                          <p:spTgt spid="12186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083"/>
                                        </p:tgtEl>
                                        <p:attrNameLst>
                                          <p:attrName>style.visibility</p:attrName>
                                        </p:attrNameLst>
                                      </p:cBhvr>
                                      <p:to>
                                        <p:strVal val="visible"/>
                                      </p:to>
                                    </p:set>
                                    <p:animEffect transition="in" filter="wipe(up)">
                                      <p:cBhvr>
                                        <p:cTn id="27" dur="500"/>
                                        <p:tgtEl>
                                          <p:spTgt spid="308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082"/>
                                        </p:tgtEl>
                                        <p:attrNameLst>
                                          <p:attrName>style.visibility</p:attrName>
                                        </p:attrNameLst>
                                      </p:cBhvr>
                                      <p:to>
                                        <p:strVal val="visible"/>
                                      </p:to>
                                    </p:set>
                                    <p:animEffect transition="in" filter="wipe(left)">
                                      <p:cBhvr>
                                        <p:cTn id="31" dur="500"/>
                                        <p:tgtEl>
                                          <p:spTgt spid="308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3076"/>
                                        </p:tgtEl>
                                        <p:attrNameLst>
                                          <p:attrName>style.visibility</p:attrName>
                                        </p:attrNameLst>
                                      </p:cBhvr>
                                      <p:to>
                                        <p:strVal val="visible"/>
                                      </p:to>
                                    </p:set>
                                    <p:animEffect transition="in" filter="wipe(left)">
                                      <p:cBhvr>
                                        <p:cTn id="36" dur="500"/>
                                        <p:tgtEl>
                                          <p:spTgt spid="3076"/>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3085"/>
                                        </p:tgtEl>
                                        <p:attrNameLst>
                                          <p:attrName>style.visibility</p:attrName>
                                        </p:attrNameLst>
                                      </p:cBhvr>
                                      <p:to>
                                        <p:strVal val="visible"/>
                                      </p:to>
                                    </p:set>
                                    <p:animEffect transition="in" filter="wipe(left)">
                                      <p:cBhvr>
                                        <p:cTn id="40" dur="500"/>
                                        <p:tgtEl>
                                          <p:spTgt spid="308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086"/>
                                        </p:tgtEl>
                                        <p:attrNameLst>
                                          <p:attrName>style.visibility</p:attrName>
                                        </p:attrNameLst>
                                      </p:cBhvr>
                                      <p:to>
                                        <p:strVal val="visible"/>
                                      </p:to>
                                    </p:set>
                                    <p:animEffect transition="in" filter="wipe(left)">
                                      <p:cBhvr>
                                        <p:cTn id="45" dur="500"/>
                                        <p:tgtEl>
                                          <p:spTgt spid="3086"/>
                                        </p:tgtEl>
                                      </p:cBhvr>
                                    </p:animEffect>
                                  </p:childTnLst>
                                </p:cTn>
                              </p:par>
                            </p:childTnLst>
                          </p:cTn>
                        </p:par>
                        <p:par>
                          <p:cTn id="46" fill="hold">
                            <p:stCondLst>
                              <p:cond delay="500"/>
                            </p:stCondLst>
                            <p:childTnLst>
                              <p:par>
                                <p:cTn id="47" presetID="22" presetClass="entr" presetSubtype="4" fill="hold" grpId="0" nodeType="afterEffect">
                                  <p:stCondLst>
                                    <p:cond delay="0"/>
                                  </p:stCondLst>
                                  <p:childTnLst>
                                    <p:set>
                                      <p:cBhvr>
                                        <p:cTn id="48" dur="1" fill="hold">
                                          <p:stCondLst>
                                            <p:cond delay="0"/>
                                          </p:stCondLst>
                                        </p:cTn>
                                        <p:tgtEl>
                                          <p:spTgt spid="3088"/>
                                        </p:tgtEl>
                                        <p:attrNameLst>
                                          <p:attrName>style.visibility</p:attrName>
                                        </p:attrNameLst>
                                      </p:cBhvr>
                                      <p:to>
                                        <p:strVal val="visible"/>
                                      </p:to>
                                    </p:set>
                                    <p:animEffect transition="in" filter="wipe(down)">
                                      <p:cBhvr>
                                        <p:cTn id="49" dur="500"/>
                                        <p:tgtEl>
                                          <p:spTgt spid="3088"/>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3116"/>
                                        </p:tgtEl>
                                        <p:attrNameLst>
                                          <p:attrName>style.visibility</p:attrName>
                                        </p:attrNameLst>
                                      </p:cBhvr>
                                      <p:to>
                                        <p:strVal val="visible"/>
                                      </p:to>
                                    </p:set>
                                    <p:animEffect transition="in" filter="wipe(left)">
                                      <p:cBhvr>
                                        <p:cTn id="53" dur="500"/>
                                        <p:tgtEl>
                                          <p:spTgt spid="311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087"/>
                                        </p:tgtEl>
                                        <p:attrNameLst>
                                          <p:attrName>style.visibility</p:attrName>
                                        </p:attrNameLst>
                                      </p:cBhvr>
                                      <p:to>
                                        <p:strVal val="visible"/>
                                      </p:to>
                                    </p:set>
                                    <p:animEffect transition="in" filter="wipe(left)">
                                      <p:cBhvr>
                                        <p:cTn id="58" dur="500"/>
                                        <p:tgtEl>
                                          <p:spTgt spid="3087"/>
                                        </p:tgtEl>
                                      </p:cBhvr>
                                    </p:animEffect>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3089"/>
                                        </p:tgtEl>
                                        <p:attrNameLst>
                                          <p:attrName>style.visibility</p:attrName>
                                        </p:attrNameLst>
                                      </p:cBhvr>
                                      <p:to>
                                        <p:strVal val="visible"/>
                                      </p:to>
                                    </p:set>
                                    <p:animEffect transition="in" filter="wipe(left)">
                                      <p:cBhvr>
                                        <p:cTn id="62" dur="500"/>
                                        <p:tgtEl>
                                          <p:spTgt spid="308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3091"/>
                                        </p:tgtEl>
                                        <p:attrNameLst>
                                          <p:attrName>style.visibility</p:attrName>
                                        </p:attrNameLst>
                                      </p:cBhvr>
                                      <p:to>
                                        <p:strVal val="visible"/>
                                      </p:to>
                                    </p:set>
                                    <p:animEffect transition="in" filter="wipe(left)">
                                      <p:cBhvr>
                                        <p:cTn id="67" dur="500"/>
                                        <p:tgtEl>
                                          <p:spTgt spid="3091"/>
                                        </p:tgtEl>
                                      </p:cBhvr>
                                    </p:animEffect>
                                  </p:childTnLst>
                                </p:cTn>
                              </p:par>
                            </p:childTnLst>
                          </p:cTn>
                        </p:par>
                        <p:par>
                          <p:cTn id="68" fill="hold">
                            <p:stCondLst>
                              <p:cond delay="500"/>
                            </p:stCondLst>
                            <p:childTnLst>
                              <p:par>
                                <p:cTn id="69" presetID="22" presetClass="entr" presetSubtype="8" fill="hold" grpId="0" nodeType="afterEffect">
                                  <p:stCondLst>
                                    <p:cond delay="0"/>
                                  </p:stCondLst>
                                  <p:childTnLst>
                                    <p:set>
                                      <p:cBhvr>
                                        <p:cTn id="70" dur="1" fill="hold">
                                          <p:stCondLst>
                                            <p:cond delay="0"/>
                                          </p:stCondLst>
                                        </p:cTn>
                                        <p:tgtEl>
                                          <p:spTgt spid="3090"/>
                                        </p:tgtEl>
                                        <p:attrNameLst>
                                          <p:attrName>style.visibility</p:attrName>
                                        </p:attrNameLst>
                                      </p:cBhvr>
                                      <p:to>
                                        <p:strVal val="visible"/>
                                      </p:to>
                                    </p:set>
                                    <p:animEffect transition="in" filter="wipe(left)">
                                      <p:cBhvr>
                                        <p:cTn id="71" dur="500"/>
                                        <p:tgtEl>
                                          <p:spTgt spid="3090"/>
                                        </p:tgtEl>
                                      </p:cBhvr>
                                    </p:animEffect>
                                  </p:childTnLst>
                                </p:cTn>
                              </p:par>
                            </p:childTnLst>
                          </p:cTn>
                        </p:par>
                        <p:par>
                          <p:cTn id="72" fill="hold">
                            <p:stCondLst>
                              <p:cond delay="1000"/>
                            </p:stCondLst>
                            <p:childTnLst>
                              <p:par>
                                <p:cTn id="73" presetID="22" presetClass="entr" presetSubtype="8" fill="hold" grpId="0" nodeType="afterEffect">
                                  <p:stCondLst>
                                    <p:cond delay="0"/>
                                  </p:stCondLst>
                                  <p:childTnLst>
                                    <p:set>
                                      <p:cBhvr>
                                        <p:cTn id="74" dur="1" fill="hold">
                                          <p:stCondLst>
                                            <p:cond delay="0"/>
                                          </p:stCondLst>
                                        </p:cTn>
                                        <p:tgtEl>
                                          <p:spTgt spid="3092"/>
                                        </p:tgtEl>
                                        <p:attrNameLst>
                                          <p:attrName>style.visibility</p:attrName>
                                        </p:attrNameLst>
                                      </p:cBhvr>
                                      <p:to>
                                        <p:strVal val="visible"/>
                                      </p:to>
                                    </p:set>
                                    <p:animEffect transition="in" filter="wipe(left)">
                                      <p:cBhvr>
                                        <p:cTn id="75" dur="500"/>
                                        <p:tgtEl>
                                          <p:spTgt spid="3092"/>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3093"/>
                                        </p:tgtEl>
                                        <p:attrNameLst>
                                          <p:attrName>style.visibility</p:attrName>
                                        </p:attrNameLst>
                                      </p:cBhvr>
                                      <p:to>
                                        <p:strVal val="visible"/>
                                      </p:to>
                                    </p:set>
                                    <p:animEffect transition="in" filter="wipe(left)">
                                      <p:cBhvr>
                                        <p:cTn id="80" dur="500"/>
                                        <p:tgtEl>
                                          <p:spTgt spid="3093"/>
                                        </p:tgtEl>
                                      </p:cBhvr>
                                    </p:animEffect>
                                  </p:childTnLst>
                                </p:cTn>
                              </p:par>
                            </p:childTnLst>
                          </p:cTn>
                        </p:par>
                        <p:par>
                          <p:cTn id="81" fill="hold">
                            <p:stCondLst>
                              <p:cond delay="500"/>
                            </p:stCondLst>
                            <p:childTnLst>
                              <p:par>
                                <p:cTn id="82" presetID="22" presetClass="entr" presetSubtype="8" fill="hold" grpId="0" nodeType="afterEffect">
                                  <p:stCondLst>
                                    <p:cond delay="0"/>
                                  </p:stCondLst>
                                  <p:childTnLst>
                                    <p:set>
                                      <p:cBhvr>
                                        <p:cTn id="83" dur="1" fill="hold">
                                          <p:stCondLst>
                                            <p:cond delay="0"/>
                                          </p:stCondLst>
                                        </p:cTn>
                                        <p:tgtEl>
                                          <p:spTgt spid="3094"/>
                                        </p:tgtEl>
                                        <p:attrNameLst>
                                          <p:attrName>style.visibility</p:attrName>
                                        </p:attrNameLst>
                                      </p:cBhvr>
                                      <p:to>
                                        <p:strVal val="visible"/>
                                      </p:to>
                                    </p:set>
                                    <p:animEffect transition="in" filter="wipe(left)">
                                      <p:cBhvr>
                                        <p:cTn id="84" dur="500"/>
                                        <p:tgtEl>
                                          <p:spTgt spid="309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3095"/>
                                        </p:tgtEl>
                                        <p:attrNameLst>
                                          <p:attrName>style.visibility</p:attrName>
                                        </p:attrNameLst>
                                      </p:cBhvr>
                                      <p:to>
                                        <p:strVal val="visible"/>
                                      </p:to>
                                    </p:set>
                                    <p:animEffect transition="in" filter="wipe(left)">
                                      <p:cBhvr>
                                        <p:cTn id="89" dur="500"/>
                                        <p:tgtEl>
                                          <p:spTgt spid="3095"/>
                                        </p:tgtEl>
                                      </p:cBhvr>
                                    </p:animEffect>
                                  </p:childTnLst>
                                </p:cTn>
                              </p:par>
                            </p:childTnLst>
                          </p:cTn>
                        </p:par>
                        <p:par>
                          <p:cTn id="90" fill="hold">
                            <p:stCondLst>
                              <p:cond delay="500"/>
                            </p:stCondLst>
                            <p:childTnLst>
                              <p:par>
                                <p:cTn id="91" presetID="22" presetClass="entr" presetSubtype="8" fill="hold" grpId="0" nodeType="afterEffect">
                                  <p:stCondLst>
                                    <p:cond delay="0"/>
                                  </p:stCondLst>
                                  <p:childTnLst>
                                    <p:set>
                                      <p:cBhvr>
                                        <p:cTn id="92" dur="1" fill="hold">
                                          <p:stCondLst>
                                            <p:cond delay="0"/>
                                          </p:stCondLst>
                                        </p:cTn>
                                        <p:tgtEl>
                                          <p:spTgt spid="3096"/>
                                        </p:tgtEl>
                                        <p:attrNameLst>
                                          <p:attrName>style.visibility</p:attrName>
                                        </p:attrNameLst>
                                      </p:cBhvr>
                                      <p:to>
                                        <p:strVal val="visible"/>
                                      </p:to>
                                    </p:set>
                                    <p:animEffect transition="in" filter="wipe(left)">
                                      <p:cBhvr>
                                        <p:cTn id="93" dur="500"/>
                                        <p:tgtEl>
                                          <p:spTgt spid="309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3098"/>
                                        </p:tgtEl>
                                        <p:attrNameLst>
                                          <p:attrName>style.visibility</p:attrName>
                                        </p:attrNameLst>
                                      </p:cBhvr>
                                      <p:to>
                                        <p:strVal val="visible"/>
                                      </p:to>
                                    </p:set>
                                    <p:animEffect transition="in" filter="wipe(left)">
                                      <p:cBhvr>
                                        <p:cTn id="98" dur="500"/>
                                        <p:tgtEl>
                                          <p:spTgt spid="3098"/>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3097"/>
                                        </p:tgtEl>
                                        <p:attrNameLst>
                                          <p:attrName>style.visibility</p:attrName>
                                        </p:attrNameLst>
                                      </p:cBhvr>
                                      <p:to>
                                        <p:strVal val="visible"/>
                                      </p:to>
                                    </p:set>
                                    <p:animEffect transition="in" filter="wipe(left)">
                                      <p:cBhvr>
                                        <p:cTn id="103" dur="500"/>
                                        <p:tgtEl>
                                          <p:spTgt spid="3097"/>
                                        </p:tgtEl>
                                      </p:cBhvr>
                                    </p:animEffect>
                                  </p:childTnLst>
                                </p:cTn>
                              </p:par>
                            </p:childTnLst>
                          </p:cTn>
                        </p:par>
                        <p:par>
                          <p:cTn id="104" fill="hold">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3099"/>
                                        </p:tgtEl>
                                        <p:attrNameLst>
                                          <p:attrName>style.visibility</p:attrName>
                                        </p:attrNameLst>
                                      </p:cBhvr>
                                      <p:to>
                                        <p:strVal val="visible"/>
                                      </p:to>
                                    </p:set>
                                    <p:animEffect transition="in" filter="wipe(left)">
                                      <p:cBhvr>
                                        <p:cTn id="107" dur="500"/>
                                        <p:tgtEl>
                                          <p:spTgt spid="3099"/>
                                        </p:tgtEl>
                                      </p:cBhvr>
                                    </p:animEffect>
                                  </p:childTnLst>
                                </p:cTn>
                              </p:par>
                            </p:childTnLst>
                          </p:cTn>
                        </p:par>
                        <p:par>
                          <p:cTn id="108" fill="hold">
                            <p:stCondLst>
                              <p:cond delay="1000"/>
                            </p:stCondLst>
                            <p:childTnLst>
                              <p:par>
                                <p:cTn id="109" presetID="22" presetClass="entr" presetSubtype="8" fill="hold" grpId="0" nodeType="afterEffect">
                                  <p:stCondLst>
                                    <p:cond delay="0"/>
                                  </p:stCondLst>
                                  <p:childTnLst>
                                    <p:set>
                                      <p:cBhvr>
                                        <p:cTn id="110" dur="1" fill="hold">
                                          <p:stCondLst>
                                            <p:cond delay="0"/>
                                          </p:stCondLst>
                                        </p:cTn>
                                        <p:tgtEl>
                                          <p:spTgt spid="3100"/>
                                        </p:tgtEl>
                                        <p:attrNameLst>
                                          <p:attrName>style.visibility</p:attrName>
                                        </p:attrNameLst>
                                      </p:cBhvr>
                                      <p:to>
                                        <p:strVal val="visible"/>
                                      </p:to>
                                    </p:set>
                                    <p:animEffect transition="in" filter="wipe(left)">
                                      <p:cBhvr>
                                        <p:cTn id="111" dur="500"/>
                                        <p:tgtEl>
                                          <p:spTgt spid="3100"/>
                                        </p:tgtEl>
                                      </p:cBhvr>
                                    </p:animEffect>
                                  </p:childTnLst>
                                </p:cTn>
                              </p:par>
                            </p:childTnLst>
                          </p:cTn>
                        </p:par>
                        <p:par>
                          <p:cTn id="112" fill="hold">
                            <p:stCondLst>
                              <p:cond delay="1500"/>
                            </p:stCondLst>
                            <p:childTnLst>
                              <p:par>
                                <p:cTn id="113" presetID="22" presetClass="entr" presetSubtype="8" fill="hold" grpId="0" nodeType="afterEffect">
                                  <p:stCondLst>
                                    <p:cond delay="0"/>
                                  </p:stCondLst>
                                  <p:childTnLst>
                                    <p:set>
                                      <p:cBhvr>
                                        <p:cTn id="114" dur="1" fill="hold">
                                          <p:stCondLst>
                                            <p:cond delay="0"/>
                                          </p:stCondLst>
                                        </p:cTn>
                                        <p:tgtEl>
                                          <p:spTgt spid="3101"/>
                                        </p:tgtEl>
                                        <p:attrNameLst>
                                          <p:attrName>style.visibility</p:attrName>
                                        </p:attrNameLst>
                                      </p:cBhvr>
                                      <p:to>
                                        <p:strVal val="visible"/>
                                      </p:to>
                                    </p:set>
                                    <p:animEffect transition="in" filter="wipe(left)">
                                      <p:cBhvr>
                                        <p:cTn id="115" dur="500"/>
                                        <p:tgtEl>
                                          <p:spTgt spid="3101"/>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1" fill="hold" grpId="0" nodeType="clickEffect">
                                  <p:stCondLst>
                                    <p:cond delay="0"/>
                                  </p:stCondLst>
                                  <p:childTnLst>
                                    <p:set>
                                      <p:cBhvr>
                                        <p:cTn id="119" dur="1" fill="hold">
                                          <p:stCondLst>
                                            <p:cond delay="0"/>
                                          </p:stCondLst>
                                        </p:cTn>
                                        <p:tgtEl>
                                          <p:spTgt spid="3102"/>
                                        </p:tgtEl>
                                        <p:attrNameLst>
                                          <p:attrName>style.visibility</p:attrName>
                                        </p:attrNameLst>
                                      </p:cBhvr>
                                      <p:to>
                                        <p:strVal val="visible"/>
                                      </p:to>
                                    </p:set>
                                    <p:animEffect transition="in" filter="wipe(up)">
                                      <p:cBhvr>
                                        <p:cTn id="120" dur="500"/>
                                        <p:tgtEl>
                                          <p:spTgt spid="3102"/>
                                        </p:tgtEl>
                                      </p:cBhvr>
                                    </p:animEffect>
                                  </p:childTnLst>
                                </p:cTn>
                              </p:par>
                            </p:childTnLst>
                          </p:cTn>
                        </p:par>
                        <p:par>
                          <p:cTn id="121" fill="hold">
                            <p:stCondLst>
                              <p:cond delay="500"/>
                            </p:stCondLst>
                            <p:childTnLst>
                              <p:par>
                                <p:cTn id="122" presetID="17" presetClass="entr" presetSubtype="10" fill="hold" grpId="0" nodeType="afterEffect">
                                  <p:stCondLst>
                                    <p:cond delay="0"/>
                                  </p:stCondLst>
                                  <p:childTnLst>
                                    <p:set>
                                      <p:cBhvr>
                                        <p:cTn id="123" dur="1" fill="hold">
                                          <p:stCondLst>
                                            <p:cond delay="0"/>
                                          </p:stCondLst>
                                        </p:cTn>
                                        <p:tgtEl>
                                          <p:spTgt spid="3107"/>
                                        </p:tgtEl>
                                        <p:attrNameLst>
                                          <p:attrName>style.visibility</p:attrName>
                                        </p:attrNameLst>
                                      </p:cBhvr>
                                      <p:to>
                                        <p:strVal val="visible"/>
                                      </p:to>
                                    </p:set>
                                    <p:anim calcmode="lin" valueType="num">
                                      <p:cBhvr>
                                        <p:cTn id="124" dur="500" fill="hold"/>
                                        <p:tgtEl>
                                          <p:spTgt spid="3107"/>
                                        </p:tgtEl>
                                        <p:attrNameLst>
                                          <p:attrName>ppt_w</p:attrName>
                                        </p:attrNameLst>
                                      </p:cBhvr>
                                      <p:tavLst>
                                        <p:tav tm="0">
                                          <p:val>
                                            <p:fltVal val="0"/>
                                          </p:val>
                                        </p:tav>
                                        <p:tav tm="100000">
                                          <p:val>
                                            <p:strVal val="#ppt_w"/>
                                          </p:val>
                                        </p:tav>
                                      </p:tavLst>
                                    </p:anim>
                                    <p:anim calcmode="lin" valueType="num">
                                      <p:cBhvr>
                                        <p:cTn id="125" dur="500" fill="hold"/>
                                        <p:tgtEl>
                                          <p:spTgt spid="3107"/>
                                        </p:tgtEl>
                                        <p:attrNameLst>
                                          <p:attrName>ppt_h</p:attrName>
                                        </p:attrNameLst>
                                      </p:cBhvr>
                                      <p:tavLst>
                                        <p:tav tm="0">
                                          <p:val>
                                            <p:strVal val="#ppt_h"/>
                                          </p:val>
                                        </p:tav>
                                        <p:tav tm="100000">
                                          <p:val>
                                            <p:strVal val="#ppt_h"/>
                                          </p:val>
                                        </p:tav>
                                      </p:tavLst>
                                    </p:anim>
                                  </p:childTnLst>
                                </p:cTn>
                              </p:par>
                            </p:childTnLst>
                          </p:cTn>
                        </p:par>
                        <p:par>
                          <p:cTn id="126" fill="hold">
                            <p:stCondLst>
                              <p:cond delay="1000"/>
                            </p:stCondLst>
                            <p:childTnLst>
                              <p:par>
                                <p:cTn id="127" presetID="22" presetClass="entr" presetSubtype="8" fill="hold" grpId="0" nodeType="afterEffect">
                                  <p:stCondLst>
                                    <p:cond delay="0"/>
                                  </p:stCondLst>
                                  <p:childTnLst>
                                    <p:set>
                                      <p:cBhvr>
                                        <p:cTn id="128" dur="1" fill="hold">
                                          <p:stCondLst>
                                            <p:cond delay="0"/>
                                          </p:stCondLst>
                                        </p:cTn>
                                        <p:tgtEl>
                                          <p:spTgt spid="3117"/>
                                        </p:tgtEl>
                                        <p:attrNameLst>
                                          <p:attrName>style.visibility</p:attrName>
                                        </p:attrNameLst>
                                      </p:cBhvr>
                                      <p:to>
                                        <p:strVal val="visible"/>
                                      </p:to>
                                    </p:set>
                                    <p:animEffect transition="in" filter="wipe(left)">
                                      <p:cBhvr>
                                        <p:cTn id="129" dur="500"/>
                                        <p:tgtEl>
                                          <p:spTgt spid="3117"/>
                                        </p:tgtEl>
                                      </p:cBhvr>
                                    </p:animEffect>
                                  </p:childTnLst>
                                </p:cTn>
                              </p:par>
                            </p:childTnLst>
                          </p:cTn>
                        </p:par>
                        <p:par>
                          <p:cTn id="130" fill="hold">
                            <p:stCondLst>
                              <p:cond delay="1500"/>
                            </p:stCondLst>
                            <p:childTnLst>
                              <p:par>
                                <p:cTn id="131" presetID="22" presetClass="entr" presetSubtype="1" fill="hold" grpId="0" nodeType="afterEffect">
                                  <p:stCondLst>
                                    <p:cond delay="0"/>
                                  </p:stCondLst>
                                  <p:childTnLst>
                                    <p:set>
                                      <p:cBhvr>
                                        <p:cTn id="132" dur="1" fill="hold">
                                          <p:stCondLst>
                                            <p:cond delay="0"/>
                                          </p:stCondLst>
                                        </p:cTn>
                                        <p:tgtEl>
                                          <p:spTgt spid="3105"/>
                                        </p:tgtEl>
                                        <p:attrNameLst>
                                          <p:attrName>style.visibility</p:attrName>
                                        </p:attrNameLst>
                                      </p:cBhvr>
                                      <p:to>
                                        <p:strVal val="visible"/>
                                      </p:to>
                                    </p:set>
                                    <p:animEffect transition="in" filter="wipe(up)">
                                      <p:cBhvr>
                                        <p:cTn id="133" dur="500"/>
                                        <p:tgtEl>
                                          <p:spTgt spid="3105"/>
                                        </p:tgtEl>
                                      </p:cBhvr>
                                    </p:animEffect>
                                  </p:childTnLst>
                                </p:cTn>
                              </p:par>
                            </p:childTnLst>
                          </p:cTn>
                        </p:par>
                        <p:par>
                          <p:cTn id="134" fill="hold">
                            <p:stCondLst>
                              <p:cond delay="2000"/>
                            </p:stCondLst>
                            <p:childTnLst>
                              <p:par>
                                <p:cTn id="135" presetID="22" presetClass="entr" presetSubtype="8" fill="hold" grpId="0" nodeType="afterEffect">
                                  <p:stCondLst>
                                    <p:cond delay="0"/>
                                  </p:stCondLst>
                                  <p:childTnLst>
                                    <p:set>
                                      <p:cBhvr>
                                        <p:cTn id="136" dur="1" fill="hold">
                                          <p:stCondLst>
                                            <p:cond delay="0"/>
                                          </p:stCondLst>
                                        </p:cTn>
                                        <p:tgtEl>
                                          <p:spTgt spid="3103"/>
                                        </p:tgtEl>
                                        <p:attrNameLst>
                                          <p:attrName>style.visibility</p:attrName>
                                        </p:attrNameLst>
                                      </p:cBhvr>
                                      <p:to>
                                        <p:strVal val="visible"/>
                                      </p:to>
                                    </p:set>
                                    <p:animEffect transition="in" filter="wipe(left)">
                                      <p:cBhvr>
                                        <p:cTn id="137" dur="500"/>
                                        <p:tgtEl>
                                          <p:spTgt spid="3103"/>
                                        </p:tgtEl>
                                      </p:cBhvr>
                                    </p:animEffect>
                                  </p:childTnLst>
                                </p:cTn>
                              </p:par>
                            </p:childTnLst>
                          </p:cTn>
                        </p:par>
                        <p:par>
                          <p:cTn id="138" fill="hold">
                            <p:stCondLst>
                              <p:cond delay="2500"/>
                            </p:stCondLst>
                            <p:childTnLst>
                              <p:par>
                                <p:cTn id="139" presetID="22" presetClass="entr" presetSubtype="1" fill="hold" nodeType="afterEffect">
                                  <p:stCondLst>
                                    <p:cond delay="0"/>
                                  </p:stCondLst>
                                  <p:childTnLst>
                                    <p:set>
                                      <p:cBhvr>
                                        <p:cTn id="140" dur="1" fill="hold">
                                          <p:stCondLst>
                                            <p:cond delay="0"/>
                                          </p:stCondLst>
                                        </p:cTn>
                                        <p:tgtEl>
                                          <p:spTgt spid="3077"/>
                                        </p:tgtEl>
                                        <p:attrNameLst>
                                          <p:attrName>style.visibility</p:attrName>
                                        </p:attrNameLst>
                                      </p:cBhvr>
                                      <p:to>
                                        <p:strVal val="visible"/>
                                      </p:to>
                                    </p:set>
                                    <p:animEffect transition="in" filter="wipe(up)">
                                      <p:cBhvr>
                                        <p:cTn id="141" dur="500"/>
                                        <p:tgtEl>
                                          <p:spTgt spid="3077"/>
                                        </p:tgtEl>
                                      </p:cBhvr>
                                    </p:animEffect>
                                  </p:childTnLst>
                                </p:cTn>
                              </p:par>
                            </p:childTnLst>
                          </p:cTn>
                        </p:par>
                        <p:par>
                          <p:cTn id="142" fill="hold">
                            <p:stCondLst>
                              <p:cond delay="3000"/>
                            </p:stCondLst>
                            <p:childTnLst>
                              <p:par>
                                <p:cTn id="143" presetID="22" presetClass="entr" presetSubtype="1" fill="hold" nodeType="afterEffect">
                                  <p:stCondLst>
                                    <p:cond delay="0"/>
                                  </p:stCondLst>
                                  <p:childTnLst>
                                    <p:set>
                                      <p:cBhvr>
                                        <p:cTn id="144" dur="1" fill="hold">
                                          <p:stCondLst>
                                            <p:cond delay="0"/>
                                          </p:stCondLst>
                                        </p:cTn>
                                        <p:tgtEl>
                                          <p:spTgt spid="3114"/>
                                        </p:tgtEl>
                                        <p:attrNameLst>
                                          <p:attrName>style.visibility</p:attrName>
                                        </p:attrNameLst>
                                      </p:cBhvr>
                                      <p:to>
                                        <p:strVal val="visible"/>
                                      </p:to>
                                    </p:set>
                                    <p:animEffect transition="in" filter="wipe(up)">
                                      <p:cBhvr>
                                        <p:cTn id="145" dur="500"/>
                                        <p:tgtEl>
                                          <p:spTgt spid="3114"/>
                                        </p:tgtEl>
                                      </p:cBhvr>
                                    </p:animEffect>
                                  </p:childTnLst>
                                </p:cTn>
                              </p:par>
                            </p:childTnLst>
                          </p:cTn>
                        </p:par>
                      </p:childTnLst>
                    </p:cTn>
                  </p:par>
                  <p:par>
                    <p:cTn id="146" fill="hold">
                      <p:stCondLst>
                        <p:cond delay="indefinite"/>
                      </p:stCondLst>
                      <p:childTnLst>
                        <p:par>
                          <p:cTn id="147" fill="hold">
                            <p:stCondLst>
                              <p:cond delay="0"/>
                            </p:stCondLst>
                            <p:childTnLst>
                              <p:par>
                                <p:cTn id="148" presetID="22" presetClass="entr" presetSubtype="1" fill="hold" grpId="0" nodeType="clickEffect">
                                  <p:stCondLst>
                                    <p:cond delay="0"/>
                                  </p:stCondLst>
                                  <p:childTnLst>
                                    <p:set>
                                      <p:cBhvr>
                                        <p:cTn id="149" dur="1" fill="hold">
                                          <p:stCondLst>
                                            <p:cond delay="0"/>
                                          </p:stCondLst>
                                        </p:cTn>
                                        <p:tgtEl>
                                          <p:spTgt spid="3106"/>
                                        </p:tgtEl>
                                        <p:attrNameLst>
                                          <p:attrName>style.visibility</p:attrName>
                                        </p:attrNameLst>
                                      </p:cBhvr>
                                      <p:to>
                                        <p:strVal val="visible"/>
                                      </p:to>
                                    </p:set>
                                    <p:animEffect transition="in" filter="wipe(up)">
                                      <p:cBhvr>
                                        <p:cTn id="150" dur="500"/>
                                        <p:tgtEl>
                                          <p:spTgt spid="3106"/>
                                        </p:tgtEl>
                                      </p:cBhvr>
                                    </p:animEffect>
                                  </p:childTnLst>
                                </p:cTn>
                              </p:par>
                            </p:childTnLst>
                          </p:cTn>
                        </p:par>
                        <p:par>
                          <p:cTn id="151" fill="hold">
                            <p:stCondLst>
                              <p:cond delay="500"/>
                            </p:stCondLst>
                            <p:childTnLst>
                              <p:par>
                                <p:cTn id="152" presetID="22" presetClass="entr" presetSubtype="8" fill="hold" grpId="0" nodeType="afterEffect">
                                  <p:stCondLst>
                                    <p:cond delay="0"/>
                                  </p:stCondLst>
                                  <p:childTnLst>
                                    <p:set>
                                      <p:cBhvr>
                                        <p:cTn id="153" dur="1" fill="hold">
                                          <p:stCondLst>
                                            <p:cond delay="0"/>
                                          </p:stCondLst>
                                        </p:cTn>
                                        <p:tgtEl>
                                          <p:spTgt spid="3104"/>
                                        </p:tgtEl>
                                        <p:attrNameLst>
                                          <p:attrName>style.visibility</p:attrName>
                                        </p:attrNameLst>
                                      </p:cBhvr>
                                      <p:to>
                                        <p:strVal val="visible"/>
                                      </p:to>
                                    </p:set>
                                    <p:animEffect transition="in" filter="wipe(left)">
                                      <p:cBhvr>
                                        <p:cTn id="154" dur="500"/>
                                        <p:tgtEl>
                                          <p:spTgt spid="3104"/>
                                        </p:tgtEl>
                                      </p:cBhvr>
                                    </p:animEffect>
                                  </p:childTnLst>
                                </p:cTn>
                              </p:par>
                            </p:childTnLst>
                          </p:cTn>
                        </p:par>
                        <p:par>
                          <p:cTn id="155" fill="hold">
                            <p:stCondLst>
                              <p:cond delay="1000"/>
                            </p:stCondLst>
                            <p:childTnLst>
                              <p:par>
                                <p:cTn id="156" presetID="22" presetClass="entr" presetSubtype="1" fill="hold" nodeType="afterEffect">
                                  <p:stCondLst>
                                    <p:cond delay="0"/>
                                  </p:stCondLst>
                                  <p:childTnLst>
                                    <p:set>
                                      <p:cBhvr>
                                        <p:cTn id="157" dur="1" fill="hold">
                                          <p:stCondLst>
                                            <p:cond delay="0"/>
                                          </p:stCondLst>
                                        </p:cTn>
                                        <p:tgtEl>
                                          <p:spTgt spid="3079"/>
                                        </p:tgtEl>
                                        <p:attrNameLst>
                                          <p:attrName>style.visibility</p:attrName>
                                        </p:attrNameLst>
                                      </p:cBhvr>
                                      <p:to>
                                        <p:strVal val="visible"/>
                                      </p:to>
                                    </p:set>
                                    <p:animEffect transition="in" filter="wipe(up)">
                                      <p:cBhvr>
                                        <p:cTn id="158" dur="500"/>
                                        <p:tgtEl>
                                          <p:spTgt spid="3079"/>
                                        </p:tgtEl>
                                      </p:cBhvr>
                                    </p:animEffect>
                                  </p:childTnLst>
                                </p:cTn>
                              </p:par>
                            </p:childTnLst>
                          </p:cTn>
                        </p:par>
                        <p:par>
                          <p:cTn id="159" fill="hold">
                            <p:stCondLst>
                              <p:cond delay="1500"/>
                            </p:stCondLst>
                            <p:childTnLst>
                              <p:par>
                                <p:cTn id="160" presetID="22" presetClass="entr" presetSubtype="8" fill="hold" nodeType="afterEffect">
                                  <p:stCondLst>
                                    <p:cond delay="0"/>
                                  </p:stCondLst>
                                  <p:childTnLst>
                                    <p:set>
                                      <p:cBhvr>
                                        <p:cTn id="161" dur="1" fill="hold">
                                          <p:stCondLst>
                                            <p:cond delay="0"/>
                                          </p:stCondLst>
                                        </p:cTn>
                                        <p:tgtEl>
                                          <p:spTgt spid="3078"/>
                                        </p:tgtEl>
                                        <p:attrNameLst>
                                          <p:attrName>style.visibility</p:attrName>
                                        </p:attrNameLst>
                                      </p:cBhvr>
                                      <p:to>
                                        <p:strVal val="visible"/>
                                      </p:to>
                                    </p:set>
                                    <p:animEffect transition="in" filter="wipe(left)">
                                      <p:cBhvr>
                                        <p:cTn id="162" dur="500"/>
                                        <p:tgtEl>
                                          <p:spTgt spid="3078"/>
                                        </p:tgtEl>
                                      </p:cBhvr>
                                    </p:animEffect>
                                  </p:childTnLst>
                                </p:cTn>
                              </p:par>
                            </p:childTnLst>
                          </p:cTn>
                        </p:par>
                        <p:par>
                          <p:cTn id="163" fill="hold">
                            <p:stCondLst>
                              <p:cond delay="2000"/>
                            </p:stCondLst>
                            <p:childTnLst>
                              <p:par>
                                <p:cTn id="164" presetID="22" presetClass="entr" presetSubtype="1" fill="hold" grpId="0" nodeType="afterEffect">
                                  <p:stCondLst>
                                    <p:cond delay="0"/>
                                  </p:stCondLst>
                                  <p:childTnLst>
                                    <p:set>
                                      <p:cBhvr>
                                        <p:cTn id="165" dur="1" fill="hold">
                                          <p:stCondLst>
                                            <p:cond delay="0"/>
                                          </p:stCondLst>
                                        </p:cTn>
                                        <p:tgtEl>
                                          <p:spTgt spid="3109"/>
                                        </p:tgtEl>
                                        <p:attrNameLst>
                                          <p:attrName>style.visibility</p:attrName>
                                        </p:attrNameLst>
                                      </p:cBhvr>
                                      <p:to>
                                        <p:strVal val="visible"/>
                                      </p:to>
                                    </p:set>
                                    <p:animEffect transition="in" filter="wipe(up)">
                                      <p:cBhvr>
                                        <p:cTn id="166" dur="500"/>
                                        <p:tgtEl>
                                          <p:spTgt spid="3109"/>
                                        </p:tgtEl>
                                      </p:cBhvr>
                                    </p:animEffect>
                                  </p:childTnLst>
                                </p:cTn>
                              </p:par>
                            </p:childTnLst>
                          </p:cTn>
                        </p:par>
                        <p:par>
                          <p:cTn id="167" fill="hold">
                            <p:stCondLst>
                              <p:cond delay="2500"/>
                            </p:stCondLst>
                            <p:childTnLst>
                              <p:par>
                                <p:cTn id="168" presetID="22" presetClass="entr" presetSubtype="8" fill="hold" grpId="0" nodeType="afterEffect">
                                  <p:stCondLst>
                                    <p:cond delay="0"/>
                                  </p:stCondLst>
                                  <p:childTnLst>
                                    <p:set>
                                      <p:cBhvr>
                                        <p:cTn id="169" dur="1" fill="hold">
                                          <p:stCondLst>
                                            <p:cond delay="0"/>
                                          </p:stCondLst>
                                        </p:cTn>
                                        <p:tgtEl>
                                          <p:spTgt spid="3108"/>
                                        </p:tgtEl>
                                        <p:attrNameLst>
                                          <p:attrName>style.visibility</p:attrName>
                                        </p:attrNameLst>
                                      </p:cBhvr>
                                      <p:to>
                                        <p:strVal val="visible"/>
                                      </p:to>
                                    </p:set>
                                    <p:animEffect transition="in" filter="wipe(left)">
                                      <p:cBhvr>
                                        <p:cTn id="170" dur="500"/>
                                        <p:tgtEl>
                                          <p:spTgt spid="3108"/>
                                        </p:tgtEl>
                                      </p:cBhvr>
                                    </p:animEffect>
                                  </p:childTnLst>
                                </p:cTn>
                              </p:par>
                            </p:childTnLst>
                          </p:cTn>
                        </p:par>
                        <p:par>
                          <p:cTn id="171" fill="hold">
                            <p:stCondLst>
                              <p:cond delay="3000"/>
                            </p:stCondLst>
                            <p:childTnLst>
                              <p:par>
                                <p:cTn id="172" presetID="23" presetClass="entr" presetSubtype="528" fill="hold" grpId="0" nodeType="afterEffect">
                                  <p:stCondLst>
                                    <p:cond delay="0"/>
                                  </p:stCondLst>
                                  <p:childTnLst>
                                    <p:set>
                                      <p:cBhvr>
                                        <p:cTn id="173" dur="1" fill="hold">
                                          <p:stCondLst>
                                            <p:cond delay="0"/>
                                          </p:stCondLst>
                                        </p:cTn>
                                        <p:tgtEl>
                                          <p:spTgt spid="3115"/>
                                        </p:tgtEl>
                                        <p:attrNameLst>
                                          <p:attrName>style.visibility</p:attrName>
                                        </p:attrNameLst>
                                      </p:cBhvr>
                                      <p:to>
                                        <p:strVal val="visible"/>
                                      </p:to>
                                    </p:set>
                                    <p:anim calcmode="lin" valueType="num">
                                      <p:cBhvr>
                                        <p:cTn id="174" dur="500" fill="hold"/>
                                        <p:tgtEl>
                                          <p:spTgt spid="3115"/>
                                        </p:tgtEl>
                                        <p:attrNameLst>
                                          <p:attrName>ppt_w</p:attrName>
                                        </p:attrNameLst>
                                      </p:cBhvr>
                                      <p:tavLst>
                                        <p:tav tm="0">
                                          <p:val>
                                            <p:fltVal val="0"/>
                                          </p:val>
                                        </p:tav>
                                        <p:tav tm="100000">
                                          <p:val>
                                            <p:strVal val="#ppt_w"/>
                                          </p:val>
                                        </p:tav>
                                      </p:tavLst>
                                    </p:anim>
                                    <p:anim calcmode="lin" valueType="num">
                                      <p:cBhvr>
                                        <p:cTn id="175" dur="500" fill="hold"/>
                                        <p:tgtEl>
                                          <p:spTgt spid="3115"/>
                                        </p:tgtEl>
                                        <p:attrNameLst>
                                          <p:attrName>ppt_h</p:attrName>
                                        </p:attrNameLst>
                                      </p:cBhvr>
                                      <p:tavLst>
                                        <p:tav tm="0">
                                          <p:val>
                                            <p:fltVal val="0"/>
                                          </p:val>
                                        </p:tav>
                                        <p:tav tm="100000">
                                          <p:val>
                                            <p:strVal val="#ppt_h"/>
                                          </p:val>
                                        </p:tav>
                                      </p:tavLst>
                                    </p:anim>
                                    <p:anim calcmode="lin" valueType="num">
                                      <p:cBhvr>
                                        <p:cTn id="176" dur="500" fill="hold"/>
                                        <p:tgtEl>
                                          <p:spTgt spid="3115"/>
                                        </p:tgtEl>
                                        <p:attrNameLst>
                                          <p:attrName>ppt_x</p:attrName>
                                        </p:attrNameLst>
                                      </p:cBhvr>
                                      <p:tavLst>
                                        <p:tav tm="0">
                                          <p:val>
                                            <p:fltVal val="0.5"/>
                                          </p:val>
                                        </p:tav>
                                        <p:tav tm="100000">
                                          <p:val>
                                            <p:strVal val="#ppt_x"/>
                                          </p:val>
                                        </p:tav>
                                      </p:tavLst>
                                    </p:anim>
                                    <p:anim calcmode="lin" valueType="num">
                                      <p:cBhvr>
                                        <p:cTn id="177" dur="500" fill="hold"/>
                                        <p:tgtEl>
                                          <p:spTgt spid="31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animBg="1" autoUpdateAnimBg="0"/>
      <p:bldP spid="3082" grpId="0" animBg="1"/>
      <p:bldP spid="3083" grpId="0" animBg="1"/>
      <p:bldP spid="121864" grpId="0" autoUpdateAnimBg="0"/>
      <p:bldP spid="3085" grpId="0" autoUpdateAnimBg="0"/>
      <p:bldP spid="3086" grpId="0" animBg="1"/>
      <p:bldP spid="3087" grpId="0" animBg="1"/>
      <p:bldP spid="3088" grpId="0" animBg="1"/>
      <p:bldP spid="3089" grpId="0" autoUpdateAnimBg="0"/>
      <p:bldP spid="3090" grpId="0" autoUpdateAnimBg="0"/>
      <p:bldP spid="3091" grpId="0" animBg="1"/>
      <p:bldP spid="3092" grpId="0" autoUpdateAnimBg="0"/>
      <p:bldP spid="3093" grpId="0" animBg="1"/>
      <p:bldP spid="3094" grpId="0" autoUpdateAnimBg="0"/>
      <p:bldP spid="3095" grpId="0" animBg="1"/>
      <p:bldP spid="3096" grpId="0" autoUpdateAnimBg="0"/>
      <p:bldP spid="3097" grpId="0" animBg="1"/>
      <p:bldP spid="3098" grpId="0" autoUpdateAnimBg="0"/>
      <p:bldP spid="3099" grpId="0" autoUpdateAnimBg="0"/>
      <p:bldP spid="3100" grpId="0" animBg="1"/>
      <p:bldP spid="3101" grpId="0" autoUpdateAnimBg="0"/>
      <p:bldP spid="3102" grpId="0" animBg="1"/>
      <p:bldP spid="3103" grpId="0" autoUpdateAnimBg="0"/>
      <p:bldP spid="3104" grpId="0" autoUpdateAnimBg="0"/>
      <p:bldP spid="3105" grpId="0" animBg="1"/>
      <p:bldP spid="3106" grpId="0" animBg="1"/>
      <p:bldP spid="3107" grpId="0" animBg="1"/>
      <p:bldP spid="3108" grpId="0" autoUpdateAnimBg="0"/>
      <p:bldP spid="3109" grpId="0" animBg="1"/>
      <p:bldP spid="3113" grpId="0" autoUpdateAnimBg="0"/>
      <p:bldP spid="3115" grpId="0" animBg="1" autoUpdateAnimBg="0"/>
      <p:bldP spid="3116" grpId="0" autoUpdateAnimBg="0"/>
      <p:bldP spid="311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Line 11"/>
          <p:cNvSpPr>
            <a:spLocks noChangeShapeType="1"/>
          </p:cNvSpPr>
          <p:nvPr/>
        </p:nvSpPr>
        <p:spPr bwMode="auto">
          <a:xfrm>
            <a:off x="6324600" y="2057400"/>
            <a:ext cx="457200" cy="0"/>
          </a:xfrm>
          <a:prstGeom prst="line">
            <a:avLst/>
          </a:prstGeom>
          <a:noFill/>
          <a:ln w="38100">
            <a:solidFill>
              <a:srgbClr val="0000FF"/>
            </a:solidFill>
            <a:round/>
            <a:headEnd/>
            <a:tailEnd/>
          </a:ln>
        </p:spPr>
        <p:txBody>
          <a:bodyPr>
            <a:spAutoFit/>
          </a:bodyPr>
          <a:lstStyle/>
          <a:p>
            <a:endParaRPr lang="de-DE"/>
          </a:p>
        </p:txBody>
      </p:sp>
      <p:sp>
        <p:nvSpPr>
          <p:cNvPr id="4102" name="Line 13"/>
          <p:cNvSpPr>
            <a:spLocks noChangeShapeType="1"/>
          </p:cNvSpPr>
          <p:nvPr/>
        </p:nvSpPr>
        <p:spPr bwMode="auto">
          <a:xfrm>
            <a:off x="6553200" y="2057400"/>
            <a:ext cx="0" cy="990600"/>
          </a:xfrm>
          <a:prstGeom prst="line">
            <a:avLst/>
          </a:prstGeom>
          <a:noFill/>
          <a:ln w="38100">
            <a:solidFill>
              <a:srgbClr val="0000FF"/>
            </a:solidFill>
            <a:round/>
            <a:headEnd/>
            <a:tailEnd/>
          </a:ln>
        </p:spPr>
        <p:txBody>
          <a:bodyPr>
            <a:spAutoFit/>
          </a:bodyPr>
          <a:lstStyle/>
          <a:p>
            <a:endParaRPr lang="de-DE"/>
          </a:p>
        </p:txBody>
      </p:sp>
      <p:sp>
        <p:nvSpPr>
          <p:cNvPr id="4103" name="Rectangle 38"/>
          <p:cNvSpPr>
            <a:spLocks noChangeArrowheads="1"/>
          </p:cNvSpPr>
          <p:nvPr/>
        </p:nvSpPr>
        <p:spPr bwMode="auto">
          <a:xfrm>
            <a:off x="3200400" y="1447800"/>
            <a:ext cx="2133600" cy="5257800"/>
          </a:xfrm>
          <a:prstGeom prst="rect">
            <a:avLst/>
          </a:prstGeom>
          <a:solidFill>
            <a:srgbClr val="F1FFCB"/>
          </a:solidFill>
          <a:ln w="19050">
            <a:solidFill>
              <a:schemeClr val="tx1"/>
            </a:solidFill>
            <a:miter lim="800000"/>
            <a:headEnd/>
            <a:tailEnd/>
          </a:ln>
        </p:spPr>
        <p:txBody>
          <a:bodyPr anchor="ctr">
            <a:spAutoFit/>
          </a:bodyPr>
          <a:lstStyle/>
          <a:p>
            <a:pPr algn="l"/>
            <a:endParaRPr lang="de-DE"/>
          </a:p>
        </p:txBody>
      </p:sp>
      <p:sp>
        <p:nvSpPr>
          <p:cNvPr id="4104" name="Text Box 39"/>
          <p:cNvSpPr txBox="1">
            <a:spLocks noChangeArrowheads="1"/>
          </p:cNvSpPr>
          <p:nvPr/>
        </p:nvSpPr>
        <p:spPr bwMode="auto">
          <a:xfrm>
            <a:off x="3352800" y="1524000"/>
            <a:ext cx="2057400" cy="396875"/>
          </a:xfrm>
          <a:prstGeom prst="rect">
            <a:avLst/>
          </a:prstGeom>
          <a:noFill/>
          <a:ln w="9525">
            <a:noFill/>
            <a:miter lim="800000"/>
            <a:headEnd/>
            <a:tailEnd/>
          </a:ln>
        </p:spPr>
        <p:txBody>
          <a:bodyPr anchor="ctr">
            <a:spAutoFit/>
          </a:bodyPr>
          <a:lstStyle/>
          <a:p>
            <a:pPr algn="l"/>
            <a:r>
              <a:rPr lang="de-DE" sz="2000"/>
              <a:t>Businessplan</a:t>
            </a:r>
          </a:p>
        </p:txBody>
      </p:sp>
      <p:sp>
        <p:nvSpPr>
          <p:cNvPr id="4105" name="Text Box 40"/>
          <p:cNvSpPr txBox="1">
            <a:spLocks noChangeArrowheads="1"/>
          </p:cNvSpPr>
          <p:nvPr/>
        </p:nvSpPr>
        <p:spPr bwMode="auto">
          <a:xfrm>
            <a:off x="4114800" y="1905000"/>
            <a:ext cx="2209800" cy="1079500"/>
          </a:xfrm>
          <a:prstGeom prst="rect">
            <a:avLst/>
          </a:prstGeom>
          <a:solidFill>
            <a:srgbClr val="FFFFFF"/>
          </a:solidFill>
          <a:ln w="19050">
            <a:solidFill>
              <a:schemeClr val="tx1"/>
            </a:solidFill>
            <a:miter lim="800000"/>
            <a:headEnd/>
            <a:tailEnd/>
          </a:ln>
        </p:spPr>
        <p:txBody>
          <a:bodyPr/>
          <a:lstStyle/>
          <a:p>
            <a:pPr algn="l"/>
            <a:r>
              <a:rPr lang="de-DE" sz="1600"/>
              <a:t>Was ist der Kern der Existenzgründung?</a:t>
            </a:r>
          </a:p>
        </p:txBody>
      </p:sp>
      <p:sp>
        <p:nvSpPr>
          <p:cNvPr id="4106" name="Text Box 42"/>
          <p:cNvSpPr txBox="1">
            <a:spLocks noChangeArrowheads="1"/>
          </p:cNvSpPr>
          <p:nvPr/>
        </p:nvSpPr>
        <p:spPr bwMode="auto">
          <a:xfrm>
            <a:off x="4114800" y="4800600"/>
            <a:ext cx="2209800" cy="1079500"/>
          </a:xfrm>
          <a:prstGeom prst="rect">
            <a:avLst/>
          </a:prstGeom>
          <a:solidFill>
            <a:srgbClr val="FFFFFF"/>
          </a:solidFill>
          <a:ln w="19050">
            <a:solidFill>
              <a:schemeClr val="tx1"/>
            </a:solidFill>
            <a:miter lim="800000"/>
            <a:headEnd/>
            <a:tailEnd/>
          </a:ln>
        </p:spPr>
        <p:txBody>
          <a:bodyPr/>
          <a:lstStyle/>
          <a:p>
            <a:pPr algn="l"/>
            <a:r>
              <a:rPr lang="de-DE" sz="1600"/>
              <a:t>Wie soll die Ge-schäftsidee im Ein-zelnen umgesetzt werden?</a:t>
            </a:r>
          </a:p>
        </p:txBody>
      </p:sp>
      <p:sp>
        <p:nvSpPr>
          <p:cNvPr id="4107" name="Text Box 43"/>
          <p:cNvSpPr txBox="1">
            <a:spLocks noChangeArrowheads="1"/>
          </p:cNvSpPr>
          <p:nvPr/>
        </p:nvSpPr>
        <p:spPr bwMode="auto">
          <a:xfrm>
            <a:off x="4114800" y="6096000"/>
            <a:ext cx="2209800" cy="457200"/>
          </a:xfrm>
          <a:prstGeom prst="rect">
            <a:avLst/>
          </a:prstGeom>
          <a:solidFill>
            <a:srgbClr val="FFFFFF"/>
          </a:solidFill>
          <a:ln w="19050">
            <a:solidFill>
              <a:schemeClr val="tx1"/>
            </a:solidFill>
            <a:miter lim="800000"/>
            <a:headEnd/>
            <a:tailEnd/>
          </a:ln>
        </p:spPr>
        <p:txBody>
          <a:bodyPr/>
          <a:lstStyle/>
          <a:p>
            <a:pPr algn="l"/>
            <a:r>
              <a:rPr lang="de-DE" sz="1600"/>
              <a:t>Anlagen</a:t>
            </a:r>
          </a:p>
        </p:txBody>
      </p:sp>
      <p:sp>
        <p:nvSpPr>
          <p:cNvPr id="4108" name="Line 44"/>
          <p:cNvSpPr>
            <a:spLocks noChangeShapeType="1"/>
          </p:cNvSpPr>
          <p:nvPr/>
        </p:nvSpPr>
        <p:spPr bwMode="auto">
          <a:xfrm>
            <a:off x="6553200" y="2590800"/>
            <a:ext cx="228600" cy="0"/>
          </a:xfrm>
          <a:prstGeom prst="line">
            <a:avLst/>
          </a:prstGeom>
          <a:noFill/>
          <a:ln w="38100">
            <a:solidFill>
              <a:srgbClr val="0000FF"/>
            </a:solidFill>
            <a:round/>
            <a:headEnd/>
            <a:tailEnd/>
          </a:ln>
        </p:spPr>
        <p:txBody>
          <a:bodyPr>
            <a:spAutoFit/>
          </a:bodyPr>
          <a:lstStyle/>
          <a:p>
            <a:endParaRPr lang="de-DE"/>
          </a:p>
        </p:txBody>
      </p:sp>
      <p:sp>
        <p:nvSpPr>
          <p:cNvPr id="4109" name="Text Box 45"/>
          <p:cNvSpPr txBox="1">
            <a:spLocks noChangeArrowheads="1"/>
          </p:cNvSpPr>
          <p:nvPr/>
        </p:nvSpPr>
        <p:spPr bwMode="auto">
          <a:xfrm>
            <a:off x="6781800" y="1905000"/>
            <a:ext cx="2133600" cy="517525"/>
          </a:xfrm>
          <a:prstGeom prst="rect">
            <a:avLst/>
          </a:prstGeom>
          <a:noFill/>
          <a:ln w="9525">
            <a:noFill/>
            <a:miter lim="800000"/>
            <a:headEnd/>
            <a:tailEnd/>
          </a:ln>
        </p:spPr>
        <p:txBody>
          <a:bodyPr>
            <a:spAutoFit/>
          </a:bodyPr>
          <a:lstStyle/>
          <a:p>
            <a:pPr algn="l"/>
            <a:r>
              <a:rPr lang="de-DE"/>
              <a:t>Beschreibung der Ge-schäftsidee </a:t>
            </a:r>
          </a:p>
        </p:txBody>
      </p:sp>
      <p:sp>
        <p:nvSpPr>
          <p:cNvPr id="4110" name="Text Box 46"/>
          <p:cNvSpPr txBox="1">
            <a:spLocks noChangeArrowheads="1"/>
          </p:cNvSpPr>
          <p:nvPr/>
        </p:nvSpPr>
        <p:spPr bwMode="auto">
          <a:xfrm>
            <a:off x="6781800" y="2438400"/>
            <a:ext cx="2133600" cy="517525"/>
          </a:xfrm>
          <a:prstGeom prst="rect">
            <a:avLst/>
          </a:prstGeom>
          <a:noFill/>
          <a:ln w="9525">
            <a:noFill/>
            <a:miter lim="800000"/>
            <a:headEnd/>
            <a:tailEnd/>
          </a:ln>
        </p:spPr>
        <p:txBody>
          <a:bodyPr>
            <a:spAutoFit/>
          </a:bodyPr>
          <a:lstStyle/>
          <a:p>
            <a:pPr algn="l"/>
            <a:r>
              <a:rPr lang="de-DE"/>
              <a:t>Produkt, Leistungs-angebot </a:t>
            </a:r>
          </a:p>
        </p:txBody>
      </p:sp>
      <p:sp>
        <p:nvSpPr>
          <p:cNvPr id="4111" name="Line 47"/>
          <p:cNvSpPr>
            <a:spLocks noChangeShapeType="1"/>
          </p:cNvSpPr>
          <p:nvPr/>
        </p:nvSpPr>
        <p:spPr bwMode="auto">
          <a:xfrm>
            <a:off x="6553200" y="3048000"/>
            <a:ext cx="228600" cy="0"/>
          </a:xfrm>
          <a:prstGeom prst="line">
            <a:avLst/>
          </a:prstGeom>
          <a:noFill/>
          <a:ln w="38100">
            <a:solidFill>
              <a:srgbClr val="0000FF"/>
            </a:solidFill>
            <a:round/>
            <a:headEnd/>
            <a:tailEnd/>
          </a:ln>
        </p:spPr>
        <p:txBody>
          <a:bodyPr>
            <a:spAutoFit/>
          </a:bodyPr>
          <a:lstStyle/>
          <a:p>
            <a:endParaRPr lang="de-DE"/>
          </a:p>
        </p:txBody>
      </p:sp>
      <p:sp>
        <p:nvSpPr>
          <p:cNvPr id="4112" name="Text Box 48"/>
          <p:cNvSpPr txBox="1">
            <a:spLocks noChangeArrowheads="1"/>
          </p:cNvSpPr>
          <p:nvPr/>
        </p:nvSpPr>
        <p:spPr bwMode="auto">
          <a:xfrm>
            <a:off x="6781800" y="2911475"/>
            <a:ext cx="2133600" cy="304800"/>
          </a:xfrm>
          <a:prstGeom prst="rect">
            <a:avLst/>
          </a:prstGeom>
          <a:noFill/>
          <a:ln w="9525">
            <a:noFill/>
            <a:miter lim="800000"/>
            <a:headEnd/>
            <a:tailEnd/>
          </a:ln>
        </p:spPr>
        <p:txBody>
          <a:bodyPr>
            <a:spAutoFit/>
          </a:bodyPr>
          <a:lstStyle/>
          <a:p>
            <a:pPr algn="l"/>
            <a:r>
              <a:rPr lang="de-DE"/>
              <a:t>Kundennutzen u. a.</a:t>
            </a:r>
          </a:p>
        </p:txBody>
      </p:sp>
      <p:sp>
        <p:nvSpPr>
          <p:cNvPr id="4113" name="Line 49"/>
          <p:cNvSpPr>
            <a:spLocks noChangeShapeType="1"/>
          </p:cNvSpPr>
          <p:nvPr/>
        </p:nvSpPr>
        <p:spPr bwMode="auto">
          <a:xfrm>
            <a:off x="6248400" y="3505200"/>
            <a:ext cx="533400" cy="0"/>
          </a:xfrm>
          <a:prstGeom prst="line">
            <a:avLst/>
          </a:prstGeom>
          <a:noFill/>
          <a:ln w="38100">
            <a:solidFill>
              <a:srgbClr val="0000FF"/>
            </a:solidFill>
            <a:round/>
            <a:headEnd/>
            <a:tailEnd/>
          </a:ln>
        </p:spPr>
        <p:txBody>
          <a:bodyPr>
            <a:spAutoFit/>
          </a:bodyPr>
          <a:lstStyle/>
          <a:p>
            <a:endParaRPr lang="de-DE"/>
          </a:p>
        </p:txBody>
      </p:sp>
      <p:sp>
        <p:nvSpPr>
          <p:cNvPr id="4114" name="Line 50"/>
          <p:cNvSpPr>
            <a:spLocks noChangeShapeType="1"/>
          </p:cNvSpPr>
          <p:nvPr/>
        </p:nvSpPr>
        <p:spPr bwMode="auto">
          <a:xfrm>
            <a:off x="6553200" y="3505200"/>
            <a:ext cx="0" cy="838200"/>
          </a:xfrm>
          <a:prstGeom prst="line">
            <a:avLst/>
          </a:prstGeom>
          <a:noFill/>
          <a:ln w="38100">
            <a:solidFill>
              <a:srgbClr val="0000FF"/>
            </a:solidFill>
            <a:round/>
            <a:headEnd/>
            <a:tailEnd/>
          </a:ln>
        </p:spPr>
        <p:txBody>
          <a:bodyPr>
            <a:spAutoFit/>
          </a:bodyPr>
          <a:lstStyle/>
          <a:p>
            <a:endParaRPr lang="de-DE"/>
          </a:p>
        </p:txBody>
      </p:sp>
      <p:sp>
        <p:nvSpPr>
          <p:cNvPr id="4115" name="Line 51"/>
          <p:cNvSpPr>
            <a:spLocks noChangeShapeType="1"/>
          </p:cNvSpPr>
          <p:nvPr/>
        </p:nvSpPr>
        <p:spPr bwMode="auto">
          <a:xfrm>
            <a:off x="6553200" y="4038600"/>
            <a:ext cx="228600" cy="0"/>
          </a:xfrm>
          <a:prstGeom prst="line">
            <a:avLst/>
          </a:prstGeom>
          <a:noFill/>
          <a:ln w="38100">
            <a:solidFill>
              <a:srgbClr val="0000FF"/>
            </a:solidFill>
            <a:round/>
            <a:headEnd/>
            <a:tailEnd/>
          </a:ln>
        </p:spPr>
        <p:txBody>
          <a:bodyPr>
            <a:spAutoFit/>
          </a:bodyPr>
          <a:lstStyle/>
          <a:p>
            <a:endParaRPr lang="de-DE"/>
          </a:p>
        </p:txBody>
      </p:sp>
      <p:sp>
        <p:nvSpPr>
          <p:cNvPr id="4116" name="Text Box 52"/>
          <p:cNvSpPr txBox="1">
            <a:spLocks noChangeArrowheads="1"/>
          </p:cNvSpPr>
          <p:nvPr/>
        </p:nvSpPr>
        <p:spPr bwMode="auto">
          <a:xfrm>
            <a:off x="6781800" y="3352800"/>
            <a:ext cx="2133600" cy="517525"/>
          </a:xfrm>
          <a:prstGeom prst="rect">
            <a:avLst/>
          </a:prstGeom>
          <a:noFill/>
          <a:ln w="9525">
            <a:noFill/>
            <a:miter lim="800000"/>
            <a:headEnd/>
            <a:tailEnd/>
          </a:ln>
        </p:spPr>
        <p:txBody>
          <a:bodyPr>
            <a:spAutoFit/>
          </a:bodyPr>
          <a:lstStyle/>
          <a:p>
            <a:pPr algn="l"/>
            <a:r>
              <a:rPr lang="de-DE"/>
              <a:t>Standort, Wirkungs-raum </a:t>
            </a:r>
          </a:p>
        </p:txBody>
      </p:sp>
      <p:sp>
        <p:nvSpPr>
          <p:cNvPr id="4117" name="Line 53"/>
          <p:cNvSpPr>
            <a:spLocks noChangeShapeType="1"/>
          </p:cNvSpPr>
          <p:nvPr/>
        </p:nvSpPr>
        <p:spPr bwMode="auto">
          <a:xfrm>
            <a:off x="6553200" y="4343400"/>
            <a:ext cx="228600" cy="0"/>
          </a:xfrm>
          <a:prstGeom prst="line">
            <a:avLst/>
          </a:prstGeom>
          <a:noFill/>
          <a:ln w="38100">
            <a:solidFill>
              <a:srgbClr val="0000FF"/>
            </a:solidFill>
            <a:round/>
            <a:headEnd/>
            <a:tailEnd/>
          </a:ln>
        </p:spPr>
        <p:txBody>
          <a:bodyPr>
            <a:spAutoFit/>
          </a:bodyPr>
          <a:lstStyle/>
          <a:p>
            <a:endParaRPr lang="de-DE"/>
          </a:p>
        </p:txBody>
      </p:sp>
      <p:sp>
        <p:nvSpPr>
          <p:cNvPr id="4118" name="Rectangle 54"/>
          <p:cNvSpPr>
            <a:spLocks noChangeArrowheads="1"/>
          </p:cNvSpPr>
          <p:nvPr/>
        </p:nvSpPr>
        <p:spPr bwMode="auto">
          <a:xfrm>
            <a:off x="3200400" y="457200"/>
            <a:ext cx="3124200" cy="914400"/>
          </a:xfrm>
          <a:prstGeom prst="rect">
            <a:avLst/>
          </a:prstGeom>
          <a:solidFill>
            <a:srgbClr val="FFE9D3"/>
          </a:solidFill>
          <a:ln w="19050">
            <a:solidFill>
              <a:schemeClr val="tx1"/>
            </a:solidFill>
            <a:miter lim="800000"/>
            <a:headEnd/>
            <a:tailEnd/>
          </a:ln>
        </p:spPr>
        <p:txBody>
          <a:bodyPr anchor="ctr">
            <a:spAutoFit/>
          </a:bodyPr>
          <a:lstStyle/>
          <a:p>
            <a:pPr algn="l"/>
            <a:endParaRPr lang="de-DE"/>
          </a:p>
        </p:txBody>
      </p:sp>
      <p:sp>
        <p:nvSpPr>
          <p:cNvPr id="4119" name="Text Box 55"/>
          <p:cNvSpPr txBox="1">
            <a:spLocks noChangeArrowheads="1"/>
          </p:cNvSpPr>
          <p:nvPr/>
        </p:nvSpPr>
        <p:spPr bwMode="auto">
          <a:xfrm>
            <a:off x="3505200" y="533400"/>
            <a:ext cx="2743200" cy="641350"/>
          </a:xfrm>
          <a:prstGeom prst="rect">
            <a:avLst/>
          </a:prstGeom>
          <a:noFill/>
          <a:ln w="9525">
            <a:noFill/>
            <a:miter lim="800000"/>
            <a:headEnd/>
            <a:tailEnd/>
          </a:ln>
        </p:spPr>
        <p:txBody>
          <a:bodyPr anchor="ctr">
            <a:spAutoFit/>
          </a:bodyPr>
          <a:lstStyle/>
          <a:p>
            <a:pPr algn="l"/>
            <a:r>
              <a:rPr lang="de-DE" sz="1800"/>
              <a:t>Zusammenfassung  (Executive Summary)</a:t>
            </a:r>
          </a:p>
        </p:txBody>
      </p:sp>
      <p:sp>
        <p:nvSpPr>
          <p:cNvPr id="4120" name="Text Box 56"/>
          <p:cNvSpPr txBox="1">
            <a:spLocks noChangeArrowheads="1"/>
          </p:cNvSpPr>
          <p:nvPr/>
        </p:nvSpPr>
        <p:spPr bwMode="auto">
          <a:xfrm>
            <a:off x="6781800" y="3886200"/>
            <a:ext cx="2133600" cy="304800"/>
          </a:xfrm>
          <a:prstGeom prst="rect">
            <a:avLst/>
          </a:prstGeom>
          <a:noFill/>
          <a:ln w="9525">
            <a:noFill/>
            <a:miter lim="800000"/>
            <a:headEnd/>
            <a:tailEnd/>
          </a:ln>
        </p:spPr>
        <p:txBody>
          <a:bodyPr>
            <a:spAutoFit/>
          </a:bodyPr>
          <a:lstStyle/>
          <a:p>
            <a:pPr algn="l"/>
            <a:r>
              <a:rPr lang="de-DE"/>
              <a:t>Rechtsform </a:t>
            </a:r>
          </a:p>
        </p:txBody>
      </p:sp>
      <p:sp>
        <p:nvSpPr>
          <p:cNvPr id="4121" name="Text Box 57"/>
          <p:cNvSpPr txBox="1">
            <a:spLocks noChangeArrowheads="1"/>
          </p:cNvSpPr>
          <p:nvPr/>
        </p:nvSpPr>
        <p:spPr bwMode="auto">
          <a:xfrm>
            <a:off x="6781800" y="4191000"/>
            <a:ext cx="2133600" cy="517525"/>
          </a:xfrm>
          <a:prstGeom prst="rect">
            <a:avLst/>
          </a:prstGeom>
          <a:noFill/>
          <a:ln w="9525">
            <a:noFill/>
            <a:miter lim="800000"/>
            <a:headEnd/>
            <a:tailEnd/>
          </a:ln>
        </p:spPr>
        <p:txBody>
          <a:bodyPr>
            <a:spAutoFit/>
          </a:bodyPr>
          <a:lstStyle/>
          <a:p>
            <a:pPr algn="l"/>
            <a:r>
              <a:rPr lang="de-DE"/>
              <a:t>Markt, Wettbewerb, Marketing-Strategie</a:t>
            </a:r>
          </a:p>
        </p:txBody>
      </p:sp>
      <p:sp>
        <p:nvSpPr>
          <p:cNvPr id="4122" name="Line 58"/>
          <p:cNvSpPr>
            <a:spLocks noChangeShapeType="1"/>
          </p:cNvSpPr>
          <p:nvPr/>
        </p:nvSpPr>
        <p:spPr bwMode="auto">
          <a:xfrm>
            <a:off x="6324600" y="4953000"/>
            <a:ext cx="457200" cy="0"/>
          </a:xfrm>
          <a:prstGeom prst="line">
            <a:avLst/>
          </a:prstGeom>
          <a:noFill/>
          <a:ln w="38100">
            <a:solidFill>
              <a:srgbClr val="0000FF"/>
            </a:solidFill>
            <a:round/>
            <a:headEnd/>
            <a:tailEnd/>
          </a:ln>
        </p:spPr>
        <p:txBody>
          <a:bodyPr>
            <a:spAutoFit/>
          </a:bodyPr>
          <a:lstStyle/>
          <a:p>
            <a:endParaRPr lang="de-DE"/>
          </a:p>
        </p:txBody>
      </p:sp>
      <p:sp>
        <p:nvSpPr>
          <p:cNvPr id="4123" name="Line 59"/>
          <p:cNvSpPr>
            <a:spLocks noChangeShapeType="1"/>
          </p:cNvSpPr>
          <p:nvPr/>
        </p:nvSpPr>
        <p:spPr bwMode="auto">
          <a:xfrm>
            <a:off x="6553200" y="4953000"/>
            <a:ext cx="0" cy="1524000"/>
          </a:xfrm>
          <a:prstGeom prst="line">
            <a:avLst/>
          </a:prstGeom>
          <a:noFill/>
          <a:ln w="38100">
            <a:solidFill>
              <a:srgbClr val="0000FF"/>
            </a:solidFill>
            <a:round/>
            <a:headEnd/>
            <a:tailEnd/>
          </a:ln>
        </p:spPr>
        <p:txBody>
          <a:bodyPr>
            <a:spAutoFit/>
          </a:bodyPr>
          <a:lstStyle/>
          <a:p>
            <a:endParaRPr lang="de-DE"/>
          </a:p>
        </p:txBody>
      </p:sp>
      <p:sp>
        <p:nvSpPr>
          <p:cNvPr id="4124" name="Line 60"/>
          <p:cNvSpPr>
            <a:spLocks noChangeShapeType="1"/>
          </p:cNvSpPr>
          <p:nvPr/>
        </p:nvSpPr>
        <p:spPr bwMode="auto">
          <a:xfrm>
            <a:off x="6553200" y="5486400"/>
            <a:ext cx="228600" cy="0"/>
          </a:xfrm>
          <a:prstGeom prst="line">
            <a:avLst/>
          </a:prstGeom>
          <a:noFill/>
          <a:ln w="38100">
            <a:solidFill>
              <a:srgbClr val="0000FF"/>
            </a:solidFill>
            <a:round/>
            <a:headEnd/>
            <a:tailEnd/>
          </a:ln>
        </p:spPr>
        <p:txBody>
          <a:bodyPr>
            <a:spAutoFit/>
          </a:bodyPr>
          <a:lstStyle/>
          <a:p>
            <a:endParaRPr lang="de-DE"/>
          </a:p>
        </p:txBody>
      </p:sp>
      <p:sp>
        <p:nvSpPr>
          <p:cNvPr id="4125" name="Text Box 61"/>
          <p:cNvSpPr txBox="1">
            <a:spLocks noChangeArrowheads="1"/>
          </p:cNvSpPr>
          <p:nvPr/>
        </p:nvSpPr>
        <p:spPr bwMode="auto">
          <a:xfrm>
            <a:off x="6781800" y="5730875"/>
            <a:ext cx="2133600" cy="549275"/>
          </a:xfrm>
          <a:prstGeom prst="rect">
            <a:avLst/>
          </a:prstGeom>
          <a:noFill/>
          <a:ln w="9525">
            <a:noFill/>
            <a:miter lim="800000"/>
            <a:headEnd/>
            <a:tailEnd/>
          </a:ln>
        </p:spPr>
        <p:txBody>
          <a:bodyPr>
            <a:spAutoFit/>
          </a:bodyPr>
          <a:lstStyle/>
          <a:p>
            <a:pPr algn="l"/>
            <a:r>
              <a:rPr lang="de-DE"/>
              <a:t>Unternehmensorgani-</a:t>
            </a:r>
            <a:r>
              <a:rPr lang="de-DE" sz="1600"/>
              <a:t>sation</a:t>
            </a:r>
            <a:r>
              <a:rPr lang="de-DE"/>
              <a:t>, Personal </a:t>
            </a:r>
          </a:p>
        </p:txBody>
      </p:sp>
      <p:sp>
        <p:nvSpPr>
          <p:cNvPr id="4126" name="Line 62"/>
          <p:cNvSpPr>
            <a:spLocks noChangeShapeType="1"/>
          </p:cNvSpPr>
          <p:nvPr/>
        </p:nvSpPr>
        <p:spPr bwMode="auto">
          <a:xfrm>
            <a:off x="6553200" y="5867400"/>
            <a:ext cx="228600" cy="0"/>
          </a:xfrm>
          <a:prstGeom prst="line">
            <a:avLst/>
          </a:prstGeom>
          <a:noFill/>
          <a:ln w="38100">
            <a:solidFill>
              <a:srgbClr val="0000FF"/>
            </a:solidFill>
            <a:round/>
            <a:headEnd/>
            <a:tailEnd/>
          </a:ln>
        </p:spPr>
        <p:txBody>
          <a:bodyPr>
            <a:spAutoFit/>
          </a:bodyPr>
          <a:lstStyle/>
          <a:p>
            <a:endParaRPr lang="de-DE"/>
          </a:p>
        </p:txBody>
      </p:sp>
      <p:sp>
        <p:nvSpPr>
          <p:cNvPr id="4127" name="Text Box 63"/>
          <p:cNvSpPr txBox="1">
            <a:spLocks noChangeArrowheads="1"/>
          </p:cNvSpPr>
          <p:nvPr/>
        </p:nvSpPr>
        <p:spPr bwMode="auto">
          <a:xfrm>
            <a:off x="6781800" y="4800600"/>
            <a:ext cx="2133600" cy="581025"/>
          </a:xfrm>
          <a:prstGeom prst="rect">
            <a:avLst/>
          </a:prstGeom>
          <a:noFill/>
          <a:ln w="9525">
            <a:noFill/>
            <a:miter lim="800000"/>
            <a:headEnd/>
            <a:tailEnd/>
          </a:ln>
        </p:spPr>
        <p:txBody>
          <a:bodyPr>
            <a:spAutoFit/>
          </a:bodyPr>
          <a:lstStyle/>
          <a:p>
            <a:pPr algn="l"/>
            <a:r>
              <a:rPr lang="de-DE" sz="1600"/>
              <a:t>Kapitalbedarf, Investitionsplan</a:t>
            </a:r>
            <a:endParaRPr lang="de-DE" sz="1600">
              <a:solidFill>
                <a:srgbClr val="FF3300"/>
              </a:solidFill>
            </a:endParaRPr>
          </a:p>
        </p:txBody>
      </p:sp>
      <p:sp>
        <p:nvSpPr>
          <p:cNvPr id="4128" name="Text Box 64"/>
          <p:cNvSpPr txBox="1">
            <a:spLocks noChangeArrowheads="1"/>
          </p:cNvSpPr>
          <p:nvPr/>
        </p:nvSpPr>
        <p:spPr bwMode="auto">
          <a:xfrm>
            <a:off x="6781800" y="5334000"/>
            <a:ext cx="2133600" cy="336550"/>
          </a:xfrm>
          <a:prstGeom prst="rect">
            <a:avLst/>
          </a:prstGeom>
          <a:noFill/>
          <a:ln w="9525">
            <a:noFill/>
            <a:miter lim="800000"/>
            <a:headEnd/>
            <a:tailEnd/>
          </a:ln>
        </p:spPr>
        <p:txBody>
          <a:bodyPr>
            <a:spAutoFit/>
          </a:bodyPr>
          <a:lstStyle/>
          <a:p>
            <a:pPr algn="l"/>
            <a:r>
              <a:rPr lang="de-DE" sz="1600"/>
              <a:t>Finanzierung</a:t>
            </a:r>
            <a:endParaRPr lang="de-DE" sz="1600">
              <a:solidFill>
                <a:srgbClr val="FF3300"/>
              </a:solidFill>
            </a:endParaRPr>
          </a:p>
        </p:txBody>
      </p:sp>
      <p:sp>
        <p:nvSpPr>
          <p:cNvPr id="4129" name="Text Box 65"/>
          <p:cNvSpPr txBox="1">
            <a:spLocks noChangeArrowheads="1"/>
          </p:cNvSpPr>
          <p:nvPr/>
        </p:nvSpPr>
        <p:spPr bwMode="auto">
          <a:xfrm>
            <a:off x="6781800" y="6324600"/>
            <a:ext cx="1676400" cy="549275"/>
          </a:xfrm>
          <a:prstGeom prst="rect">
            <a:avLst/>
          </a:prstGeom>
          <a:noFill/>
          <a:ln w="9525">
            <a:noFill/>
            <a:miter lim="800000"/>
            <a:headEnd/>
            <a:tailEnd/>
          </a:ln>
        </p:spPr>
        <p:txBody>
          <a:bodyPr>
            <a:spAutoFit/>
          </a:bodyPr>
          <a:lstStyle/>
          <a:p>
            <a:pPr algn="l"/>
            <a:r>
              <a:rPr lang="de-DE" sz="1600"/>
              <a:t>Chancen</a:t>
            </a:r>
            <a:r>
              <a:rPr lang="de-DE"/>
              <a:t>, Risiken u. a.</a:t>
            </a:r>
          </a:p>
        </p:txBody>
      </p:sp>
      <p:sp>
        <p:nvSpPr>
          <p:cNvPr id="4130" name="Line 66"/>
          <p:cNvSpPr>
            <a:spLocks noChangeShapeType="1"/>
          </p:cNvSpPr>
          <p:nvPr/>
        </p:nvSpPr>
        <p:spPr bwMode="auto">
          <a:xfrm>
            <a:off x="6553200" y="6477000"/>
            <a:ext cx="228600" cy="0"/>
          </a:xfrm>
          <a:prstGeom prst="line">
            <a:avLst/>
          </a:prstGeom>
          <a:noFill/>
          <a:ln w="38100">
            <a:solidFill>
              <a:srgbClr val="0000FF"/>
            </a:solidFill>
            <a:round/>
            <a:headEnd/>
            <a:tailEnd/>
          </a:ln>
        </p:spPr>
        <p:txBody>
          <a:bodyPr>
            <a:spAutoFit/>
          </a:bodyPr>
          <a:lstStyle/>
          <a:p>
            <a:endParaRPr lang="de-DE"/>
          </a:p>
        </p:txBody>
      </p:sp>
      <p:sp>
        <p:nvSpPr>
          <p:cNvPr id="4131" name="Text Box 68"/>
          <p:cNvSpPr txBox="1">
            <a:spLocks noChangeArrowheads="1"/>
          </p:cNvSpPr>
          <p:nvPr/>
        </p:nvSpPr>
        <p:spPr bwMode="auto">
          <a:xfrm>
            <a:off x="4114800" y="3276600"/>
            <a:ext cx="2209800" cy="1079500"/>
          </a:xfrm>
          <a:prstGeom prst="rect">
            <a:avLst/>
          </a:prstGeom>
          <a:solidFill>
            <a:srgbClr val="FFFFFF"/>
          </a:solidFill>
          <a:ln w="19050">
            <a:solidFill>
              <a:schemeClr val="tx1"/>
            </a:solidFill>
            <a:miter lim="800000"/>
            <a:headEnd/>
            <a:tailEnd/>
          </a:ln>
        </p:spPr>
        <p:txBody>
          <a:bodyPr/>
          <a:lstStyle/>
          <a:p>
            <a:pPr algn="l"/>
            <a:r>
              <a:rPr lang="de-DE" sz="1600"/>
              <a:t>Wie will sich das Unternehmen positionieren?</a:t>
            </a:r>
          </a:p>
        </p:txBody>
      </p:sp>
      <p:sp>
        <p:nvSpPr>
          <p:cNvPr id="4132" name="AutoShape 72"/>
          <p:cNvSpPr>
            <a:spLocks noChangeArrowheads="1"/>
          </p:cNvSpPr>
          <p:nvPr/>
        </p:nvSpPr>
        <p:spPr bwMode="auto">
          <a:xfrm>
            <a:off x="609600" y="381000"/>
            <a:ext cx="2743200" cy="1295400"/>
          </a:xfrm>
          <a:prstGeom prst="cloudCallout">
            <a:avLst>
              <a:gd name="adj1" fmla="val -40333"/>
              <a:gd name="adj2" fmla="val 64704"/>
            </a:avLst>
          </a:prstGeom>
          <a:solidFill>
            <a:srgbClr val="FFFFC5"/>
          </a:solidFill>
          <a:ln w="12700">
            <a:solidFill>
              <a:schemeClr val="tx1"/>
            </a:solidFill>
            <a:round/>
            <a:headEnd/>
            <a:tailEnd/>
          </a:ln>
        </p:spPr>
        <p:txBody>
          <a:bodyPr/>
          <a:lstStyle/>
          <a:p>
            <a:endParaRPr lang="de-DE"/>
          </a:p>
        </p:txBody>
      </p:sp>
      <p:graphicFrame>
        <p:nvGraphicFramePr>
          <p:cNvPr id="4100" name="Object 73"/>
          <p:cNvGraphicFramePr>
            <a:graphicFrameLocks noChangeAspect="1"/>
          </p:cNvGraphicFramePr>
          <p:nvPr/>
        </p:nvGraphicFramePr>
        <p:xfrm>
          <a:off x="1447800" y="609600"/>
          <a:ext cx="1066800" cy="550863"/>
        </p:xfrm>
        <a:graphic>
          <a:graphicData uri="http://schemas.openxmlformats.org/presentationml/2006/ole">
            <p:oleObj spid="_x0000_s4098" name="Paint Shop Pro Image" r:id="rId4" imgW="2517073" imgH="1297913" progId="PaintShopPro">
              <p:embed/>
            </p:oleObj>
          </a:graphicData>
        </a:graphic>
      </p:graphicFrame>
      <p:sp>
        <p:nvSpPr>
          <p:cNvPr id="4133" name="Line 74"/>
          <p:cNvSpPr>
            <a:spLocks noChangeShapeType="1"/>
          </p:cNvSpPr>
          <p:nvPr/>
        </p:nvSpPr>
        <p:spPr bwMode="auto">
          <a:xfrm flipH="1" flipV="1">
            <a:off x="2133600" y="2209800"/>
            <a:ext cx="1371600" cy="0"/>
          </a:xfrm>
          <a:prstGeom prst="line">
            <a:avLst/>
          </a:prstGeom>
          <a:noFill/>
          <a:ln w="38100">
            <a:solidFill>
              <a:srgbClr val="FF0000"/>
            </a:solidFill>
            <a:round/>
            <a:headEnd type="triangle" w="med" len="med"/>
            <a:tailEnd/>
          </a:ln>
        </p:spPr>
        <p:txBody>
          <a:bodyPr>
            <a:spAutoFit/>
          </a:bodyPr>
          <a:lstStyle/>
          <a:p>
            <a:endParaRPr lang="de-DE"/>
          </a:p>
        </p:txBody>
      </p:sp>
      <p:sp>
        <p:nvSpPr>
          <p:cNvPr id="4134" name="Line 75"/>
          <p:cNvSpPr>
            <a:spLocks noChangeShapeType="1"/>
          </p:cNvSpPr>
          <p:nvPr/>
        </p:nvSpPr>
        <p:spPr bwMode="auto">
          <a:xfrm>
            <a:off x="2133600" y="1447800"/>
            <a:ext cx="0" cy="762000"/>
          </a:xfrm>
          <a:prstGeom prst="line">
            <a:avLst/>
          </a:prstGeom>
          <a:noFill/>
          <a:ln w="38100">
            <a:solidFill>
              <a:srgbClr val="FF0000"/>
            </a:solidFill>
            <a:round/>
            <a:headEnd/>
            <a:tailEnd/>
          </a:ln>
        </p:spPr>
        <p:txBody>
          <a:bodyPr>
            <a:spAutoFit/>
          </a:bodyPr>
          <a:lstStyle/>
          <a:p>
            <a:endParaRPr lang="de-DE"/>
          </a:p>
        </p:txBody>
      </p:sp>
      <p:sp>
        <p:nvSpPr>
          <p:cNvPr id="122956" name="Text Box 76"/>
          <p:cNvSpPr txBox="1">
            <a:spLocks noChangeArrowheads="1"/>
          </p:cNvSpPr>
          <p:nvPr/>
        </p:nvSpPr>
        <p:spPr bwMode="auto">
          <a:xfrm>
            <a:off x="1066800" y="1082675"/>
            <a:ext cx="1752600" cy="336550"/>
          </a:xfrm>
          <a:prstGeom prst="rect">
            <a:avLst/>
          </a:prstGeom>
          <a:noFill/>
          <a:ln w="9525">
            <a:noFill/>
            <a:miter lim="800000"/>
            <a:headEnd/>
            <a:tailEnd/>
          </a:ln>
          <a:effectLst/>
        </p:spPr>
        <p:txBody>
          <a:bodyPr anchor="ctr" anchorCtr="1">
            <a:spAutoFit/>
          </a:bodyPr>
          <a:lstStyle/>
          <a:p>
            <a:pPr algn="l">
              <a:defRPr/>
            </a:pPr>
            <a:r>
              <a:rPr lang="de-DE" sz="1600">
                <a:solidFill>
                  <a:srgbClr val="FF3300"/>
                </a:solidFill>
                <a:effectLst>
                  <a:outerShdw blurRad="38100" dist="38100" dir="2700000" algn="tl">
                    <a:srgbClr val="C0C0C0"/>
                  </a:outerShdw>
                </a:effectLst>
              </a:rPr>
              <a:t>Geschäftsidee</a:t>
            </a:r>
            <a:endParaRPr lang="de-DE" sz="1800"/>
          </a:p>
        </p:txBody>
      </p:sp>
      <p:sp>
        <p:nvSpPr>
          <p:cNvPr id="4136" name="Text Box 77"/>
          <p:cNvSpPr txBox="1">
            <a:spLocks noChangeArrowheads="1"/>
          </p:cNvSpPr>
          <p:nvPr/>
        </p:nvSpPr>
        <p:spPr bwMode="auto">
          <a:xfrm>
            <a:off x="152400" y="3810000"/>
            <a:ext cx="2514600" cy="336550"/>
          </a:xfrm>
          <a:prstGeom prst="rect">
            <a:avLst/>
          </a:prstGeom>
          <a:noFill/>
          <a:ln w="9525">
            <a:noFill/>
            <a:miter lim="800000"/>
            <a:headEnd/>
            <a:tailEnd/>
          </a:ln>
        </p:spPr>
        <p:txBody>
          <a:bodyPr anchor="ctr" anchorCtr="1">
            <a:spAutoFit/>
          </a:bodyPr>
          <a:lstStyle/>
          <a:p>
            <a:pPr algn="l"/>
            <a:r>
              <a:rPr lang="de-DE" sz="1600"/>
              <a:t>Unternehmensgründer</a:t>
            </a:r>
          </a:p>
        </p:txBody>
      </p:sp>
      <p:pic>
        <p:nvPicPr>
          <p:cNvPr id="4138" name="Picture 42" descr="C:\Business_Studio\Archiv\Images\Images_neu\Rechner-Mann.bmp"/>
          <p:cNvPicPr>
            <a:picLocks noChangeAspect="1" noChangeArrowheads="1"/>
          </p:cNvPicPr>
          <p:nvPr/>
        </p:nvPicPr>
        <p:blipFill>
          <a:blip r:embed="rId5" cstate="print"/>
          <a:srcRect/>
          <a:stretch>
            <a:fillRect/>
          </a:stretch>
        </p:blipFill>
        <p:spPr bwMode="auto">
          <a:xfrm>
            <a:off x="228600" y="1905000"/>
            <a:ext cx="1860550" cy="1905000"/>
          </a:xfrm>
          <a:prstGeom prst="rect">
            <a:avLst/>
          </a:prstGeom>
          <a:noFill/>
          <a:ln w="9525">
            <a:noFill/>
            <a:miter lim="800000"/>
            <a:headEnd/>
            <a:tailEnd/>
          </a:ln>
        </p:spPr>
      </p:pic>
      <p:sp>
        <p:nvSpPr>
          <p:cNvPr id="4139"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
        <p:nvSpPr>
          <p:cNvPr id="2" name="Text Box 44"/>
          <p:cNvSpPr txBox="1">
            <a:spLocks noChangeArrowheads="1"/>
          </p:cNvSpPr>
          <p:nvPr/>
        </p:nvSpPr>
        <p:spPr bwMode="auto">
          <a:xfrm>
            <a:off x="6477000" y="0"/>
            <a:ext cx="2667000" cy="517525"/>
          </a:xfrm>
          <a:prstGeom prst="rect">
            <a:avLst/>
          </a:prstGeom>
          <a:noFill/>
          <a:ln w="9525">
            <a:noFill/>
            <a:miter lim="800000"/>
            <a:headEnd/>
            <a:tailEnd/>
          </a:ln>
        </p:spPr>
        <p:txBody>
          <a:bodyPr>
            <a:spAutoFit/>
          </a:bodyPr>
          <a:lstStyle/>
          <a:p>
            <a:pPr algn="l"/>
            <a:r>
              <a:rPr lang="de-DE"/>
              <a:t>Unternehmensgründung [5]: Businessplan (2)</a:t>
            </a:r>
            <a:endParaRPr lang="de-DE" sz="2000">
              <a:latin typeface="Times New Roman" pitchFamily="18" charset="0"/>
            </a:endParaRPr>
          </a:p>
        </p:txBody>
      </p:sp>
      <p:graphicFrame>
        <p:nvGraphicFramePr>
          <p:cNvPr id="4141" name="Object 69"/>
          <p:cNvGraphicFramePr>
            <a:graphicFrameLocks noChangeAspect="1"/>
          </p:cNvGraphicFramePr>
          <p:nvPr/>
        </p:nvGraphicFramePr>
        <p:xfrm>
          <a:off x="2590800" y="0"/>
          <a:ext cx="792163" cy="838200"/>
        </p:xfrm>
        <a:graphic>
          <a:graphicData uri="http://schemas.openxmlformats.org/presentationml/2006/ole">
            <p:oleObj spid="_x0000_s4099" name="Paint Shop Pro Image" r:id="rId6" imgW="1024668" imgH="1083220" progId="PaintShopPro">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138"/>
                                        </p:tgtEl>
                                        <p:attrNameLst>
                                          <p:attrName>style.visibility</p:attrName>
                                        </p:attrNameLst>
                                      </p:cBhvr>
                                      <p:to>
                                        <p:strVal val="visible"/>
                                      </p:to>
                                    </p:set>
                                    <p:animEffect transition="in" filter="wipe(up)">
                                      <p:cBhvr>
                                        <p:cTn id="7" dur="500"/>
                                        <p:tgtEl>
                                          <p:spTgt spid="41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36"/>
                                        </p:tgtEl>
                                        <p:attrNameLst>
                                          <p:attrName>style.visibility</p:attrName>
                                        </p:attrNameLst>
                                      </p:cBhvr>
                                      <p:to>
                                        <p:strVal val="visible"/>
                                      </p:to>
                                    </p:set>
                                    <p:animEffect transition="in" filter="wipe(left)">
                                      <p:cBhvr>
                                        <p:cTn id="11" dur="500"/>
                                        <p:tgtEl>
                                          <p:spTgt spid="413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32"/>
                                        </p:tgtEl>
                                        <p:attrNameLst>
                                          <p:attrName>style.visibility</p:attrName>
                                        </p:attrNameLst>
                                      </p:cBhvr>
                                      <p:to>
                                        <p:strVal val="visible"/>
                                      </p:to>
                                    </p:set>
                                    <p:animEffect transition="in" filter="wipe(down)">
                                      <p:cBhvr>
                                        <p:cTn id="15" dur="500"/>
                                        <p:tgtEl>
                                          <p:spTgt spid="413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100"/>
                                        </p:tgtEl>
                                        <p:attrNameLst>
                                          <p:attrName>style.visibility</p:attrName>
                                        </p:attrNameLst>
                                      </p:cBhvr>
                                      <p:to>
                                        <p:strVal val="visible"/>
                                      </p:to>
                                    </p:set>
                                    <p:animEffect transition="in" filter="wipe(left)">
                                      <p:cBhvr>
                                        <p:cTn id="19" dur="500"/>
                                        <p:tgtEl>
                                          <p:spTgt spid="410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2956"/>
                                        </p:tgtEl>
                                        <p:attrNameLst>
                                          <p:attrName>style.visibility</p:attrName>
                                        </p:attrNameLst>
                                      </p:cBhvr>
                                      <p:to>
                                        <p:strVal val="visible"/>
                                      </p:to>
                                    </p:set>
                                    <p:animEffect transition="in" filter="wipe(left)">
                                      <p:cBhvr>
                                        <p:cTn id="23" dur="500"/>
                                        <p:tgtEl>
                                          <p:spTgt spid="122956"/>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4134"/>
                                        </p:tgtEl>
                                        <p:attrNameLst>
                                          <p:attrName>style.visibility</p:attrName>
                                        </p:attrNameLst>
                                      </p:cBhvr>
                                      <p:to>
                                        <p:strVal val="visible"/>
                                      </p:to>
                                    </p:set>
                                    <p:animEffect transition="in" filter="wipe(up)">
                                      <p:cBhvr>
                                        <p:cTn id="27" dur="500"/>
                                        <p:tgtEl>
                                          <p:spTgt spid="413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133"/>
                                        </p:tgtEl>
                                        <p:attrNameLst>
                                          <p:attrName>style.visibility</p:attrName>
                                        </p:attrNameLst>
                                      </p:cBhvr>
                                      <p:to>
                                        <p:strVal val="visible"/>
                                      </p:to>
                                    </p:set>
                                    <p:animEffect transition="in" filter="wipe(left)">
                                      <p:cBhvr>
                                        <p:cTn id="31" dur="500"/>
                                        <p:tgtEl>
                                          <p:spTgt spid="413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103"/>
                                        </p:tgtEl>
                                        <p:attrNameLst>
                                          <p:attrName>style.visibility</p:attrName>
                                        </p:attrNameLst>
                                      </p:cBhvr>
                                      <p:to>
                                        <p:strVal val="visible"/>
                                      </p:to>
                                    </p:set>
                                    <p:animEffect transition="in" filter="wipe(up)">
                                      <p:cBhvr>
                                        <p:cTn id="35" dur="500"/>
                                        <p:tgtEl>
                                          <p:spTgt spid="410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104"/>
                                        </p:tgtEl>
                                        <p:attrNameLst>
                                          <p:attrName>style.visibility</p:attrName>
                                        </p:attrNameLst>
                                      </p:cBhvr>
                                      <p:to>
                                        <p:strVal val="visible"/>
                                      </p:to>
                                    </p:set>
                                    <p:animEffect transition="in" filter="wipe(left)">
                                      <p:cBhvr>
                                        <p:cTn id="39" dur="500"/>
                                        <p:tgtEl>
                                          <p:spTgt spid="410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118"/>
                                        </p:tgtEl>
                                        <p:attrNameLst>
                                          <p:attrName>style.visibility</p:attrName>
                                        </p:attrNameLst>
                                      </p:cBhvr>
                                      <p:to>
                                        <p:strVal val="visible"/>
                                      </p:to>
                                    </p:set>
                                    <p:animEffect transition="in" filter="wipe(left)">
                                      <p:cBhvr>
                                        <p:cTn id="43" dur="500"/>
                                        <p:tgtEl>
                                          <p:spTgt spid="411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119"/>
                                        </p:tgtEl>
                                        <p:attrNameLst>
                                          <p:attrName>style.visibility</p:attrName>
                                        </p:attrNameLst>
                                      </p:cBhvr>
                                      <p:to>
                                        <p:strVal val="visible"/>
                                      </p:to>
                                    </p:set>
                                    <p:animEffect transition="in" filter="wipe(left)">
                                      <p:cBhvr>
                                        <p:cTn id="47" dur="500"/>
                                        <p:tgtEl>
                                          <p:spTgt spid="4119"/>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4141"/>
                                        </p:tgtEl>
                                        <p:attrNameLst>
                                          <p:attrName>style.visibility</p:attrName>
                                        </p:attrNameLst>
                                      </p:cBhvr>
                                      <p:to>
                                        <p:strVal val="visible"/>
                                      </p:to>
                                    </p:set>
                                    <p:animEffect transition="in" filter="wipe(up)">
                                      <p:cBhvr>
                                        <p:cTn id="51" dur="500"/>
                                        <p:tgtEl>
                                          <p:spTgt spid="414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4105"/>
                                        </p:tgtEl>
                                        <p:attrNameLst>
                                          <p:attrName>style.visibility</p:attrName>
                                        </p:attrNameLst>
                                      </p:cBhvr>
                                      <p:to>
                                        <p:strVal val="visible"/>
                                      </p:to>
                                    </p:set>
                                    <p:animEffect transition="in" filter="wipe(left)">
                                      <p:cBhvr>
                                        <p:cTn id="56" dur="500"/>
                                        <p:tgtEl>
                                          <p:spTgt spid="4105"/>
                                        </p:tgtEl>
                                      </p:cBhvr>
                                    </p:animEffect>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4101"/>
                                        </p:tgtEl>
                                        <p:attrNameLst>
                                          <p:attrName>style.visibility</p:attrName>
                                        </p:attrNameLst>
                                      </p:cBhvr>
                                      <p:to>
                                        <p:strVal val="visible"/>
                                      </p:to>
                                    </p:set>
                                    <p:animEffect transition="in" filter="wipe(left)">
                                      <p:cBhvr>
                                        <p:cTn id="60" dur="500"/>
                                        <p:tgtEl>
                                          <p:spTgt spid="4101"/>
                                        </p:tgtEl>
                                      </p:cBhvr>
                                    </p:animEffect>
                                  </p:childTnLst>
                                </p:cTn>
                              </p:par>
                            </p:childTnLst>
                          </p:cTn>
                        </p:par>
                        <p:par>
                          <p:cTn id="61" fill="hold">
                            <p:stCondLst>
                              <p:cond delay="1000"/>
                            </p:stCondLst>
                            <p:childTnLst>
                              <p:par>
                                <p:cTn id="62" presetID="22" presetClass="entr" presetSubtype="1" fill="hold" grpId="0" nodeType="afterEffect">
                                  <p:stCondLst>
                                    <p:cond delay="0"/>
                                  </p:stCondLst>
                                  <p:childTnLst>
                                    <p:set>
                                      <p:cBhvr>
                                        <p:cTn id="63" dur="1" fill="hold">
                                          <p:stCondLst>
                                            <p:cond delay="0"/>
                                          </p:stCondLst>
                                        </p:cTn>
                                        <p:tgtEl>
                                          <p:spTgt spid="4102"/>
                                        </p:tgtEl>
                                        <p:attrNameLst>
                                          <p:attrName>style.visibility</p:attrName>
                                        </p:attrNameLst>
                                      </p:cBhvr>
                                      <p:to>
                                        <p:strVal val="visible"/>
                                      </p:to>
                                    </p:set>
                                    <p:animEffect transition="in" filter="wipe(up)">
                                      <p:cBhvr>
                                        <p:cTn id="64" dur="500"/>
                                        <p:tgtEl>
                                          <p:spTgt spid="4102"/>
                                        </p:tgtEl>
                                      </p:cBhvr>
                                    </p:animEffect>
                                  </p:childTnLst>
                                </p:cTn>
                              </p:par>
                            </p:childTnLst>
                          </p:cTn>
                        </p:par>
                        <p:par>
                          <p:cTn id="65" fill="hold">
                            <p:stCondLst>
                              <p:cond delay="1500"/>
                            </p:stCondLst>
                            <p:childTnLst>
                              <p:par>
                                <p:cTn id="66" presetID="22" presetClass="entr" presetSubtype="8" fill="hold" grpId="0" nodeType="afterEffect">
                                  <p:stCondLst>
                                    <p:cond delay="0"/>
                                  </p:stCondLst>
                                  <p:childTnLst>
                                    <p:set>
                                      <p:cBhvr>
                                        <p:cTn id="67" dur="1" fill="hold">
                                          <p:stCondLst>
                                            <p:cond delay="0"/>
                                          </p:stCondLst>
                                        </p:cTn>
                                        <p:tgtEl>
                                          <p:spTgt spid="4108"/>
                                        </p:tgtEl>
                                        <p:attrNameLst>
                                          <p:attrName>style.visibility</p:attrName>
                                        </p:attrNameLst>
                                      </p:cBhvr>
                                      <p:to>
                                        <p:strVal val="visible"/>
                                      </p:to>
                                    </p:set>
                                    <p:animEffect transition="in" filter="wipe(left)">
                                      <p:cBhvr>
                                        <p:cTn id="68" dur="500"/>
                                        <p:tgtEl>
                                          <p:spTgt spid="4108"/>
                                        </p:tgtEl>
                                      </p:cBhvr>
                                    </p:animEffect>
                                  </p:childTnLst>
                                </p:cTn>
                              </p:par>
                            </p:childTnLst>
                          </p:cTn>
                        </p:par>
                        <p:par>
                          <p:cTn id="69" fill="hold">
                            <p:stCondLst>
                              <p:cond delay="2000"/>
                            </p:stCondLst>
                            <p:childTnLst>
                              <p:par>
                                <p:cTn id="70" presetID="22" presetClass="entr" presetSubtype="8" fill="hold" grpId="0" nodeType="afterEffect">
                                  <p:stCondLst>
                                    <p:cond delay="0"/>
                                  </p:stCondLst>
                                  <p:childTnLst>
                                    <p:set>
                                      <p:cBhvr>
                                        <p:cTn id="71" dur="1" fill="hold">
                                          <p:stCondLst>
                                            <p:cond delay="0"/>
                                          </p:stCondLst>
                                        </p:cTn>
                                        <p:tgtEl>
                                          <p:spTgt spid="4111"/>
                                        </p:tgtEl>
                                        <p:attrNameLst>
                                          <p:attrName>style.visibility</p:attrName>
                                        </p:attrNameLst>
                                      </p:cBhvr>
                                      <p:to>
                                        <p:strVal val="visible"/>
                                      </p:to>
                                    </p:set>
                                    <p:animEffect transition="in" filter="wipe(left)">
                                      <p:cBhvr>
                                        <p:cTn id="72" dur="500"/>
                                        <p:tgtEl>
                                          <p:spTgt spid="41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4109"/>
                                        </p:tgtEl>
                                        <p:attrNameLst>
                                          <p:attrName>style.visibility</p:attrName>
                                        </p:attrNameLst>
                                      </p:cBhvr>
                                      <p:to>
                                        <p:strVal val="visible"/>
                                      </p:to>
                                    </p:set>
                                    <p:animEffect transition="in" filter="wipe(left)">
                                      <p:cBhvr>
                                        <p:cTn id="77" dur="500"/>
                                        <p:tgtEl>
                                          <p:spTgt spid="410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4110"/>
                                        </p:tgtEl>
                                        <p:attrNameLst>
                                          <p:attrName>style.visibility</p:attrName>
                                        </p:attrNameLst>
                                      </p:cBhvr>
                                      <p:to>
                                        <p:strVal val="visible"/>
                                      </p:to>
                                    </p:set>
                                    <p:animEffect transition="in" filter="wipe(left)">
                                      <p:cBhvr>
                                        <p:cTn id="82" dur="500"/>
                                        <p:tgtEl>
                                          <p:spTgt spid="411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4112"/>
                                        </p:tgtEl>
                                        <p:attrNameLst>
                                          <p:attrName>style.visibility</p:attrName>
                                        </p:attrNameLst>
                                      </p:cBhvr>
                                      <p:to>
                                        <p:strVal val="visible"/>
                                      </p:to>
                                    </p:set>
                                    <p:animEffect transition="in" filter="wipe(left)">
                                      <p:cBhvr>
                                        <p:cTn id="87" dur="500"/>
                                        <p:tgtEl>
                                          <p:spTgt spid="4112"/>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4131"/>
                                        </p:tgtEl>
                                        <p:attrNameLst>
                                          <p:attrName>style.visibility</p:attrName>
                                        </p:attrNameLst>
                                      </p:cBhvr>
                                      <p:to>
                                        <p:strVal val="visible"/>
                                      </p:to>
                                    </p:set>
                                    <p:animEffect transition="in" filter="wipe(left)">
                                      <p:cBhvr>
                                        <p:cTn id="92" dur="500"/>
                                        <p:tgtEl>
                                          <p:spTgt spid="4131"/>
                                        </p:tgtEl>
                                      </p:cBhvr>
                                    </p:animEffect>
                                  </p:childTnLst>
                                </p:cTn>
                              </p:par>
                            </p:childTnLst>
                          </p:cTn>
                        </p:par>
                        <p:par>
                          <p:cTn id="93" fill="hold">
                            <p:stCondLst>
                              <p:cond delay="500"/>
                            </p:stCondLst>
                            <p:childTnLst>
                              <p:par>
                                <p:cTn id="94" presetID="22" presetClass="entr" presetSubtype="8" fill="hold" grpId="0" nodeType="afterEffect">
                                  <p:stCondLst>
                                    <p:cond delay="0"/>
                                  </p:stCondLst>
                                  <p:childTnLst>
                                    <p:set>
                                      <p:cBhvr>
                                        <p:cTn id="95" dur="1" fill="hold">
                                          <p:stCondLst>
                                            <p:cond delay="0"/>
                                          </p:stCondLst>
                                        </p:cTn>
                                        <p:tgtEl>
                                          <p:spTgt spid="4113"/>
                                        </p:tgtEl>
                                        <p:attrNameLst>
                                          <p:attrName>style.visibility</p:attrName>
                                        </p:attrNameLst>
                                      </p:cBhvr>
                                      <p:to>
                                        <p:strVal val="visible"/>
                                      </p:to>
                                    </p:set>
                                    <p:animEffect transition="in" filter="wipe(left)">
                                      <p:cBhvr>
                                        <p:cTn id="96" dur="500"/>
                                        <p:tgtEl>
                                          <p:spTgt spid="4113"/>
                                        </p:tgtEl>
                                      </p:cBhvr>
                                    </p:animEffect>
                                  </p:childTnLst>
                                </p:cTn>
                              </p:par>
                            </p:childTnLst>
                          </p:cTn>
                        </p:par>
                        <p:par>
                          <p:cTn id="97" fill="hold">
                            <p:stCondLst>
                              <p:cond delay="1000"/>
                            </p:stCondLst>
                            <p:childTnLst>
                              <p:par>
                                <p:cTn id="98" presetID="22" presetClass="entr" presetSubtype="1" fill="hold" grpId="0" nodeType="afterEffect">
                                  <p:stCondLst>
                                    <p:cond delay="0"/>
                                  </p:stCondLst>
                                  <p:childTnLst>
                                    <p:set>
                                      <p:cBhvr>
                                        <p:cTn id="99" dur="1" fill="hold">
                                          <p:stCondLst>
                                            <p:cond delay="0"/>
                                          </p:stCondLst>
                                        </p:cTn>
                                        <p:tgtEl>
                                          <p:spTgt spid="4114"/>
                                        </p:tgtEl>
                                        <p:attrNameLst>
                                          <p:attrName>style.visibility</p:attrName>
                                        </p:attrNameLst>
                                      </p:cBhvr>
                                      <p:to>
                                        <p:strVal val="visible"/>
                                      </p:to>
                                    </p:set>
                                    <p:animEffect transition="in" filter="wipe(up)">
                                      <p:cBhvr>
                                        <p:cTn id="100" dur="500"/>
                                        <p:tgtEl>
                                          <p:spTgt spid="4114"/>
                                        </p:tgtEl>
                                      </p:cBhvr>
                                    </p:animEffect>
                                  </p:childTnLst>
                                </p:cTn>
                              </p:par>
                            </p:childTnLst>
                          </p:cTn>
                        </p:par>
                        <p:par>
                          <p:cTn id="101" fill="hold">
                            <p:stCondLst>
                              <p:cond delay="1500"/>
                            </p:stCondLst>
                            <p:childTnLst>
                              <p:par>
                                <p:cTn id="102" presetID="22" presetClass="entr" presetSubtype="8" fill="hold" grpId="0" nodeType="afterEffect">
                                  <p:stCondLst>
                                    <p:cond delay="0"/>
                                  </p:stCondLst>
                                  <p:childTnLst>
                                    <p:set>
                                      <p:cBhvr>
                                        <p:cTn id="103" dur="1" fill="hold">
                                          <p:stCondLst>
                                            <p:cond delay="0"/>
                                          </p:stCondLst>
                                        </p:cTn>
                                        <p:tgtEl>
                                          <p:spTgt spid="4115"/>
                                        </p:tgtEl>
                                        <p:attrNameLst>
                                          <p:attrName>style.visibility</p:attrName>
                                        </p:attrNameLst>
                                      </p:cBhvr>
                                      <p:to>
                                        <p:strVal val="visible"/>
                                      </p:to>
                                    </p:set>
                                    <p:animEffect transition="in" filter="wipe(left)">
                                      <p:cBhvr>
                                        <p:cTn id="104" dur="500"/>
                                        <p:tgtEl>
                                          <p:spTgt spid="4115"/>
                                        </p:tgtEl>
                                      </p:cBhvr>
                                    </p:animEffect>
                                  </p:childTnLst>
                                </p:cTn>
                              </p:par>
                            </p:childTnLst>
                          </p:cTn>
                        </p:par>
                        <p:par>
                          <p:cTn id="105" fill="hold">
                            <p:stCondLst>
                              <p:cond delay="2000"/>
                            </p:stCondLst>
                            <p:childTnLst>
                              <p:par>
                                <p:cTn id="106" presetID="22" presetClass="entr" presetSubtype="8" fill="hold" grpId="0" nodeType="afterEffect">
                                  <p:stCondLst>
                                    <p:cond delay="0"/>
                                  </p:stCondLst>
                                  <p:childTnLst>
                                    <p:set>
                                      <p:cBhvr>
                                        <p:cTn id="107" dur="1" fill="hold">
                                          <p:stCondLst>
                                            <p:cond delay="0"/>
                                          </p:stCondLst>
                                        </p:cTn>
                                        <p:tgtEl>
                                          <p:spTgt spid="4117"/>
                                        </p:tgtEl>
                                        <p:attrNameLst>
                                          <p:attrName>style.visibility</p:attrName>
                                        </p:attrNameLst>
                                      </p:cBhvr>
                                      <p:to>
                                        <p:strVal val="visible"/>
                                      </p:to>
                                    </p:set>
                                    <p:animEffect transition="in" filter="wipe(left)">
                                      <p:cBhvr>
                                        <p:cTn id="108" dur="500"/>
                                        <p:tgtEl>
                                          <p:spTgt spid="4117"/>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4116"/>
                                        </p:tgtEl>
                                        <p:attrNameLst>
                                          <p:attrName>style.visibility</p:attrName>
                                        </p:attrNameLst>
                                      </p:cBhvr>
                                      <p:to>
                                        <p:strVal val="visible"/>
                                      </p:to>
                                    </p:set>
                                    <p:animEffect transition="in" filter="wipe(left)">
                                      <p:cBhvr>
                                        <p:cTn id="113" dur="500"/>
                                        <p:tgtEl>
                                          <p:spTgt spid="4116"/>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4120"/>
                                        </p:tgtEl>
                                        <p:attrNameLst>
                                          <p:attrName>style.visibility</p:attrName>
                                        </p:attrNameLst>
                                      </p:cBhvr>
                                      <p:to>
                                        <p:strVal val="visible"/>
                                      </p:to>
                                    </p:set>
                                    <p:animEffect transition="in" filter="wipe(left)">
                                      <p:cBhvr>
                                        <p:cTn id="118" dur="500"/>
                                        <p:tgtEl>
                                          <p:spTgt spid="4120"/>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8" fill="hold" grpId="0" nodeType="clickEffect">
                                  <p:stCondLst>
                                    <p:cond delay="0"/>
                                  </p:stCondLst>
                                  <p:childTnLst>
                                    <p:set>
                                      <p:cBhvr>
                                        <p:cTn id="122" dur="1" fill="hold">
                                          <p:stCondLst>
                                            <p:cond delay="0"/>
                                          </p:stCondLst>
                                        </p:cTn>
                                        <p:tgtEl>
                                          <p:spTgt spid="4121"/>
                                        </p:tgtEl>
                                        <p:attrNameLst>
                                          <p:attrName>style.visibility</p:attrName>
                                        </p:attrNameLst>
                                      </p:cBhvr>
                                      <p:to>
                                        <p:strVal val="visible"/>
                                      </p:to>
                                    </p:set>
                                    <p:animEffect transition="in" filter="wipe(left)">
                                      <p:cBhvr>
                                        <p:cTn id="123" dur="500"/>
                                        <p:tgtEl>
                                          <p:spTgt spid="4121"/>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4106"/>
                                        </p:tgtEl>
                                        <p:attrNameLst>
                                          <p:attrName>style.visibility</p:attrName>
                                        </p:attrNameLst>
                                      </p:cBhvr>
                                      <p:to>
                                        <p:strVal val="visible"/>
                                      </p:to>
                                    </p:set>
                                    <p:animEffect transition="in" filter="wipe(left)">
                                      <p:cBhvr>
                                        <p:cTn id="128" dur="500"/>
                                        <p:tgtEl>
                                          <p:spTgt spid="4106"/>
                                        </p:tgtEl>
                                      </p:cBhvr>
                                    </p:animEffect>
                                  </p:childTnLst>
                                </p:cTn>
                              </p:par>
                            </p:childTnLst>
                          </p:cTn>
                        </p:par>
                        <p:par>
                          <p:cTn id="129" fill="hold">
                            <p:stCondLst>
                              <p:cond delay="500"/>
                            </p:stCondLst>
                            <p:childTnLst>
                              <p:par>
                                <p:cTn id="130" presetID="22" presetClass="entr" presetSubtype="8" fill="hold" grpId="0" nodeType="afterEffect">
                                  <p:stCondLst>
                                    <p:cond delay="0"/>
                                  </p:stCondLst>
                                  <p:childTnLst>
                                    <p:set>
                                      <p:cBhvr>
                                        <p:cTn id="131" dur="1" fill="hold">
                                          <p:stCondLst>
                                            <p:cond delay="0"/>
                                          </p:stCondLst>
                                        </p:cTn>
                                        <p:tgtEl>
                                          <p:spTgt spid="4122"/>
                                        </p:tgtEl>
                                        <p:attrNameLst>
                                          <p:attrName>style.visibility</p:attrName>
                                        </p:attrNameLst>
                                      </p:cBhvr>
                                      <p:to>
                                        <p:strVal val="visible"/>
                                      </p:to>
                                    </p:set>
                                    <p:animEffect transition="in" filter="wipe(left)">
                                      <p:cBhvr>
                                        <p:cTn id="132" dur="500"/>
                                        <p:tgtEl>
                                          <p:spTgt spid="4122"/>
                                        </p:tgtEl>
                                      </p:cBhvr>
                                    </p:animEffect>
                                  </p:childTnLst>
                                </p:cTn>
                              </p:par>
                            </p:childTnLst>
                          </p:cTn>
                        </p:par>
                        <p:par>
                          <p:cTn id="133" fill="hold">
                            <p:stCondLst>
                              <p:cond delay="1000"/>
                            </p:stCondLst>
                            <p:childTnLst>
                              <p:par>
                                <p:cTn id="134" presetID="22" presetClass="entr" presetSubtype="1" fill="hold" grpId="0" nodeType="afterEffect">
                                  <p:stCondLst>
                                    <p:cond delay="0"/>
                                  </p:stCondLst>
                                  <p:childTnLst>
                                    <p:set>
                                      <p:cBhvr>
                                        <p:cTn id="135" dur="1" fill="hold">
                                          <p:stCondLst>
                                            <p:cond delay="0"/>
                                          </p:stCondLst>
                                        </p:cTn>
                                        <p:tgtEl>
                                          <p:spTgt spid="4123"/>
                                        </p:tgtEl>
                                        <p:attrNameLst>
                                          <p:attrName>style.visibility</p:attrName>
                                        </p:attrNameLst>
                                      </p:cBhvr>
                                      <p:to>
                                        <p:strVal val="visible"/>
                                      </p:to>
                                    </p:set>
                                    <p:animEffect transition="in" filter="wipe(up)">
                                      <p:cBhvr>
                                        <p:cTn id="136" dur="500"/>
                                        <p:tgtEl>
                                          <p:spTgt spid="4123"/>
                                        </p:tgtEl>
                                      </p:cBhvr>
                                    </p:animEffect>
                                  </p:childTnLst>
                                </p:cTn>
                              </p:par>
                            </p:childTnLst>
                          </p:cTn>
                        </p:par>
                        <p:par>
                          <p:cTn id="137" fill="hold">
                            <p:stCondLst>
                              <p:cond delay="1500"/>
                            </p:stCondLst>
                            <p:childTnLst>
                              <p:par>
                                <p:cTn id="138" presetID="22" presetClass="entr" presetSubtype="8" fill="hold" grpId="0" nodeType="afterEffect">
                                  <p:stCondLst>
                                    <p:cond delay="0"/>
                                  </p:stCondLst>
                                  <p:childTnLst>
                                    <p:set>
                                      <p:cBhvr>
                                        <p:cTn id="139" dur="1" fill="hold">
                                          <p:stCondLst>
                                            <p:cond delay="0"/>
                                          </p:stCondLst>
                                        </p:cTn>
                                        <p:tgtEl>
                                          <p:spTgt spid="4124"/>
                                        </p:tgtEl>
                                        <p:attrNameLst>
                                          <p:attrName>style.visibility</p:attrName>
                                        </p:attrNameLst>
                                      </p:cBhvr>
                                      <p:to>
                                        <p:strVal val="visible"/>
                                      </p:to>
                                    </p:set>
                                    <p:animEffect transition="in" filter="wipe(left)">
                                      <p:cBhvr>
                                        <p:cTn id="140" dur="500"/>
                                        <p:tgtEl>
                                          <p:spTgt spid="4124"/>
                                        </p:tgtEl>
                                      </p:cBhvr>
                                    </p:animEffect>
                                  </p:childTnLst>
                                </p:cTn>
                              </p:par>
                            </p:childTnLst>
                          </p:cTn>
                        </p:par>
                        <p:par>
                          <p:cTn id="141" fill="hold">
                            <p:stCondLst>
                              <p:cond delay="2000"/>
                            </p:stCondLst>
                            <p:childTnLst>
                              <p:par>
                                <p:cTn id="142" presetID="22" presetClass="entr" presetSubtype="8" fill="hold" grpId="0" nodeType="afterEffect">
                                  <p:stCondLst>
                                    <p:cond delay="0"/>
                                  </p:stCondLst>
                                  <p:childTnLst>
                                    <p:set>
                                      <p:cBhvr>
                                        <p:cTn id="143" dur="1" fill="hold">
                                          <p:stCondLst>
                                            <p:cond delay="0"/>
                                          </p:stCondLst>
                                        </p:cTn>
                                        <p:tgtEl>
                                          <p:spTgt spid="4126"/>
                                        </p:tgtEl>
                                        <p:attrNameLst>
                                          <p:attrName>style.visibility</p:attrName>
                                        </p:attrNameLst>
                                      </p:cBhvr>
                                      <p:to>
                                        <p:strVal val="visible"/>
                                      </p:to>
                                    </p:set>
                                    <p:animEffect transition="in" filter="wipe(left)">
                                      <p:cBhvr>
                                        <p:cTn id="144" dur="500"/>
                                        <p:tgtEl>
                                          <p:spTgt spid="4126"/>
                                        </p:tgtEl>
                                      </p:cBhvr>
                                    </p:animEffect>
                                  </p:childTnLst>
                                </p:cTn>
                              </p:par>
                            </p:childTnLst>
                          </p:cTn>
                        </p:par>
                        <p:par>
                          <p:cTn id="145" fill="hold">
                            <p:stCondLst>
                              <p:cond delay="2500"/>
                            </p:stCondLst>
                            <p:childTnLst>
                              <p:par>
                                <p:cTn id="146" presetID="22" presetClass="entr" presetSubtype="8" fill="hold" grpId="0" nodeType="afterEffect">
                                  <p:stCondLst>
                                    <p:cond delay="0"/>
                                  </p:stCondLst>
                                  <p:childTnLst>
                                    <p:set>
                                      <p:cBhvr>
                                        <p:cTn id="147" dur="1" fill="hold">
                                          <p:stCondLst>
                                            <p:cond delay="0"/>
                                          </p:stCondLst>
                                        </p:cTn>
                                        <p:tgtEl>
                                          <p:spTgt spid="4130"/>
                                        </p:tgtEl>
                                        <p:attrNameLst>
                                          <p:attrName>style.visibility</p:attrName>
                                        </p:attrNameLst>
                                      </p:cBhvr>
                                      <p:to>
                                        <p:strVal val="visible"/>
                                      </p:to>
                                    </p:set>
                                    <p:animEffect transition="in" filter="wipe(left)">
                                      <p:cBhvr>
                                        <p:cTn id="148" dur="500"/>
                                        <p:tgtEl>
                                          <p:spTgt spid="4130"/>
                                        </p:tgtEl>
                                      </p:cBhvr>
                                    </p:animEffect>
                                  </p:childTnLst>
                                </p:cTn>
                              </p:par>
                            </p:childTnLst>
                          </p:cTn>
                        </p:par>
                      </p:childTnLst>
                    </p:cTn>
                  </p:par>
                  <p:par>
                    <p:cTn id="149" fill="hold">
                      <p:stCondLst>
                        <p:cond delay="indefinite"/>
                      </p:stCondLst>
                      <p:childTnLst>
                        <p:par>
                          <p:cTn id="150" fill="hold">
                            <p:stCondLst>
                              <p:cond delay="0"/>
                            </p:stCondLst>
                            <p:childTnLst>
                              <p:par>
                                <p:cTn id="151" presetID="22" presetClass="entr" presetSubtype="8" fill="hold" grpId="0" nodeType="clickEffect">
                                  <p:stCondLst>
                                    <p:cond delay="0"/>
                                  </p:stCondLst>
                                  <p:childTnLst>
                                    <p:set>
                                      <p:cBhvr>
                                        <p:cTn id="152" dur="1" fill="hold">
                                          <p:stCondLst>
                                            <p:cond delay="0"/>
                                          </p:stCondLst>
                                        </p:cTn>
                                        <p:tgtEl>
                                          <p:spTgt spid="4127"/>
                                        </p:tgtEl>
                                        <p:attrNameLst>
                                          <p:attrName>style.visibility</p:attrName>
                                        </p:attrNameLst>
                                      </p:cBhvr>
                                      <p:to>
                                        <p:strVal val="visible"/>
                                      </p:to>
                                    </p:set>
                                    <p:animEffect transition="in" filter="wipe(left)">
                                      <p:cBhvr>
                                        <p:cTn id="153" dur="500"/>
                                        <p:tgtEl>
                                          <p:spTgt spid="4127"/>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8" fill="hold" grpId="0" nodeType="clickEffect">
                                  <p:stCondLst>
                                    <p:cond delay="0"/>
                                  </p:stCondLst>
                                  <p:childTnLst>
                                    <p:set>
                                      <p:cBhvr>
                                        <p:cTn id="157" dur="1" fill="hold">
                                          <p:stCondLst>
                                            <p:cond delay="0"/>
                                          </p:stCondLst>
                                        </p:cTn>
                                        <p:tgtEl>
                                          <p:spTgt spid="4128"/>
                                        </p:tgtEl>
                                        <p:attrNameLst>
                                          <p:attrName>style.visibility</p:attrName>
                                        </p:attrNameLst>
                                      </p:cBhvr>
                                      <p:to>
                                        <p:strVal val="visible"/>
                                      </p:to>
                                    </p:set>
                                    <p:animEffect transition="in" filter="wipe(left)">
                                      <p:cBhvr>
                                        <p:cTn id="158" dur="500"/>
                                        <p:tgtEl>
                                          <p:spTgt spid="4128"/>
                                        </p:tgtEl>
                                      </p:cBhvr>
                                    </p:animEffect>
                                  </p:childTnLst>
                                </p:cTn>
                              </p:par>
                            </p:childTnLst>
                          </p:cTn>
                        </p:par>
                      </p:childTnLst>
                    </p:cTn>
                  </p:par>
                  <p:par>
                    <p:cTn id="159" fill="hold">
                      <p:stCondLst>
                        <p:cond delay="indefinite"/>
                      </p:stCondLst>
                      <p:childTnLst>
                        <p:par>
                          <p:cTn id="160" fill="hold">
                            <p:stCondLst>
                              <p:cond delay="0"/>
                            </p:stCondLst>
                            <p:childTnLst>
                              <p:par>
                                <p:cTn id="161" presetID="22" presetClass="entr" presetSubtype="8" fill="hold" grpId="0" nodeType="clickEffect">
                                  <p:stCondLst>
                                    <p:cond delay="0"/>
                                  </p:stCondLst>
                                  <p:childTnLst>
                                    <p:set>
                                      <p:cBhvr>
                                        <p:cTn id="162" dur="1" fill="hold">
                                          <p:stCondLst>
                                            <p:cond delay="0"/>
                                          </p:stCondLst>
                                        </p:cTn>
                                        <p:tgtEl>
                                          <p:spTgt spid="4125"/>
                                        </p:tgtEl>
                                        <p:attrNameLst>
                                          <p:attrName>style.visibility</p:attrName>
                                        </p:attrNameLst>
                                      </p:cBhvr>
                                      <p:to>
                                        <p:strVal val="visible"/>
                                      </p:to>
                                    </p:set>
                                    <p:animEffect transition="in" filter="wipe(left)">
                                      <p:cBhvr>
                                        <p:cTn id="163" dur="500"/>
                                        <p:tgtEl>
                                          <p:spTgt spid="4125"/>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8" fill="hold" grpId="0" nodeType="clickEffect">
                                  <p:stCondLst>
                                    <p:cond delay="0"/>
                                  </p:stCondLst>
                                  <p:childTnLst>
                                    <p:set>
                                      <p:cBhvr>
                                        <p:cTn id="167" dur="1" fill="hold">
                                          <p:stCondLst>
                                            <p:cond delay="0"/>
                                          </p:stCondLst>
                                        </p:cTn>
                                        <p:tgtEl>
                                          <p:spTgt spid="4129"/>
                                        </p:tgtEl>
                                        <p:attrNameLst>
                                          <p:attrName>style.visibility</p:attrName>
                                        </p:attrNameLst>
                                      </p:cBhvr>
                                      <p:to>
                                        <p:strVal val="visible"/>
                                      </p:to>
                                    </p:set>
                                    <p:animEffect transition="in" filter="wipe(left)">
                                      <p:cBhvr>
                                        <p:cTn id="168" dur="500"/>
                                        <p:tgtEl>
                                          <p:spTgt spid="4129"/>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8" fill="hold" grpId="0" nodeType="clickEffect">
                                  <p:stCondLst>
                                    <p:cond delay="0"/>
                                  </p:stCondLst>
                                  <p:childTnLst>
                                    <p:set>
                                      <p:cBhvr>
                                        <p:cTn id="172" dur="1" fill="hold">
                                          <p:stCondLst>
                                            <p:cond delay="0"/>
                                          </p:stCondLst>
                                        </p:cTn>
                                        <p:tgtEl>
                                          <p:spTgt spid="4107"/>
                                        </p:tgtEl>
                                        <p:attrNameLst>
                                          <p:attrName>style.visibility</p:attrName>
                                        </p:attrNameLst>
                                      </p:cBhvr>
                                      <p:to>
                                        <p:strVal val="visible"/>
                                      </p:to>
                                    </p:set>
                                    <p:animEffect transition="in" filter="wipe(left)">
                                      <p:cBhvr>
                                        <p:cTn id="173" dur="500"/>
                                        <p:tgtEl>
                                          <p:spTgt spid="4107"/>
                                        </p:tgtEl>
                                      </p:cBhvr>
                                    </p:animEffect>
                                  </p:childTnLst>
                                </p:cTn>
                              </p:par>
                            </p:childTnLst>
                          </p:cTn>
                        </p:par>
                        <p:par>
                          <p:cTn id="174" fill="hold">
                            <p:stCondLst>
                              <p:cond delay="500"/>
                            </p:stCondLst>
                            <p:childTnLst>
                              <p:par>
                                <p:cTn id="175" presetID="23" presetClass="entr" presetSubtype="528" fill="hold" grpId="0" nodeType="afterEffect">
                                  <p:stCondLst>
                                    <p:cond delay="0"/>
                                  </p:stCondLst>
                                  <p:childTnLst>
                                    <p:set>
                                      <p:cBhvr>
                                        <p:cTn id="176" dur="1" fill="hold">
                                          <p:stCondLst>
                                            <p:cond delay="0"/>
                                          </p:stCondLst>
                                        </p:cTn>
                                        <p:tgtEl>
                                          <p:spTgt spid="4139"/>
                                        </p:tgtEl>
                                        <p:attrNameLst>
                                          <p:attrName>style.visibility</p:attrName>
                                        </p:attrNameLst>
                                      </p:cBhvr>
                                      <p:to>
                                        <p:strVal val="visible"/>
                                      </p:to>
                                    </p:set>
                                    <p:anim calcmode="lin" valueType="num">
                                      <p:cBhvr>
                                        <p:cTn id="177" dur="500" fill="hold"/>
                                        <p:tgtEl>
                                          <p:spTgt spid="4139"/>
                                        </p:tgtEl>
                                        <p:attrNameLst>
                                          <p:attrName>ppt_w</p:attrName>
                                        </p:attrNameLst>
                                      </p:cBhvr>
                                      <p:tavLst>
                                        <p:tav tm="0">
                                          <p:val>
                                            <p:fltVal val="0"/>
                                          </p:val>
                                        </p:tav>
                                        <p:tav tm="100000">
                                          <p:val>
                                            <p:strVal val="#ppt_w"/>
                                          </p:val>
                                        </p:tav>
                                      </p:tavLst>
                                    </p:anim>
                                    <p:anim calcmode="lin" valueType="num">
                                      <p:cBhvr>
                                        <p:cTn id="178" dur="500" fill="hold"/>
                                        <p:tgtEl>
                                          <p:spTgt spid="4139"/>
                                        </p:tgtEl>
                                        <p:attrNameLst>
                                          <p:attrName>ppt_h</p:attrName>
                                        </p:attrNameLst>
                                      </p:cBhvr>
                                      <p:tavLst>
                                        <p:tav tm="0">
                                          <p:val>
                                            <p:fltVal val="0"/>
                                          </p:val>
                                        </p:tav>
                                        <p:tav tm="100000">
                                          <p:val>
                                            <p:strVal val="#ppt_h"/>
                                          </p:val>
                                        </p:tav>
                                      </p:tavLst>
                                    </p:anim>
                                    <p:anim calcmode="lin" valueType="num">
                                      <p:cBhvr>
                                        <p:cTn id="179" dur="500" fill="hold"/>
                                        <p:tgtEl>
                                          <p:spTgt spid="4139"/>
                                        </p:tgtEl>
                                        <p:attrNameLst>
                                          <p:attrName>ppt_x</p:attrName>
                                        </p:attrNameLst>
                                      </p:cBhvr>
                                      <p:tavLst>
                                        <p:tav tm="0">
                                          <p:val>
                                            <p:fltVal val="0.5"/>
                                          </p:val>
                                        </p:tav>
                                        <p:tav tm="100000">
                                          <p:val>
                                            <p:strVal val="#ppt_x"/>
                                          </p:val>
                                        </p:tav>
                                      </p:tavLst>
                                    </p:anim>
                                    <p:anim calcmode="lin" valueType="num">
                                      <p:cBhvr>
                                        <p:cTn id="180" dur="500" fill="hold"/>
                                        <p:tgtEl>
                                          <p:spTgt spid="413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P spid="4102" grpId="0" animBg="1"/>
      <p:bldP spid="4103" grpId="0" animBg="1" autoUpdateAnimBg="0"/>
      <p:bldP spid="4104" grpId="0" autoUpdateAnimBg="0"/>
      <p:bldP spid="4105" grpId="0" animBg="1" autoUpdateAnimBg="0"/>
      <p:bldP spid="4106" grpId="0" animBg="1" autoUpdateAnimBg="0"/>
      <p:bldP spid="4107" grpId="0" animBg="1" autoUpdateAnimBg="0"/>
      <p:bldP spid="4108" grpId="0" animBg="1"/>
      <p:bldP spid="4109" grpId="0" autoUpdateAnimBg="0"/>
      <p:bldP spid="4110" grpId="0" autoUpdateAnimBg="0"/>
      <p:bldP spid="4111" grpId="0" animBg="1"/>
      <p:bldP spid="4112" grpId="0" autoUpdateAnimBg="0"/>
      <p:bldP spid="4113" grpId="0" animBg="1"/>
      <p:bldP spid="4114" grpId="0" animBg="1"/>
      <p:bldP spid="4115" grpId="0" animBg="1"/>
      <p:bldP spid="4116" grpId="0" autoUpdateAnimBg="0"/>
      <p:bldP spid="4117" grpId="0" animBg="1"/>
      <p:bldP spid="4118" grpId="0" animBg="1" autoUpdateAnimBg="0"/>
      <p:bldP spid="4119" grpId="0" autoUpdateAnimBg="0"/>
      <p:bldP spid="4120" grpId="0" autoUpdateAnimBg="0"/>
      <p:bldP spid="4121" grpId="0" autoUpdateAnimBg="0"/>
      <p:bldP spid="4122" grpId="0" animBg="1"/>
      <p:bldP spid="4123" grpId="0" animBg="1"/>
      <p:bldP spid="4124" grpId="0" animBg="1"/>
      <p:bldP spid="4125" grpId="0" autoUpdateAnimBg="0"/>
      <p:bldP spid="4126" grpId="0" animBg="1"/>
      <p:bldP spid="4127" grpId="0" autoUpdateAnimBg="0"/>
      <p:bldP spid="4128" grpId="0" autoUpdateAnimBg="0"/>
      <p:bldP spid="4129" grpId="0" autoUpdateAnimBg="0"/>
      <p:bldP spid="4130" grpId="0" animBg="1"/>
      <p:bldP spid="4131" grpId="0" animBg="1" autoUpdateAnimBg="0"/>
      <p:bldP spid="4132" grpId="0" animBg="1" autoUpdateAnimBg="0"/>
      <p:bldP spid="4133" grpId="0" animBg="1"/>
      <p:bldP spid="4134" grpId="0" animBg="1"/>
      <p:bldP spid="122956" grpId="0" autoUpdateAnimBg="0"/>
      <p:bldP spid="4136" grpId="0" autoUpdateAnimBg="0"/>
      <p:bldP spid="4139"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Line 2"/>
          <p:cNvSpPr>
            <a:spLocks noChangeShapeType="1"/>
          </p:cNvSpPr>
          <p:nvPr/>
        </p:nvSpPr>
        <p:spPr bwMode="auto">
          <a:xfrm>
            <a:off x="609600" y="1981200"/>
            <a:ext cx="2057400" cy="0"/>
          </a:xfrm>
          <a:prstGeom prst="line">
            <a:avLst/>
          </a:prstGeom>
          <a:noFill/>
          <a:ln w="152400">
            <a:solidFill>
              <a:srgbClr val="008000"/>
            </a:solidFill>
            <a:round/>
            <a:headEnd/>
            <a:tailEnd type="triangle" w="med" len="med"/>
          </a:ln>
        </p:spPr>
        <p:txBody>
          <a:bodyPr/>
          <a:lstStyle/>
          <a:p>
            <a:endParaRPr lang="de-DE"/>
          </a:p>
        </p:txBody>
      </p:sp>
      <p:sp>
        <p:nvSpPr>
          <p:cNvPr id="5125" name="Line 3"/>
          <p:cNvSpPr>
            <a:spLocks noChangeShapeType="1"/>
          </p:cNvSpPr>
          <p:nvPr/>
        </p:nvSpPr>
        <p:spPr bwMode="auto">
          <a:xfrm>
            <a:off x="5181600" y="1981200"/>
            <a:ext cx="1922463" cy="1588"/>
          </a:xfrm>
          <a:prstGeom prst="line">
            <a:avLst/>
          </a:prstGeom>
          <a:noFill/>
          <a:ln w="152400">
            <a:solidFill>
              <a:srgbClr val="008000"/>
            </a:solidFill>
            <a:round/>
            <a:headEnd/>
            <a:tailEnd type="triangle" w="med" len="med"/>
          </a:ln>
        </p:spPr>
        <p:txBody>
          <a:bodyPr/>
          <a:lstStyle/>
          <a:p>
            <a:endParaRPr lang="de-DE"/>
          </a:p>
        </p:txBody>
      </p:sp>
      <p:sp>
        <p:nvSpPr>
          <p:cNvPr id="5126" name="Text Box 4"/>
          <p:cNvSpPr txBox="1">
            <a:spLocks noChangeArrowheads="1"/>
          </p:cNvSpPr>
          <p:nvPr/>
        </p:nvSpPr>
        <p:spPr bwMode="auto">
          <a:xfrm>
            <a:off x="685800" y="914400"/>
            <a:ext cx="1752600" cy="730250"/>
          </a:xfrm>
          <a:prstGeom prst="rect">
            <a:avLst/>
          </a:prstGeom>
          <a:noFill/>
          <a:ln w="9525">
            <a:noFill/>
            <a:miter lim="800000"/>
            <a:headEnd/>
            <a:tailEnd/>
          </a:ln>
        </p:spPr>
        <p:txBody>
          <a:bodyPr>
            <a:spAutoFit/>
          </a:bodyPr>
          <a:lstStyle/>
          <a:p>
            <a:pPr algn="l"/>
            <a:r>
              <a:rPr lang="de-DE"/>
              <a:t>benötigte Prozessvoraus-setzungen</a:t>
            </a:r>
          </a:p>
        </p:txBody>
      </p:sp>
      <p:sp>
        <p:nvSpPr>
          <p:cNvPr id="5127" name="Text Box 5"/>
          <p:cNvSpPr txBox="1">
            <a:spLocks noChangeArrowheads="1"/>
          </p:cNvSpPr>
          <p:nvPr/>
        </p:nvSpPr>
        <p:spPr bwMode="auto">
          <a:xfrm>
            <a:off x="5562600" y="990600"/>
            <a:ext cx="1447800" cy="730250"/>
          </a:xfrm>
          <a:prstGeom prst="rect">
            <a:avLst/>
          </a:prstGeom>
          <a:noFill/>
          <a:ln w="9525">
            <a:noFill/>
            <a:miter lim="800000"/>
            <a:headEnd/>
            <a:tailEnd/>
          </a:ln>
        </p:spPr>
        <p:txBody>
          <a:bodyPr>
            <a:spAutoFit/>
          </a:bodyPr>
          <a:lstStyle/>
          <a:p>
            <a:pPr algn="l"/>
            <a:r>
              <a:rPr lang="de-DE"/>
              <a:t>erste erstellte Produkte, Leistungen</a:t>
            </a:r>
          </a:p>
        </p:txBody>
      </p:sp>
      <p:sp>
        <p:nvSpPr>
          <p:cNvPr id="5128" name="Line 6"/>
          <p:cNvSpPr>
            <a:spLocks noChangeShapeType="1"/>
          </p:cNvSpPr>
          <p:nvPr/>
        </p:nvSpPr>
        <p:spPr bwMode="auto">
          <a:xfrm>
            <a:off x="1447800" y="1676400"/>
            <a:ext cx="0" cy="304800"/>
          </a:xfrm>
          <a:prstGeom prst="line">
            <a:avLst/>
          </a:prstGeom>
          <a:noFill/>
          <a:ln w="19050">
            <a:solidFill>
              <a:schemeClr val="tx1"/>
            </a:solidFill>
            <a:round/>
            <a:headEnd/>
            <a:tailEnd/>
          </a:ln>
        </p:spPr>
        <p:txBody>
          <a:bodyPr/>
          <a:lstStyle/>
          <a:p>
            <a:endParaRPr lang="de-DE"/>
          </a:p>
        </p:txBody>
      </p:sp>
      <p:sp>
        <p:nvSpPr>
          <p:cNvPr id="5129" name="Line 7"/>
          <p:cNvSpPr>
            <a:spLocks noChangeShapeType="1"/>
          </p:cNvSpPr>
          <p:nvPr/>
        </p:nvSpPr>
        <p:spPr bwMode="auto">
          <a:xfrm flipH="1">
            <a:off x="6172200" y="1676400"/>
            <a:ext cx="0" cy="228600"/>
          </a:xfrm>
          <a:prstGeom prst="line">
            <a:avLst/>
          </a:prstGeom>
          <a:noFill/>
          <a:ln w="19050">
            <a:solidFill>
              <a:schemeClr val="tx1"/>
            </a:solidFill>
            <a:round/>
            <a:headEnd/>
            <a:tailEnd/>
          </a:ln>
        </p:spPr>
        <p:txBody>
          <a:bodyPr/>
          <a:lstStyle/>
          <a:p>
            <a:endParaRPr lang="de-DE"/>
          </a:p>
        </p:txBody>
      </p:sp>
      <p:graphicFrame>
        <p:nvGraphicFramePr>
          <p:cNvPr id="5122" name="Object 8"/>
          <p:cNvGraphicFramePr>
            <a:graphicFrameLocks noChangeAspect="1"/>
          </p:cNvGraphicFramePr>
          <p:nvPr/>
        </p:nvGraphicFramePr>
        <p:xfrm>
          <a:off x="7086600" y="1371600"/>
          <a:ext cx="1524000" cy="1250950"/>
        </p:xfrm>
        <a:graphic>
          <a:graphicData uri="http://schemas.openxmlformats.org/presentationml/2006/ole">
            <p:oleObj spid="_x0000_s5122" name="Bitmap" r:id="rId4" imgW="2285714" imgH="1876190" progId="Paint.Picture">
              <p:embed/>
            </p:oleObj>
          </a:graphicData>
        </a:graphic>
      </p:graphicFrame>
      <p:sp>
        <p:nvSpPr>
          <p:cNvPr id="5130" name="Text Box 9"/>
          <p:cNvSpPr txBox="1">
            <a:spLocks noChangeArrowheads="1"/>
          </p:cNvSpPr>
          <p:nvPr/>
        </p:nvSpPr>
        <p:spPr bwMode="auto">
          <a:xfrm>
            <a:off x="7315200" y="1828800"/>
            <a:ext cx="1066800" cy="304800"/>
          </a:xfrm>
          <a:prstGeom prst="rect">
            <a:avLst/>
          </a:prstGeom>
          <a:noFill/>
          <a:ln w="9525">
            <a:noFill/>
            <a:miter lim="800000"/>
            <a:headEnd/>
            <a:tailEnd/>
          </a:ln>
        </p:spPr>
        <p:txBody>
          <a:bodyPr>
            <a:spAutoFit/>
          </a:bodyPr>
          <a:lstStyle/>
          <a:p>
            <a:pPr algn="l"/>
            <a:r>
              <a:rPr lang="de-DE"/>
              <a:t>Zielmarkt</a:t>
            </a:r>
          </a:p>
        </p:txBody>
      </p:sp>
      <p:sp>
        <p:nvSpPr>
          <p:cNvPr id="5131" name="Line 10"/>
          <p:cNvSpPr>
            <a:spLocks noChangeShapeType="1"/>
          </p:cNvSpPr>
          <p:nvPr/>
        </p:nvSpPr>
        <p:spPr bwMode="auto">
          <a:xfrm>
            <a:off x="3048000" y="3581400"/>
            <a:ext cx="0" cy="685800"/>
          </a:xfrm>
          <a:prstGeom prst="line">
            <a:avLst/>
          </a:prstGeom>
          <a:noFill/>
          <a:ln w="38100">
            <a:solidFill>
              <a:srgbClr val="0000FF"/>
            </a:solidFill>
            <a:round/>
            <a:headEnd/>
            <a:tailEnd/>
          </a:ln>
        </p:spPr>
        <p:txBody>
          <a:bodyPr>
            <a:spAutoFit/>
          </a:bodyPr>
          <a:lstStyle/>
          <a:p>
            <a:endParaRPr lang="de-DE"/>
          </a:p>
        </p:txBody>
      </p:sp>
      <p:sp>
        <p:nvSpPr>
          <p:cNvPr id="5132" name="Line 11"/>
          <p:cNvSpPr>
            <a:spLocks noChangeShapeType="1"/>
          </p:cNvSpPr>
          <p:nvPr/>
        </p:nvSpPr>
        <p:spPr bwMode="auto">
          <a:xfrm>
            <a:off x="1447800" y="4267200"/>
            <a:ext cx="1600200" cy="0"/>
          </a:xfrm>
          <a:prstGeom prst="line">
            <a:avLst/>
          </a:prstGeom>
          <a:noFill/>
          <a:ln w="38100">
            <a:solidFill>
              <a:srgbClr val="0000FF"/>
            </a:solidFill>
            <a:round/>
            <a:headEnd/>
            <a:tailEnd/>
          </a:ln>
        </p:spPr>
        <p:txBody>
          <a:bodyPr>
            <a:spAutoFit/>
          </a:bodyPr>
          <a:lstStyle/>
          <a:p>
            <a:endParaRPr lang="de-DE"/>
          </a:p>
        </p:txBody>
      </p:sp>
      <p:sp>
        <p:nvSpPr>
          <p:cNvPr id="5133" name="Line 12"/>
          <p:cNvSpPr>
            <a:spLocks noChangeShapeType="1"/>
          </p:cNvSpPr>
          <p:nvPr/>
        </p:nvSpPr>
        <p:spPr bwMode="auto">
          <a:xfrm flipH="1">
            <a:off x="1447800" y="2209800"/>
            <a:ext cx="0" cy="2057400"/>
          </a:xfrm>
          <a:prstGeom prst="line">
            <a:avLst/>
          </a:prstGeom>
          <a:noFill/>
          <a:ln w="38100">
            <a:solidFill>
              <a:srgbClr val="0000FF"/>
            </a:solidFill>
            <a:round/>
            <a:headEnd type="triangle" w="med" len="med"/>
            <a:tailEnd/>
          </a:ln>
        </p:spPr>
        <p:txBody>
          <a:bodyPr>
            <a:spAutoFit/>
          </a:bodyPr>
          <a:lstStyle/>
          <a:p>
            <a:endParaRPr lang="de-DE"/>
          </a:p>
        </p:txBody>
      </p:sp>
      <p:pic>
        <p:nvPicPr>
          <p:cNvPr id="5134" name="Picture 13"/>
          <p:cNvPicPr>
            <a:picLocks noChangeAspect="1" noChangeArrowheads="1"/>
          </p:cNvPicPr>
          <p:nvPr/>
        </p:nvPicPr>
        <p:blipFill>
          <a:blip r:embed="rId5" cstate="print"/>
          <a:srcRect/>
          <a:stretch>
            <a:fillRect/>
          </a:stretch>
        </p:blipFill>
        <p:spPr bwMode="auto">
          <a:xfrm>
            <a:off x="838200" y="2971800"/>
            <a:ext cx="1358900" cy="935038"/>
          </a:xfrm>
          <a:prstGeom prst="rect">
            <a:avLst/>
          </a:prstGeom>
          <a:noFill/>
          <a:ln w="9525">
            <a:noFill/>
            <a:miter lim="800000"/>
            <a:headEnd/>
            <a:tailEnd/>
          </a:ln>
        </p:spPr>
      </p:pic>
      <p:sp>
        <p:nvSpPr>
          <p:cNvPr id="5135" name="Line 14"/>
          <p:cNvSpPr>
            <a:spLocks noChangeShapeType="1"/>
          </p:cNvSpPr>
          <p:nvPr/>
        </p:nvSpPr>
        <p:spPr bwMode="auto">
          <a:xfrm>
            <a:off x="8001000" y="2514600"/>
            <a:ext cx="0" cy="1828800"/>
          </a:xfrm>
          <a:prstGeom prst="line">
            <a:avLst/>
          </a:prstGeom>
          <a:noFill/>
          <a:ln w="38100">
            <a:solidFill>
              <a:srgbClr val="FF0000"/>
            </a:solidFill>
            <a:round/>
            <a:headEnd/>
            <a:tailEnd/>
          </a:ln>
        </p:spPr>
        <p:txBody>
          <a:bodyPr>
            <a:spAutoFit/>
          </a:bodyPr>
          <a:lstStyle/>
          <a:p>
            <a:endParaRPr lang="de-DE"/>
          </a:p>
        </p:txBody>
      </p:sp>
      <p:pic>
        <p:nvPicPr>
          <p:cNvPr id="5136" name="Picture 15"/>
          <p:cNvPicPr>
            <a:picLocks noChangeAspect="1" noChangeArrowheads="1"/>
          </p:cNvPicPr>
          <p:nvPr/>
        </p:nvPicPr>
        <p:blipFill>
          <a:blip r:embed="rId5" cstate="print"/>
          <a:srcRect/>
          <a:stretch>
            <a:fillRect/>
          </a:stretch>
        </p:blipFill>
        <p:spPr bwMode="auto">
          <a:xfrm>
            <a:off x="7391400" y="3352800"/>
            <a:ext cx="1206500" cy="830263"/>
          </a:xfrm>
          <a:prstGeom prst="rect">
            <a:avLst/>
          </a:prstGeom>
          <a:noFill/>
          <a:ln w="9525">
            <a:noFill/>
            <a:miter lim="800000"/>
            <a:headEnd/>
            <a:tailEnd/>
          </a:ln>
        </p:spPr>
      </p:pic>
      <p:sp>
        <p:nvSpPr>
          <p:cNvPr id="5137" name="Line 16"/>
          <p:cNvSpPr>
            <a:spLocks noChangeShapeType="1"/>
          </p:cNvSpPr>
          <p:nvPr/>
        </p:nvSpPr>
        <p:spPr bwMode="auto">
          <a:xfrm flipV="1">
            <a:off x="4876800" y="4343400"/>
            <a:ext cx="3124200" cy="0"/>
          </a:xfrm>
          <a:prstGeom prst="line">
            <a:avLst/>
          </a:prstGeom>
          <a:noFill/>
          <a:ln w="38100">
            <a:solidFill>
              <a:srgbClr val="FF0000"/>
            </a:solidFill>
            <a:round/>
            <a:headEnd/>
            <a:tailEnd/>
          </a:ln>
        </p:spPr>
        <p:txBody>
          <a:bodyPr>
            <a:spAutoFit/>
          </a:bodyPr>
          <a:lstStyle/>
          <a:p>
            <a:endParaRPr lang="de-DE"/>
          </a:p>
        </p:txBody>
      </p:sp>
      <p:sp>
        <p:nvSpPr>
          <p:cNvPr id="5138" name="Line 17"/>
          <p:cNvSpPr>
            <a:spLocks noChangeShapeType="1"/>
          </p:cNvSpPr>
          <p:nvPr/>
        </p:nvSpPr>
        <p:spPr bwMode="auto">
          <a:xfrm>
            <a:off x="4876800" y="3657600"/>
            <a:ext cx="0" cy="685800"/>
          </a:xfrm>
          <a:prstGeom prst="line">
            <a:avLst/>
          </a:prstGeom>
          <a:noFill/>
          <a:ln w="38100">
            <a:solidFill>
              <a:srgbClr val="FF0000"/>
            </a:solidFill>
            <a:round/>
            <a:headEnd type="triangle" w="med" len="med"/>
            <a:tailEnd/>
          </a:ln>
        </p:spPr>
        <p:txBody>
          <a:bodyPr>
            <a:spAutoFit/>
          </a:bodyPr>
          <a:lstStyle/>
          <a:p>
            <a:endParaRPr lang="de-DE"/>
          </a:p>
        </p:txBody>
      </p:sp>
      <p:sp>
        <p:nvSpPr>
          <p:cNvPr id="5139" name="Text Box 18"/>
          <p:cNvSpPr txBox="1">
            <a:spLocks noChangeArrowheads="1"/>
          </p:cNvSpPr>
          <p:nvPr/>
        </p:nvSpPr>
        <p:spPr bwMode="auto">
          <a:xfrm>
            <a:off x="1676400" y="4267200"/>
            <a:ext cx="1752600" cy="730250"/>
          </a:xfrm>
          <a:prstGeom prst="rect">
            <a:avLst/>
          </a:prstGeom>
          <a:noFill/>
          <a:ln w="9525">
            <a:noFill/>
            <a:miter lim="800000"/>
            <a:headEnd/>
            <a:tailEnd/>
          </a:ln>
        </p:spPr>
        <p:txBody>
          <a:bodyPr>
            <a:spAutoFit/>
          </a:bodyPr>
          <a:lstStyle/>
          <a:p>
            <a:pPr algn="l"/>
            <a:r>
              <a:rPr lang="de-DE"/>
              <a:t>Zuerst: notwendige Auszahlungen</a:t>
            </a:r>
          </a:p>
        </p:txBody>
      </p:sp>
      <p:sp>
        <p:nvSpPr>
          <p:cNvPr id="5140" name="Text Box 19"/>
          <p:cNvSpPr txBox="1">
            <a:spLocks noChangeArrowheads="1"/>
          </p:cNvSpPr>
          <p:nvPr/>
        </p:nvSpPr>
        <p:spPr bwMode="auto">
          <a:xfrm>
            <a:off x="5334000" y="4343400"/>
            <a:ext cx="2057400" cy="730250"/>
          </a:xfrm>
          <a:prstGeom prst="rect">
            <a:avLst/>
          </a:prstGeom>
          <a:noFill/>
          <a:ln w="9525">
            <a:noFill/>
            <a:miter lim="800000"/>
            <a:headEnd/>
            <a:tailEnd/>
          </a:ln>
        </p:spPr>
        <p:txBody>
          <a:bodyPr>
            <a:spAutoFit/>
          </a:bodyPr>
          <a:lstStyle/>
          <a:p>
            <a:pPr algn="l"/>
            <a:r>
              <a:rPr lang="de-DE"/>
              <a:t>Erst später: Einzahlungen aus dem Umsatzprozess</a:t>
            </a:r>
          </a:p>
        </p:txBody>
      </p:sp>
      <p:sp>
        <p:nvSpPr>
          <p:cNvPr id="5141" name="Line 20"/>
          <p:cNvSpPr>
            <a:spLocks noChangeShapeType="1"/>
          </p:cNvSpPr>
          <p:nvPr/>
        </p:nvSpPr>
        <p:spPr bwMode="auto">
          <a:xfrm>
            <a:off x="381000" y="5181600"/>
            <a:ext cx="8458200" cy="0"/>
          </a:xfrm>
          <a:prstGeom prst="line">
            <a:avLst/>
          </a:prstGeom>
          <a:noFill/>
          <a:ln w="57150">
            <a:solidFill>
              <a:srgbClr val="000080"/>
            </a:solidFill>
            <a:round/>
            <a:headEnd/>
            <a:tailEnd type="triangle" w="med" len="med"/>
          </a:ln>
        </p:spPr>
        <p:txBody>
          <a:bodyPr>
            <a:spAutoFit/>
          </a:bodyPr>
          <a:lstStyle/>
          <a:p>
            <a:endParaRPr lang="de-DE"/>
          </a:p>
        </p:txBody>
      </p:sp>
      <p:sp>
        <p:nvSpPr>
          <p:cNvPr id="5142" name="Text Box 21"/>
          <p:cNvSpPr txBox="1">
            <a:spLocks noChangeArrowheads="1"/>
          </p:cNvSpPr>
          <p:nvPr/>
        </p:nvSpPr>
        <p:spPr bwMode="auto">
          <a:xfrm>
            <a:off x="8077200" y="5410200"/>
            <a:ext cx="1066800" cy="304800"/>
          </a:xfrm>
          <a:prstGeom prst="rect">
            <a:avLst/>
          </a:prstGeom>
          <a:noFill/>
          <a:ln w="9525">
            <a:noFill/>
            <a:miter lim="800000"/>
            <a:headEnd/>
            <a:tailEnd/>
          </a:ln>
        </p:spPr>
        <p:txBody>
          <a:bodyPr>
            <a:spAutoFit/>
          </a:bodyPr>
          <a:lstStyle/>
          <a:p>
            <a:pPr algn="l"/>
            <a:r>
              <a:rPr lang="de-DE"/>
              <a:t>Zeitachse</a:t>
            </a:r>
          </a:p>
        </p:txBody>
      </p:sp>
      <p:sp>
        <p:nvSpPr>
          <p:cNvPr id="5143" name="Line 22"/>
          <p:cNvSpPr>
            <a:spLocks noChangeShapeType="1"/>
          </p:cNvSpPr>
          <p:nvPr/>
        </p:nvSpPr>
        <p:spPr bwMode="auto">
          <a:xfrm>
            <a:off x="1447800" y="4343400"/>
            <a:ext cx="0" cy="1295400"/>
          </a:xfrm>
          <a:prstGeom prst="line">
            <a:avLst/>
          </a:prstGeom>
          <a:noFill/>
          <a:ln w="28575">
            <a:solidFill>
              <a:schemeClr val="tx1"/>
            </a:solidFill>
            <a:prstDash val="sysDot"/>
            <a:round/>
            <a:headEnd/>
            <a:tailEnd/>
          </a:ln>
        </p:spPr>
        <p:txBody>
          <a:bodyPr/>
          <a:lstStyle/>
          <a:p>
            <a:endParaRPr lang="de-DE"/>
          </a:p>
        </p:txBody>
      </p:sp>
      <p:sp>
        <p:nvSpPr>
          <p:cNvPr id="5144" name="Line 23"/>
          <p:cNvSpPr>
            <a:spLocks noChangeShapeType="1"/>
          </p:cNvSpPr>
          <p:nvPr/>
        </p:nvSpPr>
        <p:spPr bwMode="auto">
          <a:xfrm>
            <a:off x="8001000" y="4495800"/>
            <a:ext cx="0" cy="1219200"/>
          </a:xfrm>
          <a:prstGeom prst="line">
            <a:avLst/>
          </a:prstGeom>
          <a:noFill/>
          <a:ln w="28575">
            <a:solidFill>
              <a:schemeClr val="tx1"/>
            </a:solidFill>
            <a:prstDash val="sysDot"/>
            <a:round/>
            <a:headEnd/>
            <a:tailEnd/>
          </a:ln>
        </p:spPr>
        <p:txBody>
          <a:bodyPr/>
          <a:lstStyle/>
          <a:p>
            <a:endParaRPr lang="de-DE"/>
          </a:p>
        </p:txBody>
      </p:sp>
      <p:sp>
        <p:nvSpPr>
          <p:cNvPr id="5145" name="Line 24"/>
          <p:cNvSpPr>
            <a:spLocks noChangeShapeType="1"/>
          </p:cNvSpPr>
          <p:nvPr/>
        </p:nvSpPr>
        <p:spPr bwMode="auto">
          <a:xfrm>
            <a:off x="1447800" y="5486400"/>
            <a:ext cx="6553200" cy="0"/>
          </a:xfrm>
          <a:prstGeom prst="line">
            <a:avLst/>
          </a:prstGeom>
          <a:noFill/>
          <a:ln w="28575">
            <a:solidFill>
              <a:srgbClr val="000080"/>
            </a:solidFill>
            <a:round/>
            <a:headEnd type="triangle" w="med" len="med"/>
            <a:tailEnd type="triangle" w="med" len="med"/>
          </a:ln>
        </p:spPr>
        <p:txBody>
          <a:bodyPr>
            <a:spAutoFit/>
          </a:bodyPr>
          <a:lstStyle/>
          <a:p>
            <a:endParaRPr lang="de-DE"/>
          </a:p>
        </p:txBody>
      </p:sp>
      <p:sp>
        <p:nvSpPr>
          <p:cNvPr id="5146" name="Text Box 25"/>
          <p:cNvSpPr txBox="1">
            <a:spLocks noChangeArrowheads="1"/>
          </p:cNvSpPr>
          <p:nvPr/>
        </p:nvSpPr>
        <p:spPr bwMode="auto">
          <a:xfrm>
            <a:off x="3733800" y="5562600"/>
            <a:ext cx="2286000" cy="396875"/>
          </a:xfrm>
          <a:prstGeom prst="rect">
            <a:avLst/>
          </a:prstGeom>
          <a:noFill/>
          <a:ln w="9525">
            <a:noFill/>
            <a:miter lim="800000"/>
            <a:headEnd/>
            <a:tailEnd/>
          </a:ln>
        </p:spPr>
        <p:txBody>
          <a:bodyPr>
            <a:spAutoFit/>
          </a:bodyPr>
          <a:lstStyle/>
          <a:p>
            <a:pPr algn="l"/>
            <a:r>
              <a:rPr lang="de-DE" sz="2000">
                <a:solidFill>
                  <a:srgbClr val="FF3300"/>
                </a:solidFill>
              </a:rPr>
              <a:t>zeitliche Lücke</a:t>
            </a:r>
            <a:endParaRPr lang="de-DE" sz="1600"/>
          </a:p>
        </p:txBody>
      </p:sp>
      <p:sp>
        <p:nvSpPr>
          <p:cNvPr id="5147" name="Line 27"/>
          <p:cNvSpPr>
            <a:spLocks noChangeShapeType="1"/>
          </p:cNvSpPr>
          <p:nvPr/>
        </p:nvSpPr>
        <p:spPr bwMode="auto">
          <a:xfrm>
            <a:off x="1143000" y="3962400"/>
            <a:ext cx="0" cy="1752600"/>
          </a:xfrm>
          <a:prstGeom prst="line">
            <a:avLst/>
          </a:prstGeom>
          <a:noFill/>
          <a:ln w="76200">
            <a:solidFill>
              <a:srgbClr val="FF0000"/>
            </a:solidFill>
            <a:round/>
            <a:headEnd type="triangle" w="med" len="med"/>
            <a:tailEnd/>
          </a:ln>
        </p:spPr>
        <p:txBody>
          <a:bodyPr>
            <a:spAutoFit/>
          </a:bodyPr>
          <a:lstStyle/>
          <a:p>
            <a:endParaRPr lang="de-DE"/>
          </a:p>
        </p:txBody>
      </p:sp>
      <p:sp>
        <p:nvSpPr>
          <p:cNvPr id="5148" name="Text Box 29"/>
          <p:cNvSpPr txBox="1">
            <a:spLocks noChangeArrowheads="1"/>
          </p:cNvSpPr>
          <p:nvPr/>
        </p:nvSpPr>
        <p:spPr bwMode="auto">
          <a:xfrm>
            <a:off x="1447800" y="6096000"/>
            <a:ext cx="1600200" cy="336550"/>
          </a:xfrm>
          <a:prstGeom prst="rect">
            <a:avLst/>
          </a:prstGeom>
          <a:noFill/>
          <a:ln w="9525">
            <a:noFill/>
            <a:miter lim="800000"/>
            <a:headEnd/>
            <a:tailEnd/>
          </a:ln>
        </p:spPr>
        <p:txBody>
          <a:bodyPr>
            <a:spAutoFit/>
          </a:bodyPr>
          <a:lstStyle/>
          <a:p>
            <a:pPr algn="l"/>
            <a:r>
              <a:rPr lang="de-DE" sz="1600"/>
              <a:t>Kapitalbedarf</a:t>
            </a:r>
          </a:p>
        </p:txBody>
      </p:sp>
      <p:sp>
        <p:nvSpPr>
          <p:cNvPr id="5149" name="Line 30"/>
          <p:cNvSpPr>
            <a:spLocks noChangeShapeType="1"/>
          </p:cNvSpPr>
          <p:nvPr/>
        </p:nvSpPr>
        <p:spPr bwMode="auto">
          <a:xfrm>
            <a:off x="2971800" y="6248400"/>
            <a:ext cx="914400" cy="0"/>
          </a:xfrm>
          <a:prstGeom prst="line">
            <a:avLst/>
          </a:prstGeom>
          <a:noFill/>
          <a:ln w="38100">
            <a:solidFill>
              <a:srgbClr val="FF0000"/>
            </a:solidFill>
            <a:round/>
            <a:headEnd type="triangle" w="med" len="med"/>
            <a:tailEnd/>
          </a:ln>
        </p:spPr>
        <p:txBody>
          <a:bodyPr>
            <a:spAutoFit/>
          </a:bodyPr>
          <a:lstStyle/>
          <a:p>
            <a:endParaRPr lang="de-DE"/>
          </a:p>
        </p:txBody>
      </p:sp>
      <p:sp>
        <p:nvSpPr>
          <p:cNvPr id="5150" name="Text Box 31"/>
          <p:cNvSpPr txBox="1">
            <a:spLocks noChangeArrowheads="1"/>
          </p:cNvSpPr>
          <p:nvPr/>
        </p:nvSpPr>
        <p:spPr bwMode="auto">
          <a:xfrm>
            <a:off x="3962400" y="6096000"/>
            <a:ext cx="2895600" cy="581025"/>
          </a:xfrm>
          <a:prstGeom prst="rect">
            <a:avLst/>
          </a:prstGeom>
          <a:noFill/>
          <a:ln w="9525">
            <a:noFill/>
            <a:miter lim="800000"/>
            <a:headEnd/>
            <a:tailEnd/>
          </a:ln>
        </p:spPr>
        <p:txBody>
          <a:bodyPr>
            <a:spAutoFit/>
          </a:bodyPr>
          <a:lstStyle/>
          <a:p>
            <a:pPr algn="l"/>
            <a:r>
              <a:rPr lang="de-DE" sz="1600"/>
              <a:t>Deckung aus welchen Quellen?</a:t>
            </a:r>
          </a:p>
        </p:txBody>
      </p:sp>
      <p:sp>
        <p:nvSpPr>
          <p:cNvPr id="5151" name="Line 32"/>
          <p:cNvSpPr>
            <a:spLocks noChangeShapeType="1"/>
          </p:cNvSpPr>
          <p:nvPr/>
        </p:nvSpPr>
        <p:spPr bwMode="auto">
          <a:xfrm flipV="1">
            <a:off x="7010400" y="3048000"/>
            <a:ext cx="304800" cy="533400"/>
          </a:xfrm>
          <a:prstGeom prst="line">
            <a:avLst/>
          </a:prstGeom>
          <a:noFill/>
          <a:ln w="38100">
            <a:solidFill>
              <a:srgbClr val="FF0000"/>
            </a:solidFill>
            <a:round/>
            <a:headEnd type="triangle" w="med" len="med"/>
            <a:tailEnd/>
          </a:ln>
        </p:spPr>
        <p:txBody>
          <a:bodyPr>
            <a:spAutoFit/>
          </a:bodyPr>
          <a:lstStyle/>
          <a:p>
            <a:endParaRPr lang="de-DE"/>
          </a:p>
        </p:txBody>
      </p:sp>
      <p:sp>
        <p:nvSpPr>
          <p:cNvPr id="5152" name="Line 33"/>
          <p:cNvSpPr>
            <a:spLocks noChangeShapeType="1"/>
          </p:cNvSpPr>
          <p:nvPr/>
        </p:nvSpPr>
        <p:spPr bwMode="auto">
          <a:xfrm flipV="1">
            <a:off x="7010400" y="3048000"/>
            <a:ext cx="304800" cy="228600"/>
          </a:xfrm>
          <a:prstGeom prst="line">
            <a:avLst/>
          </a:prstGeom>
          <a:noFill/>
          <a:ln w="38100">
            <a:solidFill>
              <a:srgbClr val="FF0000"/>
            </a:solidFill>
            <a:round/>
            <a:headEnd/>
            <a:tailEnd/>
          </a:ln>
        </p:spPr>
        <p:txBody>
          <a:bodyPr>
            <a:spAutoFit/>
          </a:bodyPr>
          <a:lstStyle/>
          <a:p>
            <a:endParaRPr lang="de-DE"/>
          </a:p>
        </p:txBody>
      </p:sp>
      <p:sp>
        <p:nvSpPr>
          <p:cNvPr id="5153" name="Line 34"/>
          <p:cNvSpPr>
            <a:spLocks noChangeShapeType="1"/>
          </p:cNvSpPr>
          <p:nvPr/>
        </p:nvSpPr>
        <p:spPr bwMode="auto">
          <a:xfrm flipV="1">
            <a:off x="7010400" y="2819400"/>
            <a:ext cx="228600" cy="457200"/>
          </a:xfrm>
          <a:prstGeom prst="line">
            <a:avLst/>
          </a:prstGeom>
          <a:noFill/>
          <a:ln w="38100">
            <a:solidFill>
              <a:srgbClr val="FF0000"/>
            </a:solidFill>
            <a:round/>
            <a:headEnd/>
            <a:tailEnd/>
          </a:ln>
        </p:spPr>
        <p:txBody>
          <a:bodyPr>
            <a:spAutoFit/>
          </a:bodyPr>
          <a:lstStyle/>
          <a:p>
            <a:endParaRPr lang="de-DE"/>
          </a:p>
        </p:txBody>
      </p:sp>
      <p:sp>
        <p:nvSpPr>
          <p:cNvPr id="5154" name="Text Box 35"/>
          <p:cNvSpPr txBox="1">
            <a:spLocks noChangeArrowheads="1"/>
          </p:cNvSpPr>
          <p:nvPr/>
        </p:nvSpPr>
        <p:spPr bwMode="auto">
          <a:xfrm>
            <a:off x="6324600" y="2895600"/>
            <a:ext cx="1066800" cy="517525"/>
          </a:xfrm>
          <a:prstGeom prst="rect">
            <a:avLst/>
          </a:prstGeom>
          <a:noFill/>
          <a:ln w="9525">
            <a:noFill/>
            <a:miter lim="800000"/>
            <a:headEnd/>
            <a:tailEnd/>
          </a:ln>
        </p:spPr>
        <p:txBody>
          <a:bodyPr>
            <a:spAutoFit/>
          </a:bodyPr>
          <a:lstStyle/>
          <a:p>
            <a:pPr algn="l"/>
            <a:r>
              <a:rPr lang="de-DE"/>
              <a:t>Markt-risiko</a:t>
            </a:r>
          </a:p>
        </p:txBody>
      </p:sp>
      <p:graphicFrame>
        <p:nvGraphicFramePr>
          <p:cNvPr id="5123" name="Object 38"/>
          <p:cNvGraphicFramePr>
            <a:graphicFrameLocks noChangeAspect="1"/>
          </p:cNvGraphicFramePr>
          <p:nvPr/>
        </p:nvGraphicFramePr>
        <p:xfrm>
          <a:off x="2667000" y="990600"/>
          <a:ext cx="2819400" cy="1898650"/>
        </p:xfrm>
        <a:graphic>
          <a:graphicData uri="http://schemas.openxmlformats.org/presentationml/2006/ole">
            <p:oleObj spid="_x0000_s5123" name="Bitmap" r:id="rId6" imgW="2486372" imgH="1343212" progId="Paint.Picture">
              <p:embed/>
            </p:oleObj>
          </a:graphicData>
        </a:graphic>
      </p:graphicFrame>
      <p:pic>
        <p:nvPicPr>
          <p:cNvPr id="5155" name="Grafik 4"/>
          <p:cNvPicPr>
            <a:picLocks noChangeAspect="1"/>
          </p:cNvPicPr>
          <p:nvPr/>
        </p:nvPicPr>
        <p:blipFill>
          <a:blip r:embed="rId7" cstate="print"/>
          <a:srcRect/>
          <a:stretch>
            <a:fillRect/>
          </a:stretch>
        </p:blipFill>
        <p:spPr bwMode="auto">
          <a:xfrm>
            <a:off x="533400" y="5715000"/>
            <a:ext cx="822325" cy="833438"/>
          </a:xfrm>
          <a:prstGeom prst="rect">
            <a:avLst/>
          </a:prstGeom>
          <a:noFill/>
          <a:ln w="9525">
            <a:noFill/>
            <a:miter lim="800000"/>
            <a:headEnd/>
            <a:tailEnd/>
          </a:ln>
        </p:spPr>
      </p:pic>
      <p:sp>
        <p:nvSpPr>
          <p:cNvPr id="5156" name="Text Box 41"/>
          <p:cNvSpPr txBox="1">
            <a:spLocks noChangeArrowheads="1"/>
          </p:cNvSpPr>
          <p:nvPr/>
        </p:nvSpPr>
        <p:spPr bwMode="auto">
          <a:xfrm>
            <a:off x="2590800" y="2819400"/>
            <a:ext cx="2971800" cy="590550"/>
          </a:xfrm>
          <a:prstGeom prst="rect">
            <a:avLst/>
          </a:prstGeom>
          <a:solidFill>
            <a:srgbClr val="FFDAB5"/>
          </a:solidFill>
          <a:ln w="9525">
            <a:solidFill>
              <a:schemeClr val="tx1"/>
            </a:solidFill>
            <a:miter lim="800000"/>
            <a:headEnd/>
            <a:tailEnd/>
          </a:ln>
        </p:spPr>
        <p:txBody>
          <a:bodyPr>
            <a:spAutoFit/>
          </a:bodyPr>
          <a:lstStyle/>
          <a:p>
            <a:r>
              <a:rPr lang="de-DE" sz="1600"/>
              <a:t>Geschäftsbetrieb (Neugründung)</a:t>
            </a:r>
          </a:p>
        </p:txBody>
      </p:sp>
      <p:sp>
        <p:nvSpPr>
          <p:cNvPr id="5157" name="Text Box 38"/>
          <p:cNvSpPr txBox="1">
            <a:spLocks noChangeArrowheads="1"/>
          </p:cNvSpPr>
          <p:nvPr/>
        </p:nvSpPr>
        <p:spPr bwMode="auto">
          <a:xfrm>
            <a:off x="0" y="0"/>
            <a:ext cx="6477000" cy="304800"/>
          </a:xfrm>
          <a:prstGeom prst="rect">
            <a:avLst/>
          </a:prstGeom>
          <a:noFill/>
          <a:ln w="9525">
            <a:noFill/>
            <a:miter lim="800000"/>
            <a:headEnd/>
            <a:tailEnd/>
          </a:ln>
        </p:spPr>
        <p:txBody>
          <a:bodyPr>
            <a:spAutoFit/>
          </a:bodyPr>
          <a:lstStyle/>
          <a:p>
            <a:pPr algn="l"/>
            <a:r>
              <a:rPr lang="de-DE"/>
              <a:t>Unternehmensgründung [6]: Problem Kapitalbedarf, Finanzierung</a:t>
            </a:r>
            <a:endParaRPr lang="de-DE" sz="2400">
              <a:latin typeface="Times New Roman" pitchFamily="18" charset="0"/>
            </a:endParaRPr>
          </a:p>
        </p:txBody>
      </p:sp>
      <p:sp>
        <p:nvSpPr>
          <p:cNvPr id="5159"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left)">
                                      <p:cBhvr>
                                        <p:cTn id="7" dur="500"/>
                                        <p:tgtEl>
                                          <p:spTgt spid="51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56"/>
                                        </p:tgtEl>
                                        <p:attrNameLst>
                                          <p:attrName>style.visibility</p:attrName>
                                        </p:attrNameLst>
                                      </p:cBhvr>
                                      <p:to>
                                        <p:strVal val="visible"/>
                                      </p:to>
                                    </p:set>
                                    <p:animEffect transition="in" filter="wipe(left)">
                                      <p:cBhvr>
                                        <p:cTn id="11" dur="500"/>
                                        <p:tgtEl>
                                          <p:spTgt spid="515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wipe(left)">
                                      <p:cBhvr>
                                        <p:cTn id="15" dur="500"/>
                                        <p:tgtEl>
                                          <p:spTgt spid="512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128"/>
                                        </p:tgtEl>
                                        <p:attrNameLst>
                                          <p:attrName>style.visibility</p:attrName>
                                        </p:attrNameLst>
                                      </p:cBhvr>
                                      <p:to>
                                        <p:strVal val="visible"/>
                                      </p:to>
                                    </p:set>
                                    <p:animEffect transition="in" filter="wipe(down)">
                                      <p:cBhvr>
                                        <p:cTn id="19" dur="500"/>
                                        <p:tgtEl>
                                          <p:spTgt spid="512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126"/>
                                        </p:tgtEl>
                                        <p:attrNameLst>
                                          <p:attrName>style.visibility</p:attrName>
                                        </p:attrNameLst>
                                      </p:cBhvr>
                                      <p:to>
                                        <p:strVal val="visible"/>
                                      </p:to>
                                    </p:set>
                                    <p:animEffect transition="in" filter="wipe(left)">
                                      <p:cBhvr>
                                        <p:cTn id="23" dur="500"/>
                                        <p:tgtEl>
                                          <p:spTgt spid="51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125"/>
                                        </p:tgtEl>
                                        <p:attrNameLst>
                                          <p:attrName>style.visibility</p:attrName>
                                        </p:attrNameLst>
                                      </p:cBhvr>
                                      <p:to>
                                        <p:strVal val="visible"/>
                                      </p:to>
                                    </p:set>
                                    <p:animEffect transition="in" filter="wipe(left)">
                                      <p:cBhvr>
                                        <p:cTn id="27" dur="500"/>
                                        <p:tgtEl>
                                          <p:spTgt spid="5125"/>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5129"/>
                                        </p:tgtEl>
                                        <p:attrNameLst>
                                          <p:attrName>style.visibility</p:attrName>
                                        </p:attrNameLst>
                                      </p:cBhvr>
                                      <p:to>
                                        <p:strVal val="visible"/>
                                      </p:to>
                                    </p:set>
                                    <p:animEffect transition="in" filter="wipe(down)">
                                      <p:cBhvr>
                                        <p:cTn id="31" dur="500"/>
                                        <p:tgtEl>
                                          <p:spTgt spid="512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127"/>
                                        </p:tgtEl>
                                        <p:attrNameLst>
                                          <p:attrName>style.visibility</p:attrName>
                                        </p:attrNameLst>
                                      </p:cBhvr>
                                      <p:to>
                                        <p:strVal val="visible"/>
                                      </p:to>
                                    </p:set>
                                    <p:animEffect transition="in" filter="wipe(left)">
                                      <p:cBhvr>
                                        <p:cTn id="35" dur="500"/>
                                        <p:tgtEl>
                                          <p:spTgt spid="5127"/>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5122"/>
                                        </p:tgtEl>
                                        <p:attrNameLst>
                                          <p:attrName>style.visibility</p:attrName>
                                        </p:attrNameLst>
                                      </p:cBhvr>
                                      <p:to>
                                        <p:strVal val="visible"/>
                                      </p:to>
                                    </p:set>
                                    <p:animEffect transition="in" filter="wipe(up)">
                                      <p:cBhvr>
                                        <p:cTn id="39" dur="500"/>
                                        <p:tgtEl>
                                          <p:spTgt spid="51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130"/>
                                        </p:tgtEl>
                                        <p:attrNameLst>
                                          <p:attrName>style.visibility</p:attrName>
                                        </p:attrNameLst>
                                      </p:cBhvr>
                                      <p:to>
                                        <p:strVal val="visible"/>
                                      </p:to>
                                    </p:set>
                                    <p:animEffect transition="in" filter="wipe(left)">
                                      <p:cBhvr>
                                        <p:cTn id="43" dur="500"/>
                                        <p:tgtEl>
                                          <p:spTgt spid="5130"/>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41"/>
                                        </p:tgtEl>
                                        <p:attrNameLst>
                                          <p:attrName>style.visibility</p:attrName>
                                        </p:attrNameLst>
                                      </p:cBhvr>
                                      <p:to>
                                        <p:strVal val="visible"/>
                                      </p:to>
                                    </p:set>
                                    <p:animEffect transition="in" filter="wipe(left)">
                                      <p:cBhvr>
                                        <p:cTn id="47" dur="500"/>
                                        <p:tgtEl>
                                          <p:spTgt spid="514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142"/>
                                        </p:tgtEl>
                                        <p:attrNameLst>
                                          <p:attrName>style.visibility</p:attrName>
                                        </p:attrNameLst>
                                      </p:cBhvr>
                                      <p:to>
                                        <p:strVal val="visible"/>
                                      </p:to>
                                    </p:set>
                                    <p:animEffect transition="in" filter="wipe(left)">
                                      <p:cBhvr>
                                        <p:cTn id="51" dur="500"/>
                                        <p:tgtEl>
                                          <p:spTgt spid="5142"/>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5143"/>
                                        </p:tgtEl>
                                        <p:attrNameLst>
                                          <p:attrName>style.visibility</p:attrName>
                                        </p:attrNameLst>
                                      </p:cBhvr>
                                      <p:to>
                                        <p:strVal val="visible"/>
                                      </p:to>
                                    </p:set>
                                    <p:animEffect transition="in" filter="wipe(up)">
                                      <p:cBhvr>
                                        <p:cTn id="55" dur="500"/>
                                        <p:tgtEl>
                                          <p:spTgt spid="5143"/>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5144"/>
                                        </p:tgtEl>
                                        <p:attrNameLst>
                                          <p:attrName>style.visibility</p:attrName>
                                        </p:attrNameLst>
                                      </p:cBhvr>
                                      <p:to>
                                        <p:strVal val="visible"/>
                                      </p:to>
                                    </p:set>
                                    <p:animEffect transition="in" filter="wipe(up)">
                                      <p:cBhvr>
                                        <p:cTn id="59" dur="500"/>
                                        <p:tgtEl>
                                          <p:spTgt spid="514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grpId="0" nodeType="clickEffect">
                                  <p:stCondLst>
                                    <p:cond delay="0"/>
                                  </p:stCondLst>
                                  <p:childTnLst>
                                    <p:set>
                                      <p:cBhvr>
                                        <p:cTn id="63" dur="1" fill="hold">
                                          <p:stCondLst>
                                            <p:cond delay="0"/>
                                          </p:stCondLst>
                                        </p:cTn>
                                        <p:tgtEl>
                                          <p:spTgt spid="5131"/>
                                        </p:tgtEl>
                                        <p:attrNameLst>
                                          <p:attrName>style.visibility</p:attrName>
                                        </p:attrNameLst>
                                      </p:cBhvr>
                                      <p:to>
                                        <p:strVal val="visible"/>
                                      </p:to>
                                    </p:set>
                                    <p:animEffect transition="in" filter="wipe(up)">
                                      <p:cBhvr>
                                        <p:cTn id="64" dur="500"/>
                                        <p:tgtEl>
                                          <p:spTgt spid="5131"/>
                                        </p:tgtEl>
                                      </p:cBhvr>
                                    </p:animEffect>
                                  </p:childTnLst>
                                </p:cTn>
                              </p:par>
                            </p:childTnLst>
                          </p:cTn>
                        </p:par>
                        <p:par>
                          <p:cTn id="65" fill="hold">
                            <p:stCondLst>
                              <p:cond delay="500"/>
                            </p:stCondLst>
                            <p:childTnLst>
                              <p:par>
                                <p:cTn id="66" presetID="22" presetClass="entr" presetSubtype="2" fill="hold" grpId="0" nodeType="afterEffect">
                                  <p:stCondLst>
                                    <p:cond delay="0"/>
                                  </p:stCondLst>
                                  <p:childTnLst>
                                    <p:set>
                                      <p:cBhvr>
                                        <p:cTn id="67" dur="1" fill="hold">
                                          <p:stCondLst>
                                            <p:cond delay="0"/>
                                          </p:stCondLst>
                                        </p:cTn>
                                        <p:tgtEl>
                                          <p:spTgt spid="5132"/>
                                        </p:tgtEl>
                                        <p:attrNameLst>
                                          <p:attrName>style.visibility</p:attrName>
                                        </p:attrNameLst>
                                      </p:cBhvr>
                                      <p:to>
                                        <p:strVal val="visible"/>
                                      </p:to>
                                    </p:set>
                                    <p:animEffect transition="in" filter="wipe(right)">
                                      <p:cBhvr>
                                        <p:cTn id="68" dur="500"/>
                                        <p:tgtEl>
                                          <p:spTgt spid="5132"/>
                                        </p:tgtEl>
                                      </p:cBhvr>
                                    </p:animEffect>
                                  </p:childTnLst>
                                </p:cTn>
                              </p:par>
                            </p:childTnLst>
                          </p:cTn>
                        </p:par>
                        <p:par>
                          <p:cTn id="69" fill="hold">
                            <p:stCondLst>
                              <p:cond delay="1000"/>
                            </p:stCondLst>
                            <p:childTnLst>
                              <p:par>
                                <p:cTn id="70" presetID="22" presetClass="entr" presetSubtype="4" fill="hold" grpId="0" nodeType="afterEffect">
                                  <p:stCondLst>
                                    <p:cond delay="0"/>
                                  </p:stCondLst>
                                  <p:childTnLst>
                                    <p:set>
                                      <p:cBhvr>
                                        <p:cTn id="71" dur="1" fill="hold">
                                          <p:stCondLst>
                                            <p:cond delay="0"/>
                                          </p:stCondLst>
                                        </p:cTn>
                                        <p:tgtEl>
                                          <p:spTgt spid="5133"/>
                                        </p:tgtEl>
                                        <p:attrNameLst>
                                          <p:attrName>style.visibility</p:attrName>
                                        </p:attrNameLst>
                                      </p:cBhvr>
                                      <p:to>
                                        <p:strVal val="visible"/>
                                      </p:to>
                                    </p:set>
                                    <p:animEffect transition="in" filter="wipe(down)">
                                      <p:cBhvr>
                                        <p:cTn id="72" dur="500"/>
                                        <p:tgtEl>
                                          <p:spTgt spid="5133"/>
                                        </p:tgtEl>
                                      </p:cBhvr>
                                    </p:animEffect>
                                  </p:childTnLst>
                                </p:cTn>
                              </p:par>
                            </p:childTnLst>
                          </p:cTn>
                        </p:par>
                        <p:par>
                          <p:cTn id="73" fill="hold">
                            <p:stCondLst>
                              <p:cond delay="1500"/>
                            </p:stCondLst>
                            <p:childTnLst>
                              <p:par>
                                <p:cTn id="74" presetID="22" presetClass="entr" presetSubtype="8" fill="hold" grpId="0" nodeType="afterEffect">
                                  <p:stCondLst>
                                    <p:cond delay="0"/>
                                  </p:stCondLst>
                                  <p:childTnLst>
                                    <p:set>
                                      <p:cBhvr>
                                        <p:cTn id="75" dur="1" fill="hold">
                                          <p:stCondLst>
                                            <p:cond delay="0"/>
                                          </p:stCondLst>
                                        </p:cTn>
                                        <p:tgtEl>
                                          <p:spTgt spid="5139"/>
                                        </p:tgtEl>
                                        <p:attrNameLst>
                                          <p:attrName>style.visibility</p:attrName>
                                        </p:attrNameLst>
                                      </p:cBhvr>
                                      <p:to>
                                        <p:strVal val="visible"/>
                                      </p:to>
                                    </p:set>
                                    <p:animEffect transition="in" filter="wipe(left)">
                                      <p:cBhvr>
                                        <p:cTn id="76" dur="500"/>
                                        <p:tgtEl>
                                          <p:spTgt spid="5139"/>
                                        </p:tgtEl>
                                      </p:cBhvr>
                                    </p:animEffect>
                                  </p:childTnLst>
                                </p:cTn>
                              </p:par>
                            </p:childTnLst>
                          </p:cTn>
                        </p:par>
                        <p:par>
                          <p:cTn id="77" fill="hold">
                            <p:stCondLst>
                              <p:cond delay="2000"/>
                            </p:stCondLst>
                            <p:childTnLst>
                              <p:par>
                                <p:cTn id="78" presetID="22" presetClass="entr" presetSubtype="8" fill="hold" nodeType="afterEffect">
                                  <p:stCondLst>
                                    <p:cond delay="0"/>
                                  </p:stCondLst>
                                  <p:childTnLst>
                                    <p:set>
                                      <p:cBhvr>
                                        <p:cTn id="79" dur="1" fill="hold">
                                          <p:stCondLst>
                                            <p:cond delay="0"/>
                                          </p:stCondLst>
                                        </p:cTn>
                                        <p:tgtEl>
                                          <p:spTgt spid="5134"/>
                                        </p:tgtEl>
                                        <p:attrNameLst>
                                          <p:attrName>style.visibility</p:attrName>
                                        </p:attrNameLst>
                                      </p:cBhvr>
                                      <p:to>
                                        <p:strVal val="visible"/>
                                      </p:to>
                                    </p:set>
                                    <p:animEffect transition="in" filter="wipe(left)">
                                      <p:cBhvr>
                                        <p:cTn id="80" dur="500"/>
                                        <p:tgtEl>
                                          <p:spTgt spid="5134"/>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5135"/>
                                        </p:tgtEl>
                                        <p:attrNameLst>
                                          <p:attrName>style.visibility</p:attrName>
                                        </p:attrNameLst>
                                      </p:cBhvr>
                                      <p:to>
                                        <p:strVal val="visible"/>
                                      </p:to>
                                    </p:set>
                                    <p:animEffect transition="in" filter="wipe(up)">
                                      <p:cBhvr>
                                        <p:cTn id="85" dur="500"/>
                                        <p:tgtEl>
                                          <p:spTgt spid="5135"/>
                                        </p:tgtEl>
                                      </p:cBhvr>
                                    </p:animEffect>
                                  </p:childTnLst>
                                </p:cTn>
                              </p:par>
                            </p:childTnLst>
                          </p:cTn>
                        </p:par>
                        <p:par>
                          <p:cTn id="86" fill="hold">
                            <p:stCondLst>
                              <p:cond delay="500"/>
                            </p:stCondLst>
                            <p:childTnLst>
                              <p:par>
                                <p:cTn id="87" presetID="22" presetClass="entr" presetSubtype="2" fill="hold" grpId="0" nodeType="afterEffect">
                                  <p:stCondLst>
                                    <p:cond delay="0"/>
                                  </p:stCondLst>
                                  <p:childTnLst>
                                    <p:set>
                                      <p:cBhvr>
                                        <p:cTn id="88" dur="1" fill="hold">
                                          <p:stCondLst>
                                            <p:cond delay="0"/>
                                          </p:stCondLst>
                                        </p:cTn>
                                        <p:tgtEl>
                                          <p:spTgt spid="5137"/>
                                        </p:tgtEl>
                                        <p:attrNameLst>
                                          <p:attrName>style.visibility</p:attrName>
                                        </p:attrNameLst>
                                      </p:cBhvr>
                                      <p:to>
                                        <p:strVal val="visible"/>
                                      </p:to>
                                    </p:set>
                                    <p:animEffect transition="in" filter="wipe(right)">
                                      <p:cBhvr>
                                        <p:cTn id="89" dur="500"/>
                                        <p:tgtEl>
                                          <p:spTgt spid="5137"/>
                                        </p:tgtEl>
                                      </p:cBhvr>
                                    </p:animEffect>
                                  </p:childTnLst>
                                </p:cTn>
                              </p:par>
                            </p:childTnLst>
                          </p:cTn>
                        </p:par>
                        <p:par>
                          <p:cTn id="90" fill="hold">
                            <p:stCondLst>
                              <p:cond delay="1000"/>
                            </p:stCondLst>
                            <p:childTnLst>
                              <p:par>
                                <p:cTn id="91" presetID="22" presetClass="entr" presetSubtype="4" fill="hold" grpId="0" nodeType="afterEffect">
                                  <p:stCondLst>
                                    <p:cond delay="0"/>
                                  </p:stCondLst>
                                  <p:childTnLst>
                                    <p:set>
                                      <p:cBhvr>
                                        <p:cTn id="92" dur="1" fill="hold">
                                          <p:stCondLst>
                                            <p:cond delay="0"/>
                                          </p:stCondLst>
                                        </p:cTn>
                                        <p:tgtEl>
                                          <p:spTgt spid="5138"/>
                                        </p:tgtEl>
                                        <p:attrNameLst>
                                          <p:attrName>style.visibility</p:attrName>
                                        </p:attrNameLst>
                                      </p:cBhvr>
                                      <p:to>
                                        <p:strVal val="visible"/>
                                      </p:to>
                                    </p:set>
                                    <p:animEffect transition="in" filter="wipe(down)">
                                      <p:cBhvr>
                                        <p:cTn id="93" dur="500"/>
                                        <p:tgtEl>
                                          <p:spTgt spid="5138"/>
                                        </p:tgtEl>
                                      </p:cBhvr>
                                    </p:animEffect>
                                  </p:childTnLst>
                                </p:cTn>
                              </p:par>
                            </p:childTnLst>
                          </p:cTn>
                        </p:par>
                        <p:par>
                          <p:cTn id="94" fill="hold">
                            <p:stCondLst>
                              <p:cond delay="1500"/>
                            </p:stCondLst>
                            <p:childTnLst>
                              <p:par>
                                <p:cTn id="95" presetID="22" presetClass="entr" presetSubtype="2" fill="hold" nodeType="afterEffect">
                                  <p:stCondLst>
                                    <p:cond delay="0"/>
                                  </p:stCondLst>
                                  <p:childTnLst>
                                    <p:set>
                                      <p:cBhvr>
                                        <p:cTn id="96" dur="1" fill="hold">
                                          <p:stCondLst>
                                            <p:cond delay="0"/>
                                          </p:stCondLst>
                                        </p:cTn>
                                        <p:tgtEl>
                                          <p:spTgt spid="5136"/>
                                        </p:tgtEl>
                                        <p:attrNameLst>
                                          <p:attrName>style.visibility</p:attrName>
                                        </p:attrNameLst>
                                      </p:cBhvr>
                                      <p:to>
                                        <p:strVal val="visible"/>
                                      </p:to>
                                    </p:set>
                                    <p:animEffect transition="in" filter="wipe(right)">
                                      <p:cBhvr>
                                        <p:cTn id="97" dur="500"/>
                                        <p:tgtEl>
                                          <p:spTgt spid="5136"/>
                                        </p:tgtEl>
                                      </p:cBhvr>
                                    </p:animEffect>
                                  </p:childTnLst>
                                </p:cTn>
                              </p:par>
                            </p:childTnLst>
                          </p:cTn>
                        </p:par>
                        <p:par>
                          <p:cTn id="98" fill="hold">
                            <p:stCondLst>
                              <p:cond delay="2000"/>
                            </p:stCondLst>
                            <p:childTnLst>
                              <p:par>
                                <p:cTn id="99" presetID="22" presetClass="entr" presetSubtype="8" fill="hold" grpId="0" nodeType="afterEffect">
                                  <p:stCondLst>
                                    <p:cond delay="0"/>
                                  </p:stCondLst>
                                  <p:childTnLst>
                                    <p:set>
                                      <p:cBhvr>
                                        <p:cTn id="100" dur="1" fill="hold">
                                          <p:stCondLst>
                                            <p:cond delay="0"/>
                                          </p:stCondLst>
                                        </p:cTn>
                                        <p:tgtEl>
                                          <p:spTgt spid="5140"/>
                                        </p:tgtEl>
                                        <p:attrNameLst>
                                          <p:attrName>style.visibility</p:attrName>
                                        </p:attrNameLst>
                                      </p:cBhvr>
                                      <p:to>
                                        <p:strVal val="visible"/>
                                      </p:to>
                                    </p:set>
                                    <p:animEffect transition="in" filter="wipe(left)">
                                      <p:cBhvr>
                                        <p:cTn id="101" dur="500"/>
                                        <p:tgtEl>
                                          <p:spTgt spid="5140"/>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5154"/>
                                        </p:tgtEl>
                                        <p:attrNameLst>
                                          <p:attrName>style.visibility</p:attrName>
                                        </p:attrNameLst>
                                      </p:cBhvr>
                                      <p:to>
                                        <p:strVal val="visible"/>
                                      </p:to>
                                    </p:set>
                                    <p:animEffect transition="in" filter="wipe(left)">
                                      <p:cBhvr>
                                        <p:cTn id="105" dur="500"/>
                                        <p:tgtEl>
                                          <p:spTgt spid="5154"/>
                                        </p:tgtEl>
                                      </p:cBhvr>
                                    </p:animEffect>
                                  </p:childTnLst>
                                </p:cTn>
                              </p:par>
                            </p:childTnLst>
                          </p:cTn>
                        </p:par>
                        <p:par>
                          <p:cTn id="106" fill="hold">
                            <p:stCondLst>
                              <p:cond delay="3000"/>
                            </p:stCondLst>
                            <p:childTnLst>
                              <p:par>
                                <p:cTn id="107" presetID="22" presetClass="entr" presetSubtype="1" fill="hold" grpId="0" nodeType="afterEffect">
                                  <p:stCondLst>
                                    <p:cond delay="0"/>
                                  </p:stCondLst>
                                  <p:childTnLst>
                                    <p:set>
                                      <p:cBhvr>
                                        <p:cTn id="108" dur="1" fill="hold">
                                          <p:stCondLst>
                                            <p:cond delay="0"/>
                                          </p:stCondLst>
                                        </p:cTn>
                                        <p:tgtEl>
                                          <p:spTgt spid="5153"/>
                                        </p:tgtEl>
                                        <p:attrNameLst>
                                          <p:attrName>style.visibility</p:attrName>
                                        </p:attrNameLst>
                                      </p:cBhvr>
                                      <p:to>
                                        <p:strVal val="visible"/>
                                      </p:to>
                                    </p:set>
                                    <p:animEffect transition="in" filter="wipe(up)">
                                      <p:cBhvr>
                                        <p:cTn id="109" dur="500"/>
                                        <p:tgtEl>
                                          <p:spTgt spid="5153"/>
                                        </p:tgtEl>
                                      </p:cBhvr>
                                    </p:animEffect>
                                  </p:childTnLst>
                                </p:cTn>
                              </p:par>
                            </p:childTnLst>
                          </p:cTn>
                        </p:par>
                        <p:par>
                          <p:cTn id="110" fill="hold">
                            <p:stCondLst>
                              <p:cond delay="3500"/>
                            </p:stCondLst>
                            <p:childTnLst>
                              <p:par>
                                <p:cTn id="111" presetID="22" presetClass="entr" presetSubtype="4" fill="hold" grpId="0" nodeType="afterEffect">
                                  <p:stCondLst>
                                    <p:cond delay="0"/>
                                  </p:stCondLst>
                                  <p:childTnLst>
                                    <p:set>
                                      <p:cBhvr>
                                        <p:cTn id="112" dur="1" fill="hold">
                                          <p:stCondLst>
                                            <p:cond delay="0"/>
                                          </p:stCondLst>
                                        </p:cTn>
                                        <p:tgtEl>
                                          <p:spTgt spid="5152"/>
                                        </p:tgtEl>
                                        <p:attrNameLst>
                                          <p:attrName>style.visibility</p:attrName>
                                        </p:attrNameLst>
                                      </p:cBhvr>
                                      <p:to>
                                        <p:strVal val="visible"/>
                                      </p:to>
                                    </p:set>
                                    <p:animEffect transition="in" filter="wipe(down)">
                                      <p:cBhvr>
                                        <p:cTn id="113" dur="500"/>
                                        <p:tgtEl>
                                          <p:spTgt spid="5152"/>
                                        </p:tgtEl>
                                      </p:cBhvr>
                                    </p:animEffect>
                                  </p:childTnLst>
                                </p:cTn>
                              </p:par>
                            </p:childTnLst>
                          </p:cTn>
                        </p:par>
                        <p:par>
                          <p:cTn id="114" fill="hold">
                            <p:stCondLst>
                              <p:cond delay="4000"/>
                            </p:stCondLst>
                            <p:childTnLst>
                              <p:par>
                                <p:cTn id="115" presetID="22" presetClass="entr" presetSubtype="1" fill="hold" grpId="0" nodeType="afterEffect">
                                  <p:stCondLst>
                                    <p:cond delay="0"/>
                                  </p:stCondLst>
                                  <p:childTnLst>
                                    <p:set>
                                      <p:cBhvr>
                                        <p:cTn id="116" dur="1" fill="hold">
                                          <p:stCondLst>
                                            <p:cond delay="0"/>
                                          </p:stCondLst>
                                        </p:cTn>
                                        <p:tgtEl>
                                          <p:spTgt spid="5151"/>
                                        </p:tgtEl>
                                        <p:attrNameLst>
                                          <p:attrName>style.visibility</p:attrName>
                                        </p:attrNameLst>
                                      </p:cBhvr>
                                      <p:to>
                                        <p:strVal val="visible"/>
                                      </p:to>
                                    </p:set>
                                    <p:animEffect transition="in" filter="wipe(up)">
                                      <p:cBhvr>
                                        <p:cTn id="117" dur="500"/>
                                        <p:tgtEl>
                                          <p:spTgt spid="5151"/>
                                        </p:tgtEl>
                                      </p:cBhvr>
                                    </p:animEffect>
                                  </p:childTnLst>
                                </p:cTn>
                              </p:par>
                            </p:childTnLst>
                          </p:cTn>
                        </p:par>
                      </p:childTnLst>
                    </p:cTn>
                  </p:par>
                  <p:par>
                    <p:cTn id="118" fill="hold">
                      <p:stCondLst>
                        <p:cond delay="indefinite"/>
                      </p:stCondLst>
                      <p:childTnLst>
                        <p:par>
                          <p:cTn id="119" fill="hold">
                            <p:stCondLst>
                              <p:cond delay="0"/>
                            </p:stCondLst>
                            <p:childTnLst>
                              <p:par>
                                <p:cTn id="120" presetID="17" presetClass="entr" presetSubtype="10" fill="hold" grpId="0" nodeType="clickEffect">
                                  <p:stCondLst>
                                    <p:cond delay="0"/>
                                  </p:stCondLst>
                                  <p:childTnLst>
                                    <p:set>
                                      <p:cBhvr>
                                        <p:cTn id="121" dur="1" fill="hold">
                                          <p:stCondLst>
                                            <p:cond delay="0"/>
                                          </p:stCondLst>
                                        </p:cTn>
                                        <p:tgtEl>
                                          <p:spTgt spid="5145"/>
                                        </p:tgtEl>
                                        <p:attrNameLst>
                                          <p:attrName>style.visibility</p:attrName>
                                        </p:attrNameLst>
                                      </p:cBhvr>
                                      <p:to>
                                        <p:strVal val="visible"/>
                                      </p:to>
                                    </p:set>
                                    <p:anim calcmode="lin" valueType="num">
                                      <p:cBhvr>
                                        <p:cTn id="122" dur="500" fill="hold"/>
                                        <p:tgtEl>
                                          <p:spTgt spid="5145"/>
                                        </p:tgtEl>
                                        <p:attrNameLst>
                                          <p:attrName>ppt_w</p:attrName>
                                        </p:attrNameLst>
                                      </p:cBhvr>
                                      <p:tavLst>
                                        <p:tav tm="0">
                                          <p:val>
                                            <p:fltVal val="0"/>
                                          </p:val>
                                        </p:tav>
                                        <p:tav tm="100000">
                                          <p:val>
                                            <p:strVal val="#ppt_w"/>
                                          </p:val>
                                        </p:tav>
                                      </p:tavLst>
                                    </p:anim>
                                    <p:anim calcmode="lin" valueType="num">
                                      <p:cBhvr>
                                        <p:cTn id="123" dur="500" fill="hold"/>
                                        <p:tgtEl>
                                          <p:spTgt spid="5145"/>
                                        </p:tgtEl>
                                        <p:attrNameLst>
                                          <p:attrName>ppt_h</p:attrName>
                                        </p:attrNameLst>
                                      </p:cBhvr>
                                      <p:tavLst>
                                        <p:tav tm="0">
                                          <p:val>
                                            <p:strVal val="#ppt_h"/>
                                          </p:val>
                                        </p:tav>
                                        <p:tav tm="100000">
                                          <p:val>
                                            <p:strVal val="#ppt_h"/>
                                          </p:val>
                                        </p:tav>
                                      </p:tavLst>
                                    </p:anim>
                                  </p:childTnLst>
                                </p:cTn>
                              </p:par>
                            </p:childTnLst>
                          </p:cTn>
                        </p:par>
                        <p:par>
                          <p:cTn id="124" fill="hold">
                            <p:stCondLst>
                              <p:cond delay="500"/>
                            </p:stCondLst>
                            <p:childTnLst>
                              <p:par>
                                <p:cTn id="125" presetID="22" presetClass="entr" presetSubtype="8" fill="hold" grpId="0" nodeType="afterEffect">
                                  <p:stCondLst>
                                    <p:cond delay="0"/>
                                  </p:stCondLst>
                                  <p:childTnLst>
                                    <p:set>
                                      <p:cBhvr>
                                        <p:cTn id="126" dur="1" fill="hold">
                                          <p:stCondLst>
                                            <p:cond delay="0"/>
                                          </p:stCondLst>
                                        </p:cTn>
                                        <p:tgtEl>
                                          <p:spTgt spid="5146"/>
                                        </p:tgtEl>
                                        <p:attrNameLst>
                                          <p:attrName>style.visibility</p:attrName>
                                        </p:attrNameLst>
                                      </p:cBhvr>
                                      <p:to>
                                        <p:strVal val="visible"/>
                                      </p:to>
                                    </p:set>
                                    <p:animEffect transition="in" filter="wipe(left)">
                                      <p:cBhvr>
                                        <p:cTn id="127" dur="500"/>
                                        <p:tgtEl>
                                          <p:spTgt spid="5146"/>
                                        </p:tgtEl>
                                      </p:cBhvr>
                                    </p:animEffect>
                                  </p:childTnLst>
                                </p:cTn>
                              </p:par>
                            </p:childTnLst>
                          </p:cTn>
                        </p:par>
                        <p:par>
                          <p:cTn id="128" fill="hold">
                            <p:stCondLst>
                              <p:cond delay="1000"/>
                            </p:stCondLst>
                            <p:childTnLst>
                              <p:par>
                                <p:cTn id="129" presetID="22" presetClass="entr" presetSubtype="1" fill="hold" nodeType="afterEffect">
                                  <p:stCondLst>
                                    <p:cond delay="0"/>
                                  </p:stCondLst>
                                  <p:childTnLst>
                                    <p:set>
                                      <p:cBhvr>
                                        <p:cTn id="130" dur="1" fill="hold">
                                          <p:stCondLst>
                                            <p:cond delay="0"/>
                                          </p:stCondLst>
                                        </p:cTn>
                                        <p:tgtEl>
                                          <p:spTgt spid="5155"/>
                                        </p:tgtEl>
                                        <p:attrNameLst>
                                          <p:attrName>style.visibility</p:attrName>
                                        </p:attrNameLst>
                                      </p:cBhvr>
                                      <p:to>
                                        <p:strVal val="visible"/>
                                      </p:to>
                                    </p:set>
                                    <p:animEffect transition="in" filter="wipe(up)">
                                      <p:cBhvr>
                                        <p:cTn id="131" dur="500"/>
                                        <p:tgtEl>
                                          <p:spTgt spid="5155"/>
                                        </p:tgtEl>
                                      </p:cBhvr>
                                    </p:animEffect>
                                  </p:childTnLst>
                                </p:cTn>
                              </p:par>
                            </p:childTnLst>
                          </p:cTn>
                        </p:par>
                        <p:par>
                          <p:cTn id="132" fill="hold">
                            <p:stCondLst>
                              <p:cond delay="1500"/>
                            </p:stCondLst>
                            <p:childTnLst>
                              <p:par>
                                <p:cTn id="133" presetID="22" presetClass="entr" presetSubtype="8" fill="hold" grpId="0" nodeType="afterEffect">
                                  <p:stCondLst>
                                    <p:cond delay="0"/>
                                  </p:stCondLst>
                                  <p:childTnLst>
                                    <p:set>
                                      <p:cBhvr>
                                        <p:cTn id="134" dur="1" fill="hold">
                                          <p:stCondLst>
                                            <p:cond delay="0"/>
                                          </p:stCondLst>
                                        </p:cTn>
                                        <p:tgtEl>
                                          <p:spTgt spid="5148"/>
                                        </p:tgtEl>
                                        <p:attrNameLst>
                                          <p:attrName>style.visibility</p:attrName>
                                        </p:attrNameLst>
                                      </p:cBhvr>
                                      <p:to>
                                        <p:strVal val="visible"/>
                                      </p:to>
                                    </p:set>
                                    <p:animEffect transition="in" filter="wipe(left)">
                                      <p:cBhvr>
                                        <p:cTn id="135" dur="500"/>
                                        <p:tgtEl>
                                          <p:spTgt spid="5148"/>
                                        </p:tgtEl>
                                      </p:cBhvr>
                                    </p:animEffect>
                                  </p:childTnLst>
                                </p:cTn>
                              </p:par>
                            </p:childTnLst>
                          </p:cTn>
                        </p:par>
                        <p:par>
                          <p:cTn id="136" fill="hold">
                            <p:stCondLst>
                              <p:cond delay="2000"/>
                            </p:stCondLst>
                            <p:childTnLst>
                              <p:par>
                                <p:cTn id="137" presetID="22" presetClass="entr" presetSubtype="4" fill="hold" grpId="0" nodeType="afterEffect">
                                  <p:stCondLst>
                                    <p:cond delay="0"/>
                                  </p:stCondLst>
                                  <p:childTnLst>
                                    <p:set>
                                      <p:cBhvr>
                                        <p:cTn id="138" dur="1" fill="hold">
                                          <p:stCondLst>
                                            <p:cond delay="0"/>
                                          </p:stCondLst>
                                        </p:cTn>
                                        <p:tgtEl>
                                          <p:spTgt spid="5147"/>
                                        </p:tgtEl>
                                        <p:attrNameLst>
                                          <p:attrName>style.visibility</p:attrName>
                                        </p:attrNameLst>
                                      </p:cBhvr>
                                      <p:to>
                                        <p:strVal val="visible"/>
                                      </p:to>
                                    </p:set>
                                    <p:animEffect transition="in" filter="wipe(down)">
                                      <p:cBhvr>
                                        <p:cTn id="139" dur="500"/>
                                        <p:tgtEl>
                                          <p:spTgt spid="5147"/>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8" fill="hold" grpId="0" nodeType="clickEffect">
                                  <p:stCondLst>
                                    <p:cond delay="0"/>
                                  </p:stCondLst>
                                  <p:childTnLst>
                                    <p:set>
                                      <p:cBhvr>
                                        <p:cTn id="143" dur="1" fill="hold">
                                          <p:stCondLst>
                                            <p:cond delay="0"/>
                                          </p:stCondLst>
                                        </p:cTn>
                                        <p:tgtEl>
                                          <p:spTgt spid="5149"/>
                                        </p:tgtEl>
                                        <p:attrNameLst>
                                          <p:attrName>style.visibility</p:attrName>
                                        </p:attrNameLst>
                                      </p:cBhvr>
                                      <p:to>
                                        <p:strVal val="visible"/>
                                      </p:to>
                                    </p:set>
                                    <p:animEffect transition="in" filter="wipe(left)">
                                      <p:cBhvr>
                                        <p:cTn id="144" dur="500"/>
                                        <p:tgtEl>
                                          <p:spTgt spid="5149"/>
                                        </p:tgtEl>
                                      </p:cBhvr>
                                    </p:animEffect>
                                  </p:childTnLst>
                                </p:cTn>
                              </p:par>
                            </p:childTnLst>
                          </p:cTn>
                        </p:par>
                        <p:par>
                          <p:cTn id="145" fill="hold">
                            <p:stCondLst>
                              <p:cond delay="500"/>
                            </p:stCondLst>
                            <p:childTnLst>
                              <p:par>
                                <p:cTn id="146" presetID="22" presetClass="entr" presetSubtype="8" fill="hold" grpId="0" nodeType="afterEffect">
                                  <p:stCondLst>
                                    <p:cond delay="0"/>
                                  </p:stCondLst>
                                  <p:childTnLst>
                                    <p:set>
                                      <p:cBhvr>
                                        <p:cTn id="147" dur="1" fill="hold">
                                          <p:stCondLst>
                                            <p:cond delay="0"/>
                                          </p:stCondLst>
                                        </p:cTn>
                                        <p:tgtEl>
                                          <p:spTgt spid="5150"/>
                                        </p:tgtEl>
                                        <p:attrNameLst>
                                          <p:attrName>style.visibility</p:attrName>
                                        </p:attrNameLst>
                                      </p:cBhvr>
                                      <p:to>
                                        <p:strVal val="visible"/>
                                      </p:to>
                                    </p:set>
                                    <p:animEffect transition="in" filter="wipe(left)">
                                      <p:cBhvr>
                                        <p:cTn id="148" dur="500"/>
                                        <p:tgtEl>
                                          <p:spTgt spid="5150"/>
                                        </p:tgtEl>
                                      </p:cBhvr>
                                    </p:animEffect>
                                  </p:childTnLst>
                                </p:cTn>
                              </p:par>
                            </p:childTnLst>
                          </p:cTn>
                        </p:par>
                        <p:par>
                          <p:cTn id="149" fill="hold">
                            <p:stCondLst>
                              <p:cond delay="1000"/>
                            </p:stCondLst>
                            <p:childTnLst>
                              <p:par>
                                <p:cTn id="150" presetID="23" presetClass="entr" presetSubtype="528" fill="hold" grpId="0" nodeType="afterEffect">
                                  <p:stCondLst>
                                    <p:cond delay="0"/>
                                  </p:stCondLst>
                                  <p:childTnLst>
                                    <p:set>
                                      <p:cBhvr>
                                        <p:cTn id="151" dur="1" fill="hold">
                                          <p:stCondLst>
                                            <p:cond delay="0"/>
                                          </p:stCondLst>
                                        </p:cTn>
                                        <p:tgtEl>
                                          <p:spTgt spid="5159"/>
                                        </p:tgtEl>
                                        <p:attrNameLst>
                                          <p:attrName>style.visibility</p:attrName>
                                        </p:attrNameLst>
                                      </p:cBhvr>
                                      <p:to>
                                        <p:strVal val="visible"/>
                                      </p:to>
                                    </p:set>
                                    <p:anim calcmode="lin" valueType="num">
                                      <p:cBhvr>
                                        <p:cTn id="152" dur="500" fill="hold"/>
                                        <p:tgtEl>
                                          <p:spTgt spid="5159"/>
                                        </p:tgtEl>
                                        <p:attrNameLst>
                                          <p:attrName>ppt_w</p:attrName>
                                        </p:attrNameLst>
                                      </p:cBhvr>
                                      <p:tavLst>
                                        <p:tav tm="0">
                                          <p:val>
                                            <p:fltVal val="0"/>
                                          </p:val>
                                        </p:tav>
                                        <p:tav tm="100000">
                                          <p:val>
                                            <p:strVal val="#ppt_w"/>
                                          </p:val>
                                        </p:tav>
                                      </p:tavLst>
                                    </p:anim>
                                    <p:anim calcmode="lin" valueType="num">
                                      <p:cBhvr>
                                        <p:cTn id="153" dur="500" fill="hold"/>
                                        <p:tgtEl>
                                          <p:spTgt spid="5159"/>
                                        </p:tgtEl>
                                        <p:attrNameLst>
                                          <p:attrName>ppt_h</p:attrName>
                                        </p:attrNameLst>
                                      </p:cBhvr>
                                      <p:tavLst>
                                        <p:tav tm="0">
                                          <p:val>
                                            <p:fltVal val="0"/>
                                          </p:val>
                                        </p:tav>
                                        <p:tav tm="100000">
                                          <p:val>
                                            <p:strVal val="#ppt_h"/>
                                          </p:val>
                                        </p:tav>
                                      </p:tavLst>
                                    </p:anim>
                                    <p:anim calcmode="lin" valueType="num">
                                      <p:cBhvr>
                                        <p:cTn id="154" dur="500" fill="hold"/>
                                        <p:tgtEl>
                                          <p:spTgt spid="5159"/>
                                        </p:tgtEl>
                                        <p:attrNameLst>
                                          <p:attrName>ppt_x</p:attrName>
                                        </p:attrNameLst>
                                      </p:cBhvr>
                                      <p:tavLst>
                                        <p:tav tm="0">
                                          <p:val>
                                            <p:fltVal val="0.5"/>
                                          </p:val>
                                        </p:tav>
                                        <p:tav tm="100000">
                                          <p:val>
                                            <p:strVal val="#ppt_x"/>
                                          </p:val>
                                        </p:tav>
                                      </p:tavLst>
                                    </p:anim>
                                    <p:anim calcmode="lin" valueType="num">
                                      <p:cBhvr>
                                        <p:cTn id="155" dur="500" fill="hold"/>
                                        <p:tgtEl>
                                          <p:spTgt spid="515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nimBg="1"/>
      <p:bldP spid="5125" grpId="0" animBg="1"/>
      <p:bldP spid="5126" grpId="0" autoUpdateAnimBg="0"/>
      <p:bldP spid="5127" grpId="0" autoUpdateAnimBg="0"/>
      <p:bldP spid="5128" grpId="0" animBg="1"/>
      <p:bldP spid="5129" grpId="0" animBg="1"/>
      <p:bldP spid="5130" grpId="0" autoUpdateAnimBg="0"/>
      <p:bldP spid="5131" grpId="0" animBg="1"/>
      <p:bldP spid="5132" grpId="0" animBg="1"/>
      <p:bldP spid="5133" grpId="0" animBg="1"/>
      <p:bldP spid="5135" grpId="0" animBg="1"/>
      <p:bldP spid="5137" grpId="0" animBg="1"/>
      <p:bldP spid="5138" grpId="0" animBg="1"/>
      <p:bldP spid="5139" grpId="0" autoUpdateAnimBg="0"/>
      <p:bldP spid="5140" grpId="0" autoUpdateAnimBg="0"/>
      <p:bldP spid="5141" grpId="0" animBg="1"/>
      <p:bldP spid="5142" grpId="0" autoUpdateAnimBg="0"/>
      <p:bldP spid="5143" grpId="0" animBg="1"/>
      <p:bldP spid="5144" grpId="0" animBg="1"/>
      <p:bldP spid="5145" grpId="0" animBg="1"/>
      <p:bldP spid="5146" grpId="0" autoUpdateAnimBg="0"/>
      <p:bldP spid="5147" grpId="0" animBg="1"/>
      <p:bldP spid="5148" grpId="0" autoUpdateAnimBg="0"/>
      <p:bldP spid="5149" grpId="0" animBg="1"/>
      <p:bldP spid="5150" grpId="0" autoUpdateAnimBg="0"/>
      <p:bldP spid="5151" grpId="0" animBg="1"/>
      <p:bldP spid="5152" grpId="0" animBg="1"/>
      <p:bldP spid="5153" grpId="0" animBg="1"/>
      <p:bldP spid="5154" grpId="0" autoUpdateAnimBg="0"/>
      <p:bldP spid="5156" grpId="0" animBg="1" autoUpdateAnimBg="0"/>
      <p:bldP spid="5159"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286000" y="2057400"/>
            <a:ext cx="1447800" cy="647700"/>
          </a:xfrm>
          <a:prstGeom prst="rect">
            <a:avLst/>
          </a:prstGeom>
          <a:solidFill>
            <a:srgbClr val="E7FFA5"/>
          </a:solidFill>
          <a:ln w="15875">
            <a:solidFill>
              <a:schemeClr val="tx1"/>
            </a:solidFill>
            <a:miter lim="800000"/>
            <a:headEnd/>
            <a:tailEnd/>
          </a:ln>
        </p:spPr>
        <p:txBody>
          <a:bodyPr/>
          <a:lstStyle/>
          <a:p>
            <a:pPr algn="l"/>
            <a:r>
              <a:rPr lang="de-DE" sz="1200"/>
              <a:t>Lagerdauer der Roh-, Hilfs- und Betriebsstoffe</a:t>
            </a:r>
          </a:p>
        </p:txBody>
      </p:sp>
      <p:sp>
        <p:nvSpPr>
          <p:cNvPr id="18435" name="Text Box 3"/>
          <p:cNvSpPr txBox="1">
            <a:spLocks noChangeArrowheads="1"/>
          </p:cNvSpPr>
          <p:nvPr/>
        </p:nvSpPr>
        <p:spPr bwMode="auto">
          <a:xfrm>
            <a:off x="3733800" y="2057400"/>
            <a:ext cx="2743200" cy="647700"/>
          </a:xfrm>
          <a:prstGeom prst="rect">
            <a:avLst/>
          </a:prstGeom>
          <a:solidFill>
            <a:srgbClr val="E7E7E7"/>
          </a:solidFill>
          <a:ln w="15875">
            <a:solidFill>
              <a:schemeClr val="tx1"/>
            </a:solidFill>
            <a:miter lim="800000"/>
            <a:headEnd/>
            <a:tailEnd/>
          </a:ln>
        </p:spPr>
        <p:txBody>
          <a:bodyPr anchor="ctr"/>
          <a:lstStyle/>
          <a:p>
            <a:r>
              <a:rPr lang="de-DE"/>
              <a:t>Fertigungsdauer (Leistungserstellung)</a:t>
            </a:r>
          </a:p>
        </p:txBody>
      </p:sp>
      <p:sp>
        <p:nvSpPr>
          <p:cNvPr id="18436" name="Text Box 4"/>
          <p:cNvSpPr txBox="1">
            <a:spLocks noChangeArrowheads="1"/>
          </p:cNvSpPr>
          <p:nvPr/>
        </p:nvSpPr>
        <p:spPr bwMode="auto">
          <a:xfrm>
            <a:off x="6477000" y="2057400"/>
            <a:ext cx="1143000" cy="647700"/>
          </a:xfrm>
          <a:prstGeom prst="rect">
            <a:avLst/>
          </a:prstGeom>
          <a:solidFill>
            <a:srgbClr val="CCFFCC"/>
          </a:solidFill>
          <a:ln w="15875">
            <a:solidFill>
              <a:schemeClr val="tx1"/>
            </a:solidFill>
            <a:miter lim="800000"/>
            <a:headEnd/>
            <a:tailEnd/>
          </a:ln>
        </p:spPr>
        <p:txBody>
          <a:bodyPr/>
          <a:lstStyle/>
          <a:p>
            <a:pPr algn="l"/>
            <a:r>
              <a:rPr lang="de-DE" sz="1200"/>
              <a:t>Lagerdauer der fertigen Produkte</a:t>
            </a:r>
          </a:p>
        </p:txBody>
      </p:sp>
      <p:sp>
        <p:nvSpPr>
          <p:cNvPr id="18437" name="Text Box 5"/>
          <p:cNvSpPr txBox="1">
            <a:spLocks noChangeArrowheads="1"/>
          </p:cNvSpPr>
          <p:nvPr/>
        </p:nvSpPr>
        <p:spPr bwMode="auto">
          <a:xfrm>
            <a:off x="7620000" y="2057400"/>
            <a:ext cx="990600" cy="647700"/>
          </a:xfrm>
          <a:prstGeom prst="rect">
            <a:avLst/>
          </a:prstGeom>
          <a:solidFill>
            <a:srgbClr val="FFFFC5"/>
          </a:solidFill>
          <a:ln w="15875">
            <a:solidFill>
              <a:schemeClr val="tx1"/>
            </a:solidFill>
            <a:miter lim="800000"/>
            <a:headEnd/>
            <a:tailEnd/>
          </a:ln>
        </p:spPr>
        <p:txBody>
          <a:bodyPr/>
          <a:lstStyle/>
          <a:p>
            <a:pPr algn="l"/>
            <a:r>
              <a:rPr lang="de-DE" sz="1200"/>
              <a:t>Zahlungs-ziel für Kunden</a:t>
            </a:r>
          </a:p>
        </p:txBody>
      </p:sp>
      <p:sp>
        <p:nvSpPr>
          <p:cNvPr id="18438" name="Line 6"/>
          <p:cNvSpPr>
            <a:spLocks noChangeShapeType="1"/>
          </p:cNvSpPr>
          <p:nvPr/>
        </p:nvSpPr>
        <p:spPr bwMode="auto">
          <a:xfrm>
            <a:off x="2286000" y="2057400"/>
            <a:ext cx="0" cy="3886200"/>
          </a:xfrm>
          <a:prstGeom prst="line">
            <a:avLst/>
          </a:prstGeom>
          <a:noFill/>
          <a:ln w="28575">
            <a:solidFill>
              <a:schemeClr val="tx1"/>
            </a:solidFill>
            <a:round/>
            <a:headEnd/>
            <a:tailEnd/>
          </a:ln>
        </p:spPr>
        <p:txBody>
          <a:bodyPr>
            <a:spAutoFit/>
          </a:bodyPr>
          <a:lstStyle/>
          <a:p>
            <a:endParaRPr lang="de-DE"/>
          </a:p>
        </p:txBody>
      </p:sp>
      <p:sp>
        <p:nvSpPr>
          <p:cNvPr id="18439" name="Line 7"/>
          <p:cNvSpPr>
            <a:spLocks noChangeShapeType="1"/>
          </p:cNvSpPr>
          <p:nvPr/>
        </p:nvSpPr>
        <p:spPr bwMode="auto">
          <a:xfrm>
            <a:off x="8610600" y="2057400"/>
            <a:ext cx="0" cy="3886200"/>
          </a:xfrm>
          <a:prstGeom prst="line">
            <a:avLst/>
          </a:prstGeom>
          <a:noFill/>
          <a:ln w="28575">
            <a:solidFill>
              <a:schemeClr val="tx1"/>
            </a:solidFill>
            <a:round/>
            <a:headEnd/>
            <a:tailEnd/>
          </a:ln>
        </p:spPr>
        <p:txBody>
          <a:bodyPr>
            <a:spAutoFit/>
          </a:bodyPr>
          <a:lstStyle/>
          <a:p>
            <a:endParaRPr lang="de-DE"/>
          </a:p>
        </p:txBody>
      </p:sp>
      <p:sp>
        <p:nvSpPr>
          <p:cNvPr id="18440" name="Line 8"/>
          <p:cNvSpPr>
            <a:spLocks noChangeShapeType="1"/>
          </p:cNvSpPr>
          <p:nvPr/>
        </p:nvSpPr>
        <p:spPr bwMode="auto">
          <a:xfrm>
            <a:off x="304800" y="1066800"/>
            <a:ext cx="0" cy="914400"/>
          </a:xfrm>
          <a:prstGeom prst="line">
            <a:avLst/>
          </a:prstGeom>
          <a:noFill/>
          <a:ln w="38100">
            <a:solidFill>
              <a:srgbClr val="FF0000"/>
            </a:solidFill>
            <a:round/>
            <a:headEnd/>
            <a:tailEnd type="triangle" w="med" len="med"/>
          </a:ln>
        </p:spPr>
        <p:txBody>
          <a:bodyPr>
            <a:spAutoFit/>
          </a:bodyPr>
          <a:lstStyle/>
          <a:p>
            <a:endParaRPr lang="de-DE"/>
          </a:p>
        </p:txBody>
      </p:sp>
      <p:sp>
        <p:nvSpPr>
          <p:cNvPr id="18441" name="Text Box 9"/>
          <p:cNvSpPr txBox="1">
            <a:spLocks noChangeArrowheads="1"/>
          </p:cNvSpPr>
          <p:nvPr/>
        </p:nvSpPr>
        <p:spPr bwMode="auto">
          <a:xfrm>
            <a:off x="1676400" y="457200"/>
            <a:ext cx="1295400" cy="517525"/>
          </a:xfrm>
          <a:prstGeom prst="rect">
            <a:avLst/>
          </a:prstGeom>
          <a:noFill/>
          <a:ln w="9525">
            <a:noFill/>
            <a:miter lim="800000"/>
            <a:headEnd/>
            <a:tailEnd/>
          </a:ln>
        </p:spPr>
        <p:txBody>
          <a:bodyPr>
            <a:spAutoFit/>
          </a:bodyPr>
          <a:lstStyle/>
          <a:p>
            <a:r>
              <a:rPr lang="de-DE"/>
              <a:t>Eingang RHB</a:t>
            </a:r>
          </a:p>
        </p:txBody>
      </p:sp>
      <p:sp>
        <p:nvSpPr>
          <p:cNvPr id="18442" name="Line 10"/>
          <p:cNvSpPr>
            <a:spLocks noChangeShapeType="1"/>
          </p:cNvSpPr>
          <p:nvPr/>
        </p:nvSpPr>
        <p:spPr bwMode="auto">
          <a:xfrm flipV="1">
            <a:off x="3200400" y="1524000"/>
            <a:ext cx="0" cy="533400"/>
          </a:xfrm>
          <a:prstGeom prst="line">
            <a:avLst/>
          </a:prstGeom>
          <a:noFill/>
          <a:ln w="28575">
            <a:solidFill>
              <a:srgbClr val="0000FF"/>
            </a:solidFill>
            <a:round/>
            <a:headEnd/>
            <a:tailEnd type="triangle" w="med" len="med"/>
          </a:ln>
        </p:spPr>
        <p:txBody>
          <a:bodyPr>
            <a:spAutoFit/>
          </a:bodyPr>
          <a:lstStyle/>
          <a:p>
            <a:endParaRPr lang="de-DE"/>
          </a:p>
        </p:txBody>
      </p:sp>
      <p:sp>
        <p:nvSpPr>
          <p:cNvPr id="18443" name="Text Box 11"/>
          <p:cNvSpPr txBox="1">
            <a:spLocks noChangeArrowheads="1"/>
          </p:cNvSpPr>
          <p:nvPr/>
        </p:nvSpPr>
        <p:spPr bwMode="auto">
          <a:xfrm>
            <a:off x="2514600" y="838200"/>
            <a:ext cx="1471613" cy="730250"/>
          </a:xfrm>
          <a:prstGeom prst="rect">
            <a:avLst/>
          </a:prstGeom>
          <a:noFill/>
          <a:ln w="9525">
            <a:noFill/>
            <a:miter lim="800000"/>
            <a:headEnd/>
            <a:tailEnd/>
          </a:ln>
        </p:spPr>
        <p:txBody>
          <a:bodyPr>
            <a:spAutoFit/>
          </a:bodyPr>
          <a:lstStyle/>
          <a:p>
            <a:r>
              <a:rPr lang="de-DE"/>
              <a:t>Zahlungs-ausgang an Lieferanten</a:t>
            </a:r>
          </a:p>
        </p:txBody>
      </p:sp>
      <p:sp>
        <p:nvSpPr>
          <p:cNvPr id="18444" name="Line 12"/>
          <p:cNvSpPr>
            <a:spLocks noChangeShapeType="1"/>
          </p:cNvSpPr>
          <p:nvPr/>
        </p:nvSpPr>
        <p:spPr bwMode="auto">
          <a:xfrm flipV="1">
            <a:off x="4343400" y="1676400"/>
            <a:ext cx="0" cy="381000"/>
          </a:xfrm>
          <a:prstGeom prst="line">
            <a:avLst/>
          </a:prstGeom>
          <a:noFill/>
          <a:ln w="28575">
            <a:solidFill>
              <a:srgbClr val="0000FF"/>
            </a:solidFill>
            <a:round/>
            <a:headEnd/>
            <a:tailEnd type="triangle" w="med" len="med"/>
          </a:ln>
        </p:spPr>
        <p:txBody>
          <a:bodyPr>
            <a:spAutoFit/>
          </a:bodyPr>
          <a:lstStyle/>
          <a:p>
            <a:endParaRPr lang="de-DE"/>
          </a:p>
        </p:txBody>
      </p:sp>
      <p:sp>
        <p:nvSpPr>
          <p:cNvPr id="18445" name="Text Box 13"/>
          <p:cNvSpPr txBox="1">
            <a:spLocks noChangeArrowheads="1"/>
          </p:cNvSpPr>
          <p:nvPr/>
        </p:nvSpPr>
        <p:spPr bwMode="auto">
          <a:xfrm>
            <a:off x="4114800" y="1066800"/>
            <a:ext cx="2133600" cy="517525"/>
          </a:xfrm>
          <a:prstGeom prst="rect">
            <a:avLst/>
          </a:prstGeom>
          <a:noFill/>
          <a:ln w="9525">
            <a:noFill/>
            <a:miter lim="800000"/>
            <a:headEnd/>
            <a:tailEnd/>
          </a:ln>
        </p:spPr>
        <p:txBody>
          <a:bodyPr>
            <a:spAutoFit/>
          </a:bodyPr>
          <a:lstStyle/>
          <a:p>
            <a:r>
              <a:rPr lang="de-DE"/>
              <a:t>Weitere Zahlungsausgänge</a:t>
            </a:r>
          </a:p>
        </p:txBody>
      </p:sp>
      <p:sp>
        <p:nvSpPr>
          <p:cNvPr id="18446" name="Line 14"/>
          <p:cNvSpPr>
            <a:spLocks noChangeShapeType="1"/>
          </p:cNvSpPr>
          <p:nvPr/>
        </p:nvSpPr>
        <p:spPr bwMode="auto">
          <a:xfrm flipV="1">
            <a:off x="5029200" y="1676400"/>
            <a:ext cx="0" cy="381000"/>
          </a:xfrm>
          <a:prstGeom prst="line">
            <a:avLst/>
          </a:prstGeom>
          <a:noFill/>
          <a:ln w="28575">
            <a:solidFill>
              <a:srgbClr val="0000FF"/>
            </a:solidFill>
            <a:round/>
            <a:headEnd/>
            <a:tailEnd type="triangle" w="med" len="med"/>
          </a:ln>
        </p:spPr>
        <p:txBody>
          <a:bodyPr>
            <a:spAutoFit/>
          </a:bodyPr>
          <a:lstStyle/>
          <a:p>
            <a:endParaRPr lang="de-DE"/>
          </a:p>
        </p:txBody>
      </p:sp>
      <p:sp>
        <p:nvSpPr>
          <p:cNvPr id="18447" name="Line 15"/>
          <p:cNvSpPr>
            <a:spLocks noChangeShapeType="1"/>
          </p:cNvSpPr>
          <p:nvPr/>
        </p:nvSpPr>
        <p:spPr bwMode="auto">
          <a:xfrm flipV="1">
            <a:off x="5791200" y="1676400"/>
            <a:ext cx="0" cy="381000"/>
          </a:xfrm>
          <a:prstGeom prst="line">
            <a:avLst/>
          </a:prstGeom>
          <a:noFill/>
          <a:ln w="28575">
            <a:solidFill>
              <a:srgbClr val="0000FF"/>
            </a:solidFill>
            <a:round/>
            <a:headEnd/>
            <a:tailEnd type="triangle" w="med" len="med"/>
          </a:ln>
        </p:spPr>
        <p:txBody>
          <a:bodyPr>
            <a:spAutoFit/>
          </a:bodyPr>
          <a:lstStyle/>
          <a:p>
            <a:endParaRPr lang="de-DE"/>
          </a:p>
        </p:txBody>
      </p:sp>
      <p:sp>
        <p:nvSpPr>
          <p:cNvPr id="18448" name="Line 16"/>
          <p:cNvSpPr>
            <a:spLocks noChangeShapeType="1"/>
          </p:cNvSpPr>
          <p:nvPr/>
        </p:nvSpPr>
        <p:spPr bwMode="auto">
          <a:xfrm flipV="1">
            <a:off x="7620000" y="1752600"/>
            <a:ext cx="0" cy="304800"/>
          </a:xfrm>
          <a:prstGeom prst="line">
            <a:avLst/>
          </a:prstGeom>
          <a:noFill/>
          <a:ln w="57150">
            <a:solidFill>
              <a:srgbClr val="008080"/>
            </a:solidFill>
            <a:round/>
            <a:headEnd/>
            <a:tailEnd/>
          </a:ln>
        </p:spPr>
        <p:txBody>
          <a:bodyPr>
            <a:spAutoFit/>
          </a:bodyPr>
          <a:lstStyle/>
          <a:p>
            <a:endParaRPr lang="de-DE"/>
          </a:p>
        </p:txBody>
      </p:sp>
      <p:sp>
        <p:nvSpPr>
          <p:cNvPr id="18449" name="Line 17"/>
          <p:cNvSpPr>
            <a:spLocks noChangeShapeType="1"/>
          </p:cNvSpPr>
          <p:nvPr/>
        </p:nvSpPr>
        <p:spPr bwMode="auto">
          <a:xfrm flipV="1">
            <a:off x="7620000" y="1752600"/>
            <a:ext cx="685800" cy="0"/>
          </a:xfrm>
          <a:prstGeom prst="line">
            <a:avLst/>
          </a:prstGeom>
          <a:noFill/>
          <a:ln w="57150">
            <a:solidFill>
              <a:srgbClr val="008080"/>
            </a:solidFill>
            <a:round/>
            <a:headEnd/>
            <a:tailEnd type="triangle" w="med" len="med"/>
          </a:ln>
        </p:spPr>
        <p:txBody>
          <a:bodyPr>
            <a:spAutoFit/>
          </a:bodyPr>
          <a:lstStyle/>
          <a:p>
            <a:endParaRPr lang="de-DE"/>
          </a:p>
        </p:txBody>
      </p:sp>
      <p:sp>
        <p:nvSpPr>
          <p:cNvPr id="18450" name="Text Box 18"/>
          <p:cNvSpPr txBox="1">
            <a:spLocks noChangeArrowheads="1"/>
          </p:cNvSpPr>
          <p:nvPr/>
        </p:nvSpPr>
        <p:spPr bwMode="auto">
          <a:xfrm>
            <a:off x="7467600" y="1143000"/>
            <a:ext cx="1250950" cy="517525"/>
          </a:xfrm>
          <a:prstGeom prst="rect">
            <a:avLst/>
          </a:prstGeom>
          <a:noFill/>
          <a:ln w="9525">
            <a:noFill/>
            <a:miter lim="800000"/>
            <a:headEnd/>
            <a:tailEnd/>
          </a:ln>
        </p:spPr>
        <p:txBody>
          <a:bodyPr>
            <a:spAutoFit/>
          </a:bodyPr>
          <a:lstStyle/>
          <a:p>
            <a:pPr algn="l"/>
            <a:r>
              <a:rPr lang="de-DE"/>
              <a:t>Aus-lieferung</a:t>
            </a:r>
          </a:p>
        </p:txBody>
      </p:sp>
      <p:sp>
        <p:nvSpPr>
          <p:cNvPr id="18451" name="Line 19"/>
          <p:cNvSpPr>
            <a:spLocks noChangeShapeType="1"/>
          </p:cNvSpPr>
          <p:nvPr/>
        </p:nvSpPr>
        <p:spPr bwMode="auto">
          <a:xfrm>
            <a:off x="8610600" y="1066800"/>
            <a:ext cx="0" cy="990600"/>
          </a:xfrm>
          <a:prstGeom prst="line">
            <a:avLst/>
          </a:prstGeom>
          <a:noFill/>
          <a:ln w="38100">
            <a:solidFill>
              <a:srgbClr val="FF0000"/>
            </a:solidFill>
            <a:round/>
            <a:headEnd/>
            <a:tailEnd type="triangle" w="med" len="med"/>
          </a:ln>
        </p:spPr>
        <p:txBody>
          <a:bodyPr>
            <a:spAutoFit/>
          </a:bodyPr>
          <a:lstStyle/>
          <a:p>
            <a:endParaRPr lang="de-DE"/>
          </a:p>
        </p:txBody>
      </p:sp>
      <p:sp>
        <p:nvSpPr>
          <p:cNvPr id="18452" name="Text Box 20"/>
          <p:cNvSpPr txBox="1">
            <a:spLocks noChangeArrowheads="1"/>
          </p:cNvSpPr>
          <p:nvPr/>
        </p:nvSpPr>
        <p:spPr bwMode="auto">
          <a:xfrm>
            <a:off x="7772400" y="381000"/>
            <a:ext cx="1371600" cy="730250"/>
          </a:xfrm>
          <a:prstGeom prst="rect">
            <a:avLst/>
          </a:prstGeom>
          <a:noFill/>
          <a:ln w="9525">
            <a:noFill/>
            <a:miter lim="800000"/>
            <a:headEnd/>
            <a:tailEnd/>
          </a:ln>
        </p:spPr>
        <p:txBody>
          <a:bodyPr>
            <a:spAutoFit/>
          </a:bodyPr>
          <a:lstStyle/>
          <a:p>
            <a:r>
              <a:rPr lang="de-DE"/>
              <a:t>Zahlungs-eingang von Kunden</a:t>
            </a:r>
          </a:p>
        </p:txBody>
      </p:sp>
      <p:sp>
        <p:nvSpPr>
          <p:cNvPr id="18453" name="Line 21"/>
          <p:cNvSpPr>
            <a:spLocks noChangeShapeType="1"/>
          </p:cNvSpPr>
          <p:nvPr/>
        </p:nvSpPr>
        <p:spPr bwMode="auto">
          <a:xfrm>
            <a:off x="2286000" y="990600"/>
            <a:ext cx="0" cy="990600"/>
          </a:xfrm>
          <a:prstGeom prst="line">
            <a:avLst/>
          </a:prstGeom>
          <a:noFill/>
          <a:ln w="57150">
            <a:solidFill>
              <a:srgbClr val="008080"/>
            </a:solidFill>
            <a:prstDash val="sysDot"/>
            <a:round/>
            <a:headEnd/>
            <a:tailEnd type="triangle" w="med" len="med"/>
          </a:ln>
        </p:spPr>
        <p:txBody>
          <a:bodyPr>
            <a:spAutoFit/>
          </a:bodyPr>
          <a:lstStyle/>
          <a:p>
            <a:endParaRPr lang="de-DE"/>
          </a:p>
        </p:txBody>
      </p:sp>
      <p:sp>
        <p:nvSpPr>
          <p:cNvPr id="18454" name="Line 23"/>
          <p:cNvSpPr>
            <a:spLocks noChangeShapeType="1"/>
          </p:cNvSpPr>
          <p:nvPr/>
        </p:nvSpPr>
        <p:spPr bwMode="auto">
          <a:xfrm>
            <a:off x="3733800" y="2743200"/>
            <a:ext cx="0" cy="3200400"/>
          </a:xfrm>
          <a:prstGeom prst="line">
            <a:avLst/>
          </a:prstGeom>
          <a:noFill/>
          <a:ln w="28575">
            <a:solidFill>
              <a:schemeClr val="tx1"/>
            </a:solidFill>
            <a:prstDash val="sysDot"/>
            <a:round/>
            <a:headEnd/>
            <a:tailEnd/>
          </a:ln>
        </p:spPr>
        <p:txBody>
          <a:bodyPr>
            <a:spAutoFit/>
          </a:bodyPr>
          <a:lstStyle/>
          <a:p>
            <a:endParaRPr lang="de-DE"/>
          </a:p>
        </p:txBody>
      </p:sp>
      <p:sp>
        <p:nvSpPr>
          <p:cNvPr id="18455" name="Line 24"/>
          <p:cNvSpPr>
            <a:spLocks noChangeShapeType="1"/>
          </p:cNvSpPr>
          <p:nvPr/>
        </p:nvSpPr>
        <p:spPr bwMode="auto">
          <a:xfrm>
            <a:off x="7620000" y="2743200"/>
            <a:ext cx="0" cy="3200400"/>
          </a:xfrm>
          <a:prstGeom prst="line">
            <a:avLst/>
          </a:prstGeom>
          <a:noFill/>
          <a:ln w="28575">
            <a:solidFill>
              <a:schemeClr val="tx1"/>
            </a:solidFill>
            <a:prstDash val="sysDot"/>
            <a:round/>
            <a:headEnd/>
            <a:tailEnd/>
          </a:ln>
        </p:spPr>
        <p:txBody>
          <a:bodyPr>
            <a:spAutoFit/>
          </a:bodyPr>
          <a:lstStyle/>
          <a:p>
            <a:endParaRPr lang="de-DE"/>
          </a:p>
        </p:txBody>
      </p:sp>
      <p:sp>
        <p:nvSpPr>
          <p:cNvPr id="18456" name="Line 25"/>
          <p:cNvSpPr>
            <a:spLocks noChangeShapeType="1"/>
          </p:cNvSpPr>
          <p:nvPr/>
        </p:nvSpPr>
        <p:spPr bwMode="auto">
          <a:xfrm>
            <a:off x="6477000" y="2743200"/>
            <a:ext cx="0" cy="3200400"/>
          </a:xfrm>
          <a:prstGeom prst="line">
            <a:avLst/>
          </a:prstGeom>
          <a:noFill/>
          <a:ln w="28575">
            <a:solidFill>
              <a:schemeClr val="tx1"/>
            </a:solidFill>
            <a:prstDash val="sysDot"/>
            <a:round/>
            <a:headEnd/>
            <a:tailEnd/>
          </a:ln>
        </p:spPr>
        <p:txBody>
          <a:bodyPr>
            <a:spAutoFit/>
          </a:bodyPr>
          <a:lstStyle/>
          <a:p>
            <a:endParaRPr lang="de-DE"/>
          </a:p>
        </p:txBody>
      </p:sp>
      <p:sp>
        <p:nvSpPr>
          <p:cNvPr id="18457" name="Line 26"/>
          <p:cNvSpPr>
            <a:spLocks noChangeShapeType="1"/>
          </p:cNvSpPr>
          <p:nvPr/>
        </p:nvSpPr>
        <p:spPr bwMode="auto">
          <a:xfrm>
            <a:off x="3200400" y="2743200"/>
            <a:ext cx="0" cy="1143000"/>
          </a:xfrm>
          <a:prstGeom prst="line">
            <a:avLst/>
          </a:prstGeom>
          <a:noFill/>
          <a:ln w="19050">
            <a:solidFill>
              <a:srgbClr val="FF0000"/>
            </a:solidFill>
            <a:round/>
            <a:headEnd/>
            <a:tailEnd/>
          </a:ln>
        </p:spPr>
        <p:txBody>
          <a:bodyPr>
            <a:spAutoFit/>
          </a:bodyPr>
          <a:lstStyle/>
          <a:p>
            <a:endParaRPr lang="de-DE"/>
          </a:p>
        </p:txBody>
      </p:sp>
      <p:sp>
        <p:nvSpPr>
          <p:cNvPr id="18458" name="Line 27"/>
          <p:cNvSpPr>
            <a:spLocks noChangeShapeType="1"/>
          </p:cNvSpPr>
          <p:nvPr/>
        </p:nvSpPr>
        <p:spPr bwMode="auto">
          <a:xfrm>
            <a:off x="2286000" y="3124200"/>
            <a:ext cx="914400" cy="0"/>
          </a:xfrm>
          <a:prstGeom prst="line">
            <a:avLst/>
          </a:prstGeom>
          <a:noFill/>
          <a:ln w="28575">
            <a:solidFill>
              <a:schemeClr val="tx1"/>
            </a:solidFill>
            <a:round/>
            <a:headEnd type="triangle" w="med" len="med"/>
            <a:tailEnd type="triangle" w="med" len="med"/>
          </a:ln>
        </p:spPr>
        <p:txBody>
          <a:bodyPr>
            <a:spAutoFit/>
          </a:bodyPr>
          <a:lstStyle/>
          <a:p>
            <a:endParaRPr lang="de-DE"/>
          </a:p>
        </p:txBody>
      </p:sp>
      <p:sp>
        <p:nvSpPr>
          <p:cNvPr id="18459" name="Text Box 28"/>
          <p:cNvSpPr txBox="1">
            <a:spLocks noChangeArrowheads="1"/>
          </p:cNvSpPr>
          <p:nvPr/>
        </p:nvSpPr>
        <p:spPr bwMode="auto">
          <a:xfrm>
            <a:off x="2286000" y="3276600"/>
            <a:ext cx="990600" cy="822325"/>
          </a:xfrm>
          <a:prstGeom prst="rect">
            <a:avLst/>
          </a:prstGeom>
          <a:noFill/>
          <a:ln w="9525">
            <a:noFill/>
            <a:miter lim="800000"/>
            <a:headEnd/>
            <a:tailEnd/>
          </a:ln>
        </p:spPr>
        <p:txBody>
          <a:bodyPr>
            <a:spAutoFit/>
          </a:bodyPr>
          <a:lstStyle/>
          <a:p>
            <a:r>
              <a:rPr lang="de-DE" sz="1200"/>
              <a:t>Zahlungs-ziel der Lieferan-ten</a:t>
            </a:r>
          </a:p>
        </p:txBody>
      </p:sp>
      <p:sp>
        <p:nvSpPr>
          <p:cNvPr id="18460" name="Line 29"/>
          <p:cNvSpPr>
            <a:spLocks noChangeShapeType="1"/>
          </p:cNvSpPr>
          <p:nvPr/>
        </p:nvSpPr>
        <p:spPr bwMode="auto">
          <a:xfrm>
            <a:off x="3200400" y="3124200"/>
            <a:ext cx="5410200" cy="0"/>
          </a:xfrm>
          <a:prstGeom prst="line">
            <a:avLst/>
          </a:prstGeom>
          <a:noFill/>
          <a:ln w="76200">
            <a:solidFill>
              <a:srgbClr val="0000FF"/>
            </a:solidFill>
            <a:round/>
            <a:headEnd type="triangle" w="med" len="med"/>
            <a:tailEnd type="triangle" w="med" len="med"/>
          </a:ln>
        </p:spPr>
        <p:txBody>
          <a:bodyPr>
            <a:spAutoFit/>
          </a:bodyPr>
          <a:lstStyle/>
          <a:p>
            <a:endParaRPr lang="de-DE"/>
          </a:p>
        </p:txBody>
      </p:sp>
      <p:sp>
        <p:nvSpPr>
          <p:cNvPr id="18461" name="Text Box 30"/>
          <p:cNvSpPr txBox="1">
            <a:spLocks noChangeArrowheads="1"/>
          </p:cNvSpPr>
          <p:nvPr/>
        </p:nvSpPr>
        <p:spPr bwMode="auto">
          <a:xfrm>
            <a:off x="4114800" y="3505200"/>
            <a:ext cx="2209800" cy="304800"/>
          </a:xfrm>
          <a:prstGeom prst="rect">
            <a:avLst/>
          </a:prstGeom>
          <a:noFill/>
          <a:ln w="9525">
            <a:noFill/>
            <a:miter lim="800000"/>
            <a:headEnd/>
            <a:tailEnd/>
          </a:ln>
        </p:spPr>
        <p:txBody>
          <a:bodyPr>
            <a:spAutoFit/>
          </a:bodyPr>
          <a:lstStyle/>
          <a:p>
            <a:r>
              <a:rPr lang="de-DE"/>
              <a:t>Kapitalbindung Löhne</a:t>
            </a:r>
          </a:p>
        </p:txBody>
      </p:sp>
      <p:sp>
        <p:nvSpPr>
          <p:cNvPr id="18462" name="Line 31"/>
          <p:cNvSpPr>
            <a:spLocks noChangeShapeType="1"/>
          </p:cNvSpPr>
          <p:nvPr/>
        </p:nvSpPr>
        <p:spPr bwMode="auto">
          <a:xfrm>
            <a:off x="3733800" y="3886200"/>
            <a:ext cx="4876800" cy="0"/>
          </a:xfrm>
          <a:prstGeom prst="line">
            <a:avLst/>
          </a:prstGeom>
          <a:noFill/>
          <a:ln w="76200">
            <a:solidFill>
              <a:srgbClr val="0000FF"/>
            </a:solidFill>
            <a:round/>
            <a:headEnd type="triangle" w="med" len="med"/>
            <a:tailEnd type="triangle" w="med" len="med"/>
          </a:ln>
        </p:spPr>
        <p:txBody>
          <a:bodyPr>
            <a:spAutoFit/>
          </a:bodyPr>
          <a:lstStyle/>
          <a:p>
            <a:endParaRPr lang="de-DE"/>
          </a:p>
        </p:txBody>
      </p:sp>
      <p:sp>
        <p:nvSpPr>
          <p:cNvPr id="18463" name="Text Box 32"/>
          <p:cNvSpPr txBox="1">
            <a:spLocks noChangeArrowheads="1"/>
          </p:cNvSpPr>
          <p:nvPr/>
        </p:nvSpPr>
        <p:spPr bwMode="auto">
          <a:xfrm>
            <a:off x="3886200" y="2819400"/>
            <a:ext cx="2590800" cy="304800"/>
          </a:xfrm>
          <a:prstGeom prst="rect">
            <a:avLst/>
          </a:prstGeom>
          <a:noFill/>
          <a:ln w="9525">
            <a:noFill/>
            <a:miter lim="800000"/>
            <a:headEnd/>
            <a:tailEnd/>
          </a:ln>
        </p:spPr>
        <p:txBody>
          <a:bodyPr>
            <a:spAutoFit/>
          </a:bodyPr>
          <a:lstStyle/>
          <a:p>
            <a:r>
              <a:rPr lang="de-DE"/>
              <a:t>Kapitalbindung RHB</a:t>
            </a:r>
          </a:p>
        </p:txBody>
      </p:sp>
      <p:sp>
        <p:nvSpPr>
          <p:cNvPr id="18464" name="Line 33"/>
          <p:cNvSpPr>
            <a:spLocks noChangeShapeType="1"/>
          </p:cNvSpPr>
          <p:nvPr/>
        </p:nvSpPr>
        <p:spPr bwMode="auto">
          <a:xfrm>
            <a:off x="2286000" y="4572000"/>
            <a:ext cx="6324600" cy="0"/>
          </a:xfrm>
          <a:prstGeom prst="line">
            <a:avLst/>
          </a:prstGeom>
          <a:noFill/>
          <a:ln w="76200">
            <a:solidFill>
              <a:srgbClr val="0000FF"/>
            </a:solidFill>
            <a:round/>
            <a:headEnd type="triangle" w="med" len="med"/>
            <a:tailEnd type="triangle" w="med" len="med"/>
          </a:ln>
        </p:spPr>
        <p:txBody>
          <a:bodyPr>
            <a:spAutoFit/>
          </a:bodyPr>
          <a:lstStyle/>
          <a:p>
            <a:endParaRPr lang="de-DE"/>
          </a:p>
        </p:txBody>
      </p:sp>
      <p:sp>
        <p:nvSpPr>
          <p:cNvPr id="18465" name="Text Box 34"/>
          <p:cNvSpPr txBox="1">
            <a:spLocks noChangeArrowheads="1"/>
          </p:cNvSpPr>
          <p:nvPr/>
        </p:nvSpPr>
        <p:spPr bwMode="auto">
          <a:xfrm>
            <a:off x="3810000" y="4191000"/>
            <a:ext cx="3581400" cy="304800"/>
          </a:xfrm>
          <a:prstGeom prst="rect">
            <a:avLst/>
          </a:prstGeom>
          <a:solidFill>
            <a:srgbClr val="FFFFFF"/>
          </a:solidFill>
          <a:ln w="9525">
            <a:noFill/>
            <a:miter lim="800000"/>
            <a:headEnd/>
            <a:tailEnd/>
          </a:ln>
        </p:spPr>
        <p:txBody>
          <a:bodyPr>
            <a:spAutoFit/>
          </a:bodyPr>
          <a:lstStyle/>
          <a:p>
            <a:r>
              <a:rPr lang="de-DE"/>
              <a:t>Kapitalbindung sonstige Ausgaben</a:t>
            </a:r>
          </a:p>
        </p:txBody>
      </p:sp>
      <p:sp>
        <p:nvSpPr>
          <p:cNvPr id="18466" name="Line 36"/>
          <p:cNvSpPr>
            <a:spLocks noChangeShapeType="1"/>
          </p:cNvSpPr>
          <p:nvPr/>
        </p:nvSpPr>
        <p:spPr bwMode="auto">
          <a:xfrm>
            <a:off x="304800" y="2057400"/>
            <a:ext cx="0" cy="4038600"/>
          </a:xfrm>
          <a:prstGeom prst="line">
            <a:avLst/>
          </a:prstGeom>
          <a:noFill/>
          <a:ln w="28575">
            <a:solidFill>
              <a:schemeClr val="tx1"/>
            </a:solidFill>
            <a:round/>
            <a:headEnd/>
            <a:tailEnd/>
          </a:ln>
        </p:spPr>
        <p:txBody>
          <a:bodyPr>
            <a:spAutoFit/>
          </a:bodyPr>
          <a:lstStyle/>
          <a:p>
            <a:endParaRPr lang="de-DE"/>
          </a:p>
        </p:txBody>
      </p:sp>
      <p:sp>
        <p:nvSpPr>
          <p:cNvPr id="18467" name="Line 37"/>
          <p:cNvSpPr>
            <a:spLocks noChangeShapeType="1"/>
          </p:cNvSpPr>
          <p:nvPr/>
        </p:nvSpPr>
        <p:spPr bwMode="auto">
          <a:xfrm>
            <a:off x="228600" y="5791200"/>
            <a:ext cx="8686800" cy="0"/>
          </a:xfrm>
          <a:prstGeom prst="line">
            <a:avLst/>
          </a:prstGeom>
          <a:noFill/>
          <a:ln w="57150">
            <a:solidFill>
              <a:schemeClr val="tx1"/>
            </a:solidFill>
            <a:round/>
            <a:headEnd/>
            <a:tailEnd type="triangle" w="med" len="med"/>
          </a:ln>
        </p:spPr>
        <p:txBody>
          <a:bodyPr>
            <a:spAutoFit/>
          </a:bodyPr>
          <a:lstStyle/>
          <a:p>
            <a:endParaRPr lang="de-DE"/>
          </a:p>
        </p:txBody>
      </p:sp>
      <p:sp>
        <p:nvSpPr>
          <p:cNvPr id="18468" name="Text Box 38"/>
          <p:cNvSpPr txBox="1">
            <a:spLocks noChangeArrowheads="1"/>
          </p:cNvSpPr>
          <p:nvPr/>
        </p:nvSpPr>
        <p:spPr bwMode="auto">
          <a:xfrm>
            <a:off x="7543800" y="5943600"/>
            <a:ext cx="1250950" cy="336550"/>
          </a:xfrm>
          <a:prstGeom prst="rect">
            <a:avLst/>
          </a:prstGeom>
          <a:noFill/>
          <a:ln w="9525">
            <a:noFill/>
            <a:miter lim="800000"/>
            <a:headEnd/>
            <a:tailEnd/>
          </a:ln>
        </p:spPr>
        <p:txBody>
          <a:bodyPr>
            <a:spAutoFit/>
          </a:bodyPr>
          <a:lstStyle/>
          <a:p>
            <a:pPr algn="l"/>
            <a:r>
              <a:rPr lang="de-DE" sz="1600"/>
              <a:t>Zeitachse</a:t>
            </a:r>
          </a:p>
        </p:txBody>
      </p:sp>
      <p:sp>
        <p:nvSpPr>
          <p:cNvPr id="18469" name="Line 39"/>
          <p:cNvSpPr>
            <a:spLocks noChangeShapeType="1"/>
          </p:cNvSpPr>
          <p:nvPr/>
        </p:nvSpPr>
        <p:spPr bwMode="auto">
          <a:xfrm>
            <a:off x="304800" y="5029200"/>
            <a:ext cx="1981200" cy="0"/>
          </a:xfrm>
          <a:prstGeom prst="line">
            <a:avLst/>
          </a:prstGeom>
          <a:noFill/>
          <a:ln w="76200">
            <a:solidFill>
              <a:srgbClr val="0000FF"/>
            </a:solidFill>
            <a:round/>
            <a:headEnd type="triangle" w="med" len="med"/>
            <a:tailEnd type="triangle" w="med" len="med"/>
          </a:ln>
        </p:spPr>
        <p:txBody>
          <a:bodyPr>
            <a:spAutoFit/>
          </a:bodyPr>
          <a:lstStyle/>
          <a:p>
            <a:endParaRPr lang="de-DE"/>
          </a:p>
        </p:txBody>
      </p:sp>
      <p:sp>
        <p:nvSpPr>
          <p:cNvPr id="18470" name="Line 40"/>
          <p:cNvSpPr>
            <a:spLocks noChangeShapeType="1"/>
          </p:cNvSpPr>
          <p:nvPr/>
        </p:nvSpPr>
        <p:spPr bwMode="auto">
          <a:xfrm>
            <a:off x="2286000" y="5029200"/>
            <a:ext cx="6324600" cy="0"/>
          </a:xfrm>
          <a:prstGeom prst="line">
            <a:avLst/>
          </a:prstGeom>
          <a:noFill/>
          <a:ln w="76200">
            <a:solidFill>
              <a:srgbClr val="0000FF"/>
            </a:solidFill>
            <a:prstDash val="sysDot"/>
            <a:round/>
            <a:headEnd type="triangle" w="med" len="med"/>
            <a:tailEnd type="triangle" w="med" len="med"/>
          </a:ln>
        </p:spPr>
        <p:txBody>
          <a:bodyPr>
            <a:spAutoFit/>
          </a:bodyPr>
          <a:lstStyle/>
          <a:p>
            <a:endParaRPr lang="de-DE"/>
          </a:p>
        </p:txBody>
      </p:sp>
      <p:sp>
        <p:nvSpPr>
          <p:cNvPr id="18471" name="Text Box 41"/>
          <p:cNvSpPr txBox="1">
            <a:spLocks noChangeArrowheads="1"/>
          </p:cNvSpPr>
          <p:nvPr/>
        </p:nvSpPr>
        <p:spPr bwMode="auto">
          <a:xfrm>
            <a:off x="457200" y="3886200"/>
            <a:ext cx="1600200" cy="955675"/>
          </a:xfrm>
          <a:prstGeom prst="rect">
            <a:avLst/>
          </a:prstGeom>
          <a:solidFill>
            <a:srgbClr val="FFFFFF"/>
          </a:solidFill>
          <a:ln w="12700">
            <a:solidFill>
              <a:schemeClr val="tx1"/>
            </a:solidFill>
            <a:miter lim="800000"/>
            <a:headEnd/>
            <a:tailEnd/>
          </a:ln>
        </p:spPr>
        <p:txBody>
          <a:bodyPr>
            <a:spAutoFit/>
          </a:bodyPr>
          <a:lstStyle/>
          <a:p>
            <a:pPr algn="l"/>
            <a:r>
              <a:rPr lang="de-DE"/>
              <a:t>Kapitalbindung in der Zeit bis zum Produk-tionsbeginn</a:t>
            </a:r>
          </a:p>
        </p:txBody>
      </p:sp>
      <p:sp>
        <p:nvSpPr>
          <p:cNvPr id="18472" name="Text Box 42"/>
          <p:cNvSpPr txBox="1">
            <a:spLocks noChangeArrowheads="1"/>
          </p:cNvSpPr>
          <p:nvPr/>
        </p:nvSpPr>
        <p:spPr bwMode="auto">
          <a:xfrm>
            <a:off x="152400" y="381000"/>
            <a:ext cx="1524000" cy="517525"/>
          </a:xfrm>
          <a:prstGeom prst="rect">
            <a:avLst/>
          </a:prstGeom>
          <a:noFill/>
          <a:ln w="9525">
            <a:noFill/>
            <a:miter lim="800000"/>
            <a:headEnd/>
            <a:tailEnd/>
          </a:ln>
        </p:spPr>
        <p:txBody>
          <a:bodyPr>
            <a:spAutoFit/>
          </a:bodyPr>
          <a:lstStyle/>
          <a:p>
            <a:pPr algn="l"/>
            <a:r>
              <a:rPr lang="de-DE"/>
              <a:t>Abschluss der Vorbereitung</a:t>
            </a:r>
          </a:p>
        </p:txBody>
      </p:sp>
      <p:sp>
        <p:nvSpPr>
          <p:cNvPr id="19497" name="Text Box 42"/>
          <p:cNvSpPr txBox="1">
            <a:spLocks noChangeArrowheads="1"/>
          </p:cNvSpPr>
          <p:nvPr/>
        </p:nvSpPr>
        <p:spPr bwMode="auto">
          <a:xfrm>
            <a:off x="0" y="0"/>
            <a:ext cx="6477000" cy="304800"/>
          </a:xfrm>
          <a:prstGeom prst="rect">
            <a:avLst/>
          </a:prstGeom>
          <a:noFill/>
          <a:ln w="9525">
            <a:noFill/>
            <a:miter lim="800000"/>
            <a:headEnd/>
            <a:tailEnd/>
          </a:ln>
        </p:spPr>
        <p:txBody>
          <a:bodyPr>
            <a:spAutoFit/>
          </a:bodyPr>
          <a:lstStyle/>
          <a:p>
            <a:pPr algn="l"/>
            <a:r>
              <a:rPr lang="de-DE"/>
              <a:t>Unternehmensgründung [7]: Kapitalbedarf „Umlaufvermögen“</a:t>
            </a:r>
            <a:endParaRPr lang="de-DE" sz="2400">
              <a:latin typeface="Times New Roman" pitchFamily="18" charset="0"/>
            </a:endParaRPr>
          </a:p>
        </p:txBody>
      </p:sp>
      <p:sp>
        <p:nvSpPr>
          <p:cNvPr id="18475" name="Text Box 43"/>
          <p:cNvSpPr txBox="1">
            <a:spLocks noChangeArrowheads="1"/>
          </p:cNvSpPr>
          <p:nvPr/>
        </p:nvSpPr>
        <p:spPr bwMode="auto">
          <a:xfrm>
            <a:off x="3962400" y="5105400"/>
            <a:ext cx="1828800" cy="517525"/>
          </a:xfrm>
          <a:prstGeom prst="rect">
            <a:avLst/>
          </a:prstGeom>
          <a:noFill/>
          <a:ln w="9525">
            <a:noFill/>
            <a:miter lim="800000"/>
            <a:headEnd/>
            <a:tailEnd/>
          </a:ln>
        </p:spPr>
        <p:txBody>
          <a:bodyPr>
            <a:spAutoFit/>
          </a:bodyPr>
          <a:lstStyle/>
          <a:p>
            <a:pPr algn="l"/>
            <a:r>
              <a:rPr lang="de-DE"/>
              <a:t>Kapitalbindung im laufenden Prozess</a:t>
            </a:r>
            <a:endParaRPr lang="de-DE" sz="2400">
              <a:latin typeface="Times New Roman" pitchFamily="18" charset="0"/>
            </a:endParaRPr>
          </a:p>
        </p:txBody>
      </p:sp>
      <p:sp>
        <p:nvSpPr>
          <p:cNvPr id="18476"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7"/>
                                        </p:tgtEl>
                                        <p:attrNameLst>
                                          <p:attrName>style.visibility</p:attrName>
                                        </p:attrNameLst>
                                      </p:cBhvr>
                                      <p:to>
                                        <p:strVal val="visible"/>
                                      </p:to>
                                    </p:set>
                                    <p:animEffect transition="in" filter="wipe(left)">
                                      <p:cBhvr>
                                        <p:cTn id="7" dur="500"/>
                                        <p:tgtEl>
                                          <p:spTgt spid="1846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468"/>
                                        </p:tgtEl>
                                        <p:attrNameLst>
                                          <p:attrName>style.visibility</p:attrName>
                                        </p:attrNameLst>
                                      </p:cBhvr>
                                      <p:to>
                                        <p:strVal val="visible"/>
                                      </p:to>
                                    </p:set>
                                    <p:animEffect transition="in" filter="wipe(left)">
                                      <p:cBhvr>
                                        <p:cTn id="11" dur="500"/>
                                        <p:tgtEl>
                                          <p:spTgt spid="1846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472"/>
                                        </p:tgtEl>
                                        <p:attrNameLst>
                                          <p:attrName>style.visibility</p:attrName>
                                        </p:attrNameLst>
                                      </p:cBhvr>
                                      <p:to>
                                        <p:strVal val="visible"/>
                                      </p:to>
                                    </p:set>
                                    <p:animEffect transition="in" filter="wipe(left)">
                                      <p:cBhvr>
                                        <p:cTn id="15" dur="500"/>
                                        <p:tgtEl>
                                          <p:spTgt spid="1847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440"/>
                                        </p:tgtEl>
                                        <p:attrNameLst>
                                          <p:attrName>style.visibility</p:attrName>
                                        </p:attrNameLst>
                                      </p:cBhvr>
                                      <p:to>
                                        <p:strVal val="visible"/>
                                      </p:to>
                                    </p:set>
                                    <p:animEffect transition="in" filter="wipe(up)">
                                      <p:cBhvr>
                                        <p:cTn id="19" dur="500"/>
                                        <p:tgtEl>
                                          <p:spTgt spid="1844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466"/>
                                        </p:tgtEl>
                                        <p:attrNameLst>
                                          <p:attrName>style.visibility</p:attrName>
                                        </p:attrNameLst>
                                      </p:cBhvr>
                                      <p:to>
                                        <p:strVal val="visible"/>
                                      </p:to>
                                    </p:set>
                                    <p:animEffect transition="in" filter="wipe(up)">
                                      <p:cBhvr>
                                        <p:cTn id="23" dur="500"/>
                                        <p:tgtEl>
                                          <p:spTgt spid="18466"/>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8438"/>
                                        </p:tgtEl>
                                        <p:attrNameLst>
                                          <p:attrName>style.visibility</p:attrName>
                                        </p:attrNameLst>
                                      </p:cBhvr>
                                      <p:to>
                                        <p:strVal val="visible"/>
                                      </p:to>
                                    </p:set>
                                    <p:animEffect transition="in" filter="wipe(up)">
                                      <p:cBhvr>
                                        <p:cTn id="27" dur="500"/>
                                        <p:tgtEl>
                                          <p:spTgt spid="18438"/>
                                        </p:tgtEl>
                                      </p:cBhvr>
                                    </p:animEffect>
                                  </p:childTnLst>
                                </p:cTn>
                              </p:par>
                            </p:childTnLst>
                          </p:cTn>
                        </p:par>
                        <p:par>
                          <p:cTn id="28" fill="hold">
                            <p:stCondLst>
                              <p:cond delay="3000"/>
                            </p:stCondLst>
                            <p:childTnLst>
                              <p:par>
                                <p:cTn id="29" presetID="17" presetClass="entr" presetSubtype="10" fill="hold" grpId="0" nodeType="afterEffect">
                                  <p:stCondLst>
                                    <p:cond delay="0"/>
                                  </p:stCondLst>
                                  <p:childTnLst>
                                    <p:set>
                                      <p:cBhvr>
                                        <p:cTn id="30" dur="1" fill="hold">
                                          <p:stCondLst>
                                            <p:cond delay="0"/>
                                          </p:stCondLst>
                                        </p:cTn>
                                        <p:tgtEl>
                                          <p:spTgt spid="18469"/>
                                        </p:tgtEl>
                                        <p:attrNameLst>
                                          <p:attrName>style.visibility</p:attrName>
                                        </p:attrNameLst>
                                      </p:cBhvr>
                                      <p:to>
                                        <p:strVal val="visible"/>
                                      </p:to>
                                    </p:set>
                                    <p:anim calcmode="lin" valueType="num">
                                      <p:cBhvr>
                                        <p:cTn id="31" dur="500" fill="hold"/>
                                        <p:tgtEl>
                                          <p:spTgt spid="18469"/>
                                        </p:tgtEl>
                                        <p:attrNameLst>
                                          <p:attrName>ppt_w</p:attrName>
                                        </p:attrNameLst>
                                      </p:cBhvr>
                                      <p:tavLst>
                                        <p:tav tm="0">
                                          <p:val>
                                            <p:fltVal val="0"/>
                                          </p:val>
                                        </p:tav>
                                        <p:tav tm="100000">
                                          <p:val>
                                            <p:strVal val="#ppt_w"/>
                                          </p:val>
                                        </p:tav>
                                      </p:tavLst>
                                    </p:anim>
                                    <p:anim calcmode="lin" valueType="num">
                                      <p:cBhvr>
                                        <p:cTn id="32" dur="500" fill="hold"/>
                                        <p:tgtEl>
                                          <p:spTgt spid="18469"/>
                                        </p:tgtEl>
                                        <p:attrNameLst>
                                          <p:attrName>ppt_h</p:attrName>
                                        </p:attrNameLst>
                                      </p:cBhvr>
                                      <p:tavLst>
                                        <p:tav tm="0">
                                          <p:val>
                                            <p:strVal val="#ppt_h"/>
                                          </p:val>
                                        </p:tav>
                                        <p:tav tm="100000">
                                          <p:val>
                                            <p:strVal val="#ppt_h"/>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8471"/>
                                        </p:tgtEl>
                                        <p:attrNameLst>
                                          <p:attrName>style.visibility</p:attrName>
                                        </p:attrNameLst>
                                      </p:cBhvr>
                                      <p:to>
                                        <p:strVal val="visible"/>
                                      </p:to>
                                    </p:set>
                                    <p:animEffect transition="in" filter="wipe(left)">
                                      <p:cBhvr>
                                        <p:cTn id="36" dur="500"/>
                                        <p:tgtEl>
                                          <p:spTgt spid="1847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8441"/>
                                        </p:tgtEl>
                                        <p:attrNameLst>
                                          <p:attrName>style.visibility</p:attrName>
                                        </p:attrNameLst>
                                      </p:cBhvr>
                                      <p:to>
                                        <p:strVal val="visible"/>
                                      </p:to>
                                    </p:set>
                                    <p:animEffect transition="in" filter="wipe(left)">
                                      <p:cBhvr>
                                        <p:cTn id="41" dur="500"/>
                                        <p:tgtEl>
                                          <p:spTgt spid="18441"/>
                                        </p:tgtEl>
                                      </p:cBhvr>
                                    </p:animEffect>
                                  </p:childTnLst>
                                </p:cTn>
                              </p:par>
                            </p:childTnLst>
                          </p:cTn>
                        </p:par>
                        <p:par>
                          <p:cTn id="42" fill="hold">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18453"/>
                                        </p:tgtEl>
                                        <p:attrNameLst>
                                          <p:attrName>style.visibility</p:attrName>
                                        </p:attrNameLst>
                                      </p:cBhvr>
                                      <p:to>
                                        <p:strVal val="visible"/>
                                      </p:to>
                                    </p:set>
                                    <p:animEffect transition="in" filter="wipe(up)">
                                      <p:cBhvr>
                                        <p:cTn id="45" dur="500"/>
                                        <p:tgtEl>
                                          <p:spTgt spid="1845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8434"/>
                                        </p:tgtEl>
                                        <p:attrNameLst>
                                          <p:attrName>style.visibility</p:attrName>
                                        </p:attrNameLst>
                                      </p:cBhvr>
                                      <p:to>
                                        <p:strVal val="visible"/>
                                      </p:to>
                                    </p:set>
                                    <p:animEffect transition="in" filter="wipe(left)">
                                      <p:cBhvr>
                                        <p:cTn id="50" dur="500"/>
                                        <p:tgtEl>
                                          <p:spTgt spid="18434"/>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18454"/>
                                        </p:tgtEl>
                                        <p:attrNameLst>
                                          <p:attrName>style.visibility</p:attrName>
                                        </p:attrNameLst>
                                      </p:cBhvr>
                                      <p:to>
                                        <p:strVal val="visible"/>
                                      </p:to>
                                    </p:set>
                                    <p:animEffect transition="in" filter="wipe(up)">
                                      <p:cBhvr>
                                        <p:cTn id="54" dur="500"/>
                                        <p:tgtEl>
                                          <p:spTgt spid="1845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8435"/>
                                        </p:tgtEl>
                                        <p:attrNameLst>
                                          <p:attrName>style.visibility</p:attrName>
                                        </p:attrNameLst>
                                      </p:cBhvr>
                                      <p:to>
                                        <p:strVal val="visible"/>
                                      </p:to>
                                    </p:set>
                                    <p:animEffect transition="in" filter="wipe(left)">
                                      <p:cBhvr>
                                        <p:cTn id="59" dur="500"/>
                                        <p:tgtEl>
                                          <p:spTgt spid="18435"/>
                                        </p:tgtEl>
                                      </p:cBhvr>
                                    </p:animEffect>
                                  </p:childTnLst>
                                </p:cTn>
                              </p:par>
                            </p:childTnLst>
                          </p:cTn>
                        </p:par>
                        <p:par>
                          <p:cTn id="60" fill="hold">
                            <p:stCondLst>
                              <p:cond delay="500"/>
                            </p:stCondLst>
                            <p:childTnLst>
                              <p:par>
                                <p:cTn id="61" presetID="22" presetClass="entr" presetSubtype="4" fill="hold" grpId="0" nodeType="afterEffect">
                                  <p:stCondLst>
                                    <p:cond delay="0"/>
                                  </p:stCondLst>
                                  <p:childTnLst>
                                    <p:set>
                                      <p:cBhvr>
                                        <p:cTn id="62" dur="1" fill="hold">
                                          <p:stCondLst>
                                            <p:cond delay="0"/>
                                          </p:stCondLst>
                                        </p:cTn>
                                        <p:tgtEl>
                                          <p:spTgt spid="18444"/>
                                        </p:tgtEl>
                                        <p:attrNameLst>
                                          <p:attrName>style.visibility</p:attrName>
                                        </p:attrNameLst>
                                      </p:cBhvr>
                                      <p:to>
                                        <p:strVal val="visible"/>
                                      </p:to>
                                    </p:set>
                                    <p:animEffect transition="in" filter="wipe(down)">
                                      <p:cBhvr>
                                        <p:cTn id="63" dur="500"/>
                                        <p:tgtEl>
                                          <p:spTgt spid="18444"/>
                                        </p:tgtEl>
                                      </p:cBhvr>
                                    </p:animEffect>
                                  </p:childTnLst>
                                </p:cTn>
                              </p:par>
                            </p:childTnLst>
                          </p:cTn>
                        </p:par>
                        <p:par>
                          <p:cTn id="64" fill="hold">
                            <p:stCondLst>
                              <p:cond delay="1000"/>
                            </p:stCondLst>
                            <p:childTnLst>
                              <p:par>
                                <p:cTn id="65" presetID="22" presetClass="entr" presetSubtype="4" fill="hold" grpId="0" nodeType="afterEffect">
                                  <p:stCondLst>
                                    <p:cond delay="0"/>
                                  </p:stCondLst>
                                  <p:childTnLst>
                                    <p:set>
                                      <p:cBhvr>
                                        <p:cTn id="66" dur="1" fill="hold">
                                          <p:stCondLst>
                                            <p:cond delay="0"/>
                                          </p:stCondLst>
                                        </p:cTn>
                                        <p:tgtEl>
                                          <p:spTgt spid="18446"/>
                                        </p:tgtEl>
                                        <p:attrNameLst>
                                          <p:attrName>style.visibility</p:attrName>
                                        </p:attrNameLst>
                                      </p:cBhvr>
                                      <p:to>
                                        <p:strVal val="visible"/>
                                      </p:to>
                                    </p:set>
                                    <p:animEffect transition="in" filter="wipe(down)">
                                      <p:cBhvr>
                                        <p:cTn id="67" dur="500"/>
                                        <p:tgtEl>
                                          <p:spTgt spid="18446"/>
                                        </p:tgtEl>
                                      </p:cBhvr>
                                    </p:animEffect>
                                  </p:childTnLst>
                                </p:cTn>
                              </p:par>
                            </p:childTnLst>
                          </p:cTn>
                        </p:par>
                        <p:par>
                          <p:cTn id="68" fill="hold">
                            <p:stCondLst>
                              <p:cond delay="1500"/>
                            </p:stCondLst>
                            <p:childTnLst>
                              <p:par>
                                <p:cTn id="69" presetID="22" presetClass="entr" presetSubtype="4" fill="hold" grpId="0" nodeType="afterEffect">
                                  <p:stCondLst>
                                    <p:cond delay="0"/>
                                  </p:stCondLst>
                                  <p:childTnLst>
                                    <p:set>
                                      <p:cBhvr>
                                        <p:cTn id="70" dur="1" fill="hold">
                                          <p:stCondLst>
                                            <p:cond delay="0"/>
                                          </p:stCondLst>
                                        </p:cTn>
                                        <p:tgtEl>
                                          <p:spTgt spid="18447"/>
                                        </p:tgtEl>
                                        <p:attrNameLst>
                                          <p:attrName>style.visibility</p:attrName>
                                        </p:attrNameLst>
                                      </p:cBhvr>
                                      <p:to>
                                        <p:strVal val="visible"/>
                                      </p:to>
                                    </p:set>
                                    <p:animEffect transition="in" filter="wipe(down)">
                                      <p:cBhvr>
                                        <p:cTn id="71" dur="500"/>
                                        <p:tgtEl>
                                          <p:spTgt spid="18447"/>
                                        </p:tgtEl>
                                      </p:cBhvr>
                                    </p:animEffect>
                                  </p:childTnLst>
                                </p:cTn>
                              </p:par>
                            </p:childTnLst>
                          </p:cTn>
                        </p:par>
                        <p:par>
                          <p:cTn id="72" fill="hold">
                            <p:stCondLst>
                              <p:cond delay="2000"/>
                            </p:stCondLst>
                            <p:childTnLst>
                              <p:par>
                                <p:cTn id="73" presetID="22" presetClass="entr" presetSubtype="8" fill="hold" grpId="0" nodeType="afterEffect">
                                  <p:stCondLst>
                                    <p:cond delay="0"/>
                                  </p:stCondLst>
                                  <p:childTnLst>
                                    <p:set>
                                      <p:cBhvr>
                                        <p:cTn id="74" dur="1" fill="hold">
                                          <p:stCondLst>
                                            <p:cond delay="0"/>
                                          </p:stCondLst>
                                        </p:cTn>
                                        <p:tgtEl>
                                          <p:spTgt spid="18445"/>
                                        </p:tgtEl>
                                        <p:attrNameLst>
                                          <p:attrName>style.visibility</p:attrName>
                                        </p:attrNameLst>
                                      </p:cBhvr>
                                      <p:to>
                                        <p:strVal val="visible"/>
                                      </p:to>
                                    </p:set>
                                    <p:animEffect transition="in" filter="wipe(left)">
                                      <p:cBhvr>
                                        <p:cTn id="75" dur="500"/>
                                        <p:tgtEl>
                                          <p:spTgt spid="18445"/>
                                        </p:tgtEl>
                                      </p:cBhvr>
                                    </p:animEffect>
                                  </p:childTnLst>
                                </p:cTn>
                              </p:par>
                            </p:childTnLst>
                          </p:cTn>
                        </p:par>
                        <p:par>
                          <p:cTn id="76" fill="hold">
                            <p:stCondLst>
                              <p:cond delay="2500"/>
                            </p:stCondLst>
                            <p:childTnLst>
                              <p:par>
                                <p:cTn id="77" presetID="22" presetClass="entr" presetSubtype="1" fill="hold" grpId="0" nodeType="afterEffect">
                                  <p:stCondLst>
                                    <p:cond delay="0"/>
                                  </p:stCondLst>
                                  <p:childTnLst>
                                    <p:set>
                                      <p:cBhvr>
                                        <p:cTn id="78" dur="1" fill="hold">
                                          <p:stCondLst>
                                            <p:cond delay="0"/>
                                          </p:stCondLst>
                                        </p:cTn>
                                        <p:tgtEl>
                                          <p:spTgt spid="18456"/>
                                        </p:tgtEl>
                                        <p:attrNameLst>
                                          <p:attrName>style.visibility</p:attrName>
                                        </p:attrNameLst>
                                      </p:cBhvr>
                                      <p:to>
                                        <p:strVal val="visible"/>
                                      </p:to>
                                    </p:set>
                                    <p:animEffect transition="in" filter="wipe(up)">
                                      <p:cBhvr>
                                        <p:cTn id="79" dur="500"/>
                                        <p:tgtEl>
                                          <p:spTgt spid="18456"/>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18436"/>
                                        </p:tgtEl>
                                        <p:attrNameLst>
                                          <p:attrName>style.visibility</p:attrName>
                                        </p:attrNameLst>
                                      </p:cBhvr>
                                      <p:to>
                                        <p:strVal val="visible"/>
                                      </p:to>
                                    </p:set>
                                    <p:animEffect transition="in" filter="wipe(left)">
                                      <p:cBhvr>
                                        <p:cTn id="84" dur="500"/>
                                        <p:tgtEl>
                                          <p:spTgt spid="18436"/>
                                        </p:tgtEl>
                                      </p:cBhvr>
                                    </p:animEffect>
                                  </p:childTnLst>
                                </p:cTn>
                              </p:par>
                            </p:childTnLst>
                          </p:cTn>
                        </p:par>
                        <p:par>
                          <p:cTn id="85" fill="hold">
                            <p:stCondLst>
                              <p:cond delay="500"/>
                            </p:stCondLst>
                            <p:childTnLst>
                              <p:par>
                                <p:cTn id="86" presetID="22" presetClass="entr" presetSubtype="1" fill="hold" grpId="0" nodeType="afterEffect">
                                  <p:stCondLst>
                                    <p:cond delay="0"/>
                                  </p:stCondLst>
                                  <p:childTnLst>
                                    <p:set>
                                      <p:cBhvr>
                                        <p:cTn id="87" dur="1" fill="hold">
                                          <p:stCondLst>
                                            <p:cond delay="0"/>
                                          </p:stCondLst>
                                        </p:cTn>
                                        <p:tgtEl>
                                          <p:spTgt spid="18455"/>
                                        </p:tgtEl>
                                        <p:attrNameLst>
                                          <p:attrName>style.visibility</p:attrName>
                                        </p:attrNameLst>
                                      </p:cBhvr>
                                      <p:to>
                                        <p:strVal val="visible"/>
                                      </p:to>
                                    </p:set>
                                    <p:animEffect transition="in" filter="wipe(up)">
                                      <p:cBhvr>
                                        <p:cTn id="88" dur="500"/>
                                        <p:tgtEl>
                                          <p:spTgt spid="18455"/>
                                        </p:tgtEl>
                                      </p:cBhvr>
                                    </p:animEffect>
                                  </p:childTnLst>
                                </p:cTn>
                              </p:par>
                            </p:childTnLst>
                          </p:cTn>
                        </p:par>
                        <p:par>
                          <p:cTn id="89" fill="hold">
                            <p:stCondLst>
                              <p:cond delay="1000"/>
                            </p:stCondLst>
                            <p:childTnLst>
                              <p:par>
                                <p:cTn id="90" presetID="22" presetClass="entr" presetSubtype="4" fill="hold" grpId="0" nodeType="afterEffect">
                                  <p:stCondLst>
                                    <p:cond delay="0"/>
                                  </p:stCondLst>
                                  <p:childTnLst>
                                    <p:set>
                                      <p:cBhvr>
                                        <p:cTn id="91" dur="1" fill="hold">
                                          <p:stCondLst>
                                            <p:cond delay="0"/>
                                          </p:stCondLst>
                                        </p:cTn>
                                        <p:tgtEl>
                                          <p:spTgt spid="18448"/>
                                        </p:tgtEl>
                                        <p:attrNameLst>
                                          <p:attrName>style.visibility</p:attrName>
                                        </p:attrNameLst>
                                      </p:cBhvr>
                                      <p:to>
                                        <p:strVal val="visible"/>
                                      </p:to>
                                    </p:set>
                                    <p:animEffect transition="in" filter="wipe(down)">
                                      <p:cBhvr>
                                        <p:cTn id="92" dur="500"/>
                                        <p:tgtEl>
                                          <p:spTgt spid="18448"/>
                                        </p:tgtEl>
                                      </p:cBhvr>
                                    </p:animEffect>
                                  </p:childTnLst>
                                </p:cTn>
                              </p:par>
                            </p:childTnLst>
                          </p:cTn>
                        </p:par>
                        <p:par>
                          <p:cTn id="93" fill="hold">
                            <p:stCondLst>
                              <p:cond delay="1500"/>
                            </p:stCondLst>
                            <p:childTnLst>
                              <p:par>
                                <p:cTn id="94" presetID="22" presetClass="entr" presetSubtype="8" fill="hold" grpId="0" nodeType="afterEffect">
                                  <p:stCondLst>
                                    <p:cond delay="0"/>
                                  </p:stCondLst>
                                  <p:childTnLst>
                                    <p:set>
                                      <p:cBhvr>
                                        <p:cTn id="95" dur="1" fill="hold">
                                          <p:stCondLst>
                                            <p:cond delay="0"/>
                                          </p:stCondLst>
                                        </p:cTn>
                                        <p:tgtEl>
                                          <p:spTgt spid="18449"/>
                                        </p:tgtEl>
                                        <p:attrNameLst>
                                          <p:attrName>style.visibility</p:attrName>
                                        </p:attrNameLst>
                                      </p:cBhvr>
                                      <p:to>
                                        <p:strVal val="visible"/>
                                      </p:to>
                                    </p:set>
                                    <p:animEffect transition="in" filter="wipe(left)">
                                      <p:cBhvr>
                                        <p:cTn id="96" dur="500"/>
                                        <p:tgtEl>
                                          <p:spTgt spid="18449"/>
                                        </p:tgtEl>
                                      </p:cBhvr>
                                    </p:animEffect>
                                  </p:childTnLst>
                                </p:cTn>
                              </p:par>
                            </p:childTnLst>
                          </p:cTn>
                        </p:par>
                        <p:par>
                          <p:cTn id="97" fill="hold">
                            <p:stCondLst>
                              <p:cond delay="2000"/>
                            </p:stCondLst>
                            <p:childTnLst>
                              <p:par>
                                <p:cTn id="98" presetID="22" presetClass="entr" presetSubtype="8" fill="hold" grpId="0" nodeType="afterEffect">
                                  <p:stCondLst>
                                    <p:cond delay="0"/>
                                  </p:stCondLst>
                                  <p:childTnLst>
                                    <p:set>
                                      <p:cBhvr>
                                        <p:cTn id="99" dur="1" fill="hold">
                                          <p:stCondLst>
                                            <p:cond delay="0"/>
                                          </p:stCondLst>
                                        </p:cTn>
                                        <p:tgtEl>
                                          <p:spTgt spid="18450"/>
                                        </p:tgtEl>
                                        <p:attrNameLst>
                                          <p:attrName>style.visibility</p:attrName>
                                        </p:attrNameLst>
                                      </p:cBhvr>
                                      <p:to>
                                        <p:strVal val="visible"/>
                                      </p:to>
                                    </p:set>
                                    <p:animEffect transition="in" filter="wipe(left)">
                                      <p:cBhvr>
                                        <p:cTn id="100" dur="500"/>
                                        <p:tgtEl>
                                          <p:spTgt spid="18450"/>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18437"/>
                                        </p:tgtEl>
                                        <p:attrNameLst>
                                          <p:attrName>style.visibility</p:attrName>
                                        </p:attrNameLst>
                                      </p:cBhvr>
                                      <p:to>
                                        <p:strVal val="visible"/>
                                      </p:to>
                                    </p:set>
                                    <p:animEffect transition="in" filter="wipe(left)">
                                      <p:cBhvr>
                                        <p:cTn id="105" dur="500"/>
                                        <p:tgtEl>
                                          <p:spTgt spid="18437"/>
                                        </p:tgtEl>
                                      </p:cBhvr>
                                    </p:animEffect>
                                  </p:childTnLst>
                                </p:cTn>
                              </p:par>
                            </p:childTnLst>
                          </p:cTn>
                        </p:par>
                        <p:par>
                          <p:cTn id="106" fill="hold">
                            <p:stCondLst>
                              <p:cond delay="500"/>
                            </p:stCondLst>
                            <p:childTnLst>
                              <p:par>
                                <p:cTn id="107" presetID="22" presetClass="entr" presetSubtype="1" fill="hold" grpId="0" nodeType="afterEffect">
                                  <p:stCondLst>
                                    <p:cond delay="0"/>
                                  </p:stCondLst>
                                  <p:childTnLst>
                                    <p:set>
                                      <p:cBhvr>
                                        <p:cTn id="108" dur="1" fill="hold">
                                          <p:stCondLst>
                                            <p:cond delay="0"/>
                                          </p:stCondLst>
                                        </p:cTn>
                                        <p:tgtEl>
                                          <p:spTgt spid="18439"/>
                                        </p:tgtEl>
                                        <p:attrNameLst>
                                          <p:attrName>style.visibility</p:attrName>
                                        </p:attrNameLst>
                                      </p:cBhvr>
                                      <p:to>
                                        <p:strVal val="visible"/>
                                      </p:to>
                                    </p:set>
                                    <p:animEffect transition="in" filter="wipe(up)">
                                      <p:cBhvr>
                                        <p:cTn id="109" dur="500"/>
                                        <p:tgtEl>
                                          <p:spTgt spid="18439"/>
                                        </p:tgtEl>
                                      </p:cBhvr>
                                    </p:animEffect>
                                  </p:childTnLst>
                                </p:cTn>
                              </p:par>
                            </p:childTnLst>
                          </p:cTn>
                        </p:par>
                        <p:par>
                          <p:cTn id="110" fill="hold">
                            <p:stCondLst>
                              <p:cond delay="1000"/>
                            </p:stCondLst>
                            <p:childTnLst>
                              <p:par>
                                <p:cTn id="111" presetID="22" presetClass="entr" presetSubtype="1" fill="hold" grpId="0" nodeType="afterEffect">
                                  <p:stCondLst>
                                    <p:cond delay="0"/>
                                  </p:stCondLst>
                                  <p:childTnLst>
                                    <p:set>
                                      <p:cBhvr>
                                        <p:cTn id="112" dur="1" fill="hold">
                                          <p:stCondLst>
                                            <p:cond delay="0"/>
                                          </p:stCondLst>
                                        </p:cTn>
                                        <p:tgtEl>
                                          <p:spTgt spid="18451"/>
                                        </p:tgtEl>
                                        <p:attrNameLst>
                                          <p:attrName>style.visibility</p:attrName>
                                        </p:attrNameLst>
                                      </p:cBhvr>
                                      <p:to>
                                        <p:strVal val="visible"/>
                                      </p:to>
                                    </p:set>
                                    <p:animEffect transition="in" filter="wipe(up)">
                                      <p:cBhvr>
                                        <p:cTn id="113" dur="500"/>
                                        <p:tgtEl>
                                          <p:spTgt spid="18451"/>
                                        </p:tgtEl>
                                      </p:cBhvr>
                                    </p:animEffect>
                                  </p:childTnLst>
                                </p:cTn>
                              </p:par>
                            </p:childTnLst>
                          </p:cTn>
                        </p:par>
                        <p:par>
                          <p:cTn id="114" fill="hold">
                            <p:stCondLst>
                              <p:cond delay="1500"/>
                            </p:stCondLst>
                            <p:childTnLst>
                              <p:par>
                                <p:cTn id="115" presetID="22" presetClass="entr" presetSubtype="8" fill="hold" grpId="0" nodeType="afterEffect">
                                  <p:stCondLst>
                                    <p:cond delay="0"/>
                                  </p:stCondLst>
                                  <p:childTnLst>
                                    <p:set>
                                      <p:cBhvr>
                                        <p:cTn id="116" dur="1" fill="hold">
                                          <p:stCondLst>
                                            <p:cond delay="0"/>
                                          </p:stCondLst>
                                        </p:cTn>
                                        <p:tgtEl>
                                          <p:spTgt spid="18452"/>
                                        </p:tgtEl>
                                        <p:attrNameLst>
                                          <p:attrName>style.visibility</p:attrName>
                                        </p:attrNameLst>
                                      </p:cBhvr>
                                      <p:to>
                                        <p:strVal val="visible"/>
                                      </p:to>
                                    </p:set>
                                    <p:animEffect transition="in" filter="wipe(left)">
                                      <p:cBhvr>
                                        <p:cTn id="117" dur="500"/>
                                        <p:tgtEl>
                                          <p:spTgt spid="18452"/>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1" fill="hold" grpId="0" nodeType="clickEffect">
                                  <p:stCondLst>
                                    <p:cond delay="0"/>
                                  </p:stCondLst>
                                  <p:childTnLst>
                                    <p:set>
                                      <p:cBhvr>
                                        <p:cTn id="121" dur="1" fill="hold">
                                          <p:stCondLst>
                                            <p:cond delay="0"/>
                                          </p:stCondLst>
                                        </p:cTn>
                                        <p:tgtEl>
                                          <p:spTgt spid="18457"/>
                                        </p:tgtEl>
                                        <p:attrNameLst>
                                          <p:attrName>style.visibility</p:attrName>
                                        </p:attrNameLst>
                                      </p:cBhvr>
                                      <p:to>
                                        <p:strVal val="visible"/>
                                      </p:to>
                                    </p:set>
                                    <p:animEffect transition="in" filter="wipe(up)">
                                      <p:cBhvr>
                                        <p:cTn id="122" dur="500"/>
                                        <p:tgtEl>
                                          <p:spTgt spid="18457"/>
                                        </p:tgtEl>
                                      </p:cBhvr>
                                    </p:animEffect>
                                  </p:childTnLst>
                                </p:cTn>
                              </p:par>
                            </p:childTnLst>
                          </p:cTn>
                        </p:par>
                        <p:par>
                          <p:cTn id="123" fill="hold">
                            <p:stCondLst>
                              <p:cond delay="500"/>
                            </p:stCondLst>
                            <p:childTnLst>
                              <p:par>
                                <p:cTn id="124" presetID="17" presetClass="entr" presetSubtype="10" fill="hold" grpId="0" nodeType="afterEffect">
                                  <p:stCondLst>
                                    <p:cond delay="0"/>
                                  </p:stCondLst>
                                  <p:childTnLst>
                                    <p:set>
                                      <p:cBhvr>
                                        <p:cTn id="125" dur="1" fill="hold">
                                          <p:stCondLst>
                                            <p:cond delay="0"/>
                                          </p:stCondLst>
                                        </p:cTn>
                                        <p:tgtEl>
                                          <p:spTgt spid="18458"/>
                                        </p:tgtEl>
                                        <p:attrNameLst>
                                          <p:attrName>style.visibility</p:attrName>
                                        </p:attrNameLst>
                                      </p:cBhvr>
                                      <p:to>
                                        <p:strVal val="visible"/>
                                      </p:to>
                                    </p:set>
                                    <p:anim calcmode="lin" valueType="num">
                                      <p:cBhvr>
                                        <p:cTn id="126" dur="500" fill="hold"/>
                                        <p:tgtEl>
                                          <p:spTgt spid="18458"/>
                                        </p:tgtEl>
                                        <p:attrNameLst>
                                          <p:attrName>ppt_w</p:attrName>
                                        </p:attrNameLst>
                                      </p:cBhvr>
                                      <p:tavLst>
                                        <p:tav tm="0">
                                          <p:val>
                                            <p:fltVal val="0"/>
                                          </p:val>
                                        </p:tav>
                                        <p:tav tm="100000">
                                          <p:val>
                                            <p:strVal val="#ppt_w"/>
                                          </p:val>
                                        </p:tav>
                                      </p:tavLst>
                                    </p:anim>
                                    <p:anim calcmode="lin" valueType="num">
                                      <p:cBhvr>
                                        <p:cTn id="127" dur="500" fill="hold"/>
                                        <p:tgtEl>
                                          <p:spTgt spid="18458"/>
                                        </p:tgtEl>
                                        <p:attrNameLst>
                                          <p:attrName>ppt_h</p:attrName>
                                        </p:attrNameLst>
                                      </p:cBhvr>
                                      <p:tavLst>
                                        <p:tav tm="0">
                                          <p:val>
                                            <p:strVal val="#ppt_h"/>
                                          </p:val>
                                        </p:tav>
                                        <p:tav tm="100000">
                                          <p:val>
                                            <p:strVal val="#ppt_h"/>
                                          </p:val>
                                        </p:tav>
                                      </p:tavLst>
                                    </p:anim>
                                  </p:childTnLst>
                                </p:cTn>
                              </p:par>
                            </p:childTnLst>
                          </p:cTn>
                        </p:par>
                        <p:par>
                          <p:cTn id="128" fill="hold">
                            <p:stCondLst>
                              <p:cond delay="1000"/>
                            </p:stCondLst>
                            <p:childTnLst>
                              <p:par>
                                <p:cTn id="129" presetID="22" presetClass="entr" presetSubtype="8" fill="hold" grpId="0" nodeType="afterEffect">
                                  <p:stCondLst>
                                    <p:cond delay="0"/>
                                  </p:stCondLst>
                                  <p:childTnLst>
                                    <p:set>
                                      <p:cBhvr>
                                        <p:cTn id="130" dur="1" fill="hold">
                                          <p:stCondLst>
                                            <p:cond delay="0"/>
                                          </p:stCondLst>
                                        </p:cTn>
                                        <p:tgtEl>
                                          <p:spTgt spid="18459"/>
                                        </p:tgtEl>
                                        <p:attrNameLst>
                                          <p:attrName>style.visibility</p:attrName>
                                        </p:attrNameLst>
                                      </p:cBhvr>
                                      <p:to>
                                        <p:strVal val="visible"/>
                                      </p:to>
                                    </p:set>
                                    <p:animEffect transition="in" filter="wipe(left)">
                                      <p:cBhvr>
                                        <p:cTn id="131" dur="500"/>
                                        <p:tgtEl>
                                          <p:spTgt spid="18459"/>
                                        </p:tgtEl>
                                      </p:cBhvr>
                                    </p:animEffect>
                                  </p:childTnLst>
                                </p:cTn>
                              </p:par>
                            </p:childTnLst>
                          </p:cTn>
                        </p:par>
                        <p:par>
                          <p:cTn id="132" fill="hold">
                            <p:stCondLst>
                              <p:cond delay="1500"/>
                            </p:stCondLst>
                            <p:childTnLst>
                              <p:par>
                                <p:cTn id="133" presetID="22" presetClass="entr" presetSubtype="4" fill="hold" grpId="0" nodeType="afterEffect">
                                  <p:stCondLst>
                                    <p:cond delay="0"/>
                                  </p:stCondLst>
                                  <p:childTnLst>
                                    <p:set>
                                      <p:cBhvr>
                                        <p:cTn id="134" dur="1" fill="hold">
                                          <p:stCondLst>
                                            <p:cond delay="0"/>
                                          </p:stCondLst>
                                        </p:cTn>
                                        <p:tgtEl>
                                          <p:spTgt spid="18442"/>
                                        </p:tgtEl>
                                        <p:attrNameLst>
                                          <p:attrName>style.visibility</p:attrName>
                                        </p:attrNameLst>
                                      </p:cBhvr>
                                      <p:to>
                                        <p:strVal val="visible"/>
                                      </p:to>
                                    </p:set>
                                    <p:animEffect transition="in" filter="wipe(down)">
                                      <p:cBhvr>
                                        <p:cTn id="135" dur="500"/>
                                        <p:tgtEl>
                                          <p:spTgt spid="18442"/>
                                        </p:tgtEl>
                                      </p:cBhvr>
                                    </p:animEffect>
                                  </p:childTnLst>
                                </p:cTn>
                              </p:par>
                            </p:childTnLst>
                          </p:cTn>
                        </p:par>
                        <p:par>
                          <p:cTn id="136" fill="hold">
                            <p:stCondLst>
                              <p:cond delay="2000"/>
                            </p:stCondLst>
                            <p:childTnLst>
                              <p:par>
                                <p:cTn id="137" presetID="22" presetClass="entr" presetSubtype="8" fill="hold" grpId="0" nodeType="afterEffect">
                                  <p:stCondLst>
                                    <p:cond delay="0"/>
                                  </p:stCondLst>
                                  <p:childTnLst>
                                    <p:set>
                                      <p:cBhvr>
                                        <p:cTn id="138" dur="1" fill="hold">
                                          <p:stCondLst>
                                            <p:cond delay="0"/>
                                          </p:stCondLst>
                                        </p:cTn>
                                        <p:tgtEl>
                                          <p:spTgt spid="18443"/>
                                        </p:tgtEl>
                                        <p:attrNameLst>
                                          <p:attrName>style.visibility</p:attrName>
                                        </p:attrNameLst>
                                      </p:cBhvr>
                                      <p:to>
                                        <p:strVal val="visible"/>
                                      </p:to>
                                    </p:set>
                                    <p:animEffect transition="in" filter="wipe(left)">
                                      <p:cBhvr>
                                        <p:cTn id="139" dur="500"/>
                                        <p:tgtEl>
                                          <p:spTgt spid="18443"/>
                                        </p:tgtEl>
                                      </p:cBhvr>
                                    </p:animEffect>
                                  </p:childTnLst>
                                </p:cTn>
                              </p:par>
                            </p:childTnLst>
                          </p:cTn>
                        </p:par>
                      </p:childTnLst>
                    </p:cTn>
                  </p:par>
                  <p:par>
                    <p:cTn id="140" fill="hold">
                      <p:stCondLst>
                        <p:cond delay="indefinite"/>
                      </p:stCondLst>
                      <p:childTnLst>
                        <p:par>
                          <p:cTn id="141" fill="hold">
                            <p:stCondLst>
                              <p:cond delay="0"/>
                            </p:stCondLst>
                            <p:childTnLst>
                              <p:par>
                                <p:cTn id="142" presetID="17" presetClass="entr" presetSubtype="10" fill="hold" grpId="0" nodeType="clickEffect">
                                  <p:stCondLst>
                                    <p:cond delay="0"/>
                                  </p:stCondLst>
                                  <p:childTnLst>
                                    <p:set>
                                      <p:cBhvr>
                                        <p:cTn id="143" dur="1" fill="hold">
                                          <p:stCondLst>
                                            <p:cond delay="0"/>
                                          </p:stCondLst>
                                        </p:cTn>
                                        <p:tgtEl>
                                          <p:spTgt spid="18460"/>
                                        </p:tgtEl>
                                        <p:attrNameLst>
                                          <p:attrName>style.visibility</p:attrName>
                                        </p:attrNameLst>
                                      </p:cBhvr>
                                      <p:to>
                                        <p:strVal val="visible"/>
                                      </p:to>
                                    </p:set>
                                    <p:anim calcmode="lin" valueType="num">
                                      <p:cBhvr>
                                        <p:cTn id="144" dur="500" fill="hold"/>
                                        <p:tgtEl>
                                          <p:spTgt spid="18460"/>
                                        </p:tgtEl>
                                        <p:attrNameLst>
                                          <p:attrName>ppt_w</p:attrName>
                                        </p:attrNameLst>
                                      </p:cBhvr>
                                      <p:tavLst>
                                        <p:tav tm="0">
                                          <p:val>
                                            <p:fltVal val="0"/>
                                          </p:val>
                                        </p:tav>
                                        <p:tav tm="100000">
                                          <p:val>
                                            <p:strVal val="#ppt_w"/>
                                          </p:val>
                                        </p:tav>
                                      </p:tavLst>
                                    </p:anim>
                                    <p:anim calcmode="lin" valueType="num">
                                      <p:cBhvr>
                                        <p:cTn id="145" dur="500" fill="hold"/>
                                        <p:tgtEl>
                                          <p:spTgt spid="18460"/>
                                        </p:tgtEl>
                                        <p:attrNameLst>
                                          <p:attrName>ppt_h</p:attrName>
                                        </p:attrNameLst>
                                      </p:cBhvr>
                                      <p:tavLst>
                                        <p:tav tm="0">
                                          <p:val>
                                            <p:strVal val="#ppt_h"/>
                                          </p:val>
                                        </p:tav>
                                        <p:tav tm="100000">
                                          <p:val>
                                            <p:strVal val="#ppt_h"/>
                                          </p:val>
                                        </p:tav>
                                      </p:tavLst>
                                    </p:anim>
                                  </p:childTnLst>
                                </p:cTn>
                              </p:par>
                            </p:childTnLst>
                          </p:cTn>
                        </p:par>
                        <p:par>
                          <p:cTn id="146" fill="hold">
                            <p:stCondLst>
                              <p:cond delay="500"/>
                            </p:stCondLst>
                            <p:childTnLst>
                              <p:par>
                                <p:cTn id="147" presetID="22" presetClass="entr" presetSubtype="8" fill="hold" grpId="0" nodeType="afterEffect">
                                  <p:stCondLst>
                                    <p:cond delay="0"/>
                                  </p:stCondLst>
                                  <p:childTnLst>
                                    <p:set>
                                      <p:cBhvr>
                                        <p:cTn id="148" dur="1" fill="hold">
                                          <p:stCondLst>
                                            <p:cond delay="0"/>
                                          </p:stCondLst>
                                        </p:cTn>
                                        <p:tgtEl>
                                          <p:spTgt spid="18463"/>
                                        </p:tgtEl>
                                        <p:attrNameLst>
                                          <p:attrName>style.visibility</p:attrName>
                                        </p:attrNameLst>
                                      </p:cBhvr>
                                      <p:to>
                                        <p:strVal val="visible"/>
                                      </p:to>
                                    </p:set>
                                    <p:animEffect transition="in" filter="wipe(left)">
                                      <p:cBhvr>
                                        <p:cTn id="149" dur="500"/>
                                        <p:tgtEl>
                                          <p:spTgt spid="18463"/>
                                        </p:tgtEl>
                                      </p:cBhvr>
                                    </p:animEffect>
                                  </p:childTnLst>
                                </p:cTn>
                              </p:par>
                            </p:childTnLst>
                          </p:cTn>
                        </p:par>
                      </p:childTnLst>
                    </p:cTn>
                  </p:par>
                  <p:par>
                    <p:cTn id="150" fill="hold">
                      <p:stCondLst>
                        <p:cond delay="indefinite"/>
                      </p:stCondLst>
                      <p:childTnLst>
                        <p:par>
                          <p:cTn id="151" fill="hold">
                            <p:stCondLst>
                              <p:cond delay="0"/>
                            </p:stCondLst>
                            <p:childTnLst>
                              <p:par>
                                <p:cTn id="152" presetID="17" presetClass="entr" presetSubtype="10" fill="hold" grpId="0" nodeType="clickEffect">
                                  <p:stCondLst>
                                    <p:cond delay="0"/>
                                  </p:stCondLst>
                                  <p:childTnLst>
                                    <p:set>
                                      <p:cBhvr>
                                        <p:cTn id="153" dur="1" fill="hold">
                                          <p:stCondLst>
                                            <p:cond delay="0"/>
                                          </p:stCondLst>
                                        </p:cTn>
                                        <p:tgtEl>
                                          <p:spTgt spid="18462"/>
                                        </p:tgtEl>
                                        <p:attrNameLst>
                                          <p:attrName>style.visibility</p:attrName>
                                        </p:attrNameLst>
                                      </p:cBhvr>
                                      <p:to>
                                        <p:strVal val="visible"/>
                                      </p:to>
                                    </p:set>
                                    <p:anim calcmode="lin" valueType="num">
                                      <p:cBhvr>
                                        <p:cTn id="154" dur="500" fill="hold"/>
                                        <p:tgtEl>
                                          <p:spTgt spid="18462"/>
                                        </p:tgtEl>
                                        <p:attrNameLst>
                                          <p:attrName>ppt_w</p:attrName>
                                        </p:attrNameLst>
                                      </p:cBhvr>
                                      <p:tavLst>
                                        <p:tav tm="0">
                                          <p:val>
                                            <p:fltVal val="0"/>
                                          </p:val>
                                        </p:tav>
                                        <p:tav tm="100000">
                                          <p:val>
                                            <p:strVal val="#ppt_w"/>
                                          </p:val>
                                        </p:tav>
                                      </p:tavLst>
                                    </p:anim>
                                    <p:anim calcmode="lin" valueType="num">
                                      <p:cBhvr>
                                        <p:cTn id="155" dur="500" fill="hold"/>
                                        <p:tgtEl>
                                          <p:spTgt spid="18462"/>
                                        </p:tgtEl>
                                        <p:attrNameLst>
                                          <p:attrName>ppt_h</p:attrName>
                                        </p:attrNameLst>
                                      </p:cBhvr>
                                      <p:tavLst>
                                        <p:tav tm="0">
                                          <p:val>
                                            <p:strVal val="#ppt_h"/>
                                          </p:val>
                                        </p:tav>
                                        <p:tav tm="100000">
                                          <p:val>
                                            <p:strVal val="#ppt_h"/>
                                          </p:val>
                                        </p:tav>
                                      </p:tavLst>
                                    </p:anim>
                                  </p:childTnLst>
                                </p:cTn>
                              </p:par>
                            </p:childTnLst>
                          </p:cTn>
                        </p:par>
                        <p:par>
                          <p:cTn id="156" fill="hold">
                            <p:stCondLst>
                              <p:cond delay="500"/>
                            </p:stCondLst>
                            <p:childTnLst>
                              <p:par>
                                <p:cTn id="157" presetID="22" presetClass="entr" presetSubtype="8" fill="hold" grpId="0" nodeType="afterEffect">
                                  <p:stCondLst>
                                    <p:cond delay="0"/>
                                  </p:stCondLst>
                                  <p:childTnLst>
                                    <p:set>
                                      <p:cBhvr>
                                        <p:cTn id="158" dur="1" fill="hold">
                                          <p:stCondLst>
                                            <p:cond delay="0"/>
                                          </p:stCondLst>
                                        </p:cTn>
                                        <p:tgtEl>
                                          <p:spTgt spid="18461"/>
                                        </p:tgtEl>
                                        <p:attrNameLst>
                                          <p:attrName>style.visibility</p:attrName>
                                        </p:attrNameLst>
                                      </p:cBhvr>
                                      <p:to>
                                        <p:strVal val="visible"/>
                                      </p:to>
                                    </p:set>
                                    <p:animEffect transition="in" filter="wipe(left)">
                                      <p:cBhvr>
                                        <p:cTn id="159" dur="500"/>
                                        <p:tgtEl>
                                          <p:spTgt spid="18461"/>
                                        </p:tgtEl>
                                      </p:cBhvr>
                                    </p:animEffect>
                                  </p:childTnLst>
                                </p:cTn>
                              </p:par>
                            </p:childTnLst>
                          </p:cTn>
                        </p:par>
                      </p:childTnLst>
                    </p:cTn>
                  </p:par>
                  <p:par>
                    <p:cTn id="160" fill="hold">
                      <p:stCondLst>
                        <p:cond delay="indefinite"/>
                      </p:stCondLst>
                      <p:childTnLst>
                        <p:par>
                          <p:cTn id="161" fill="hold">
                            <p:stCondLst>
                              <p:cond delay="0"/>
                            </p:stCondLst>
                            <p:childTnLst>
                              <p:par>
                                <p:cTn id="162" presetID="17" presetClass="entr" presetSubtype="10" fill="hold" grpId="0" nodeType="clickEffect">
                                  <p:stCondLst>
                                    <p:cond delay="0"/>
                                  </p:stCondLst>
                                  <p:childTnLst>
                                    <p:set>
                                      <p:cBhvr>
                                        <p:cTn id="163" dur="1" fill="hold">
                                          <p:stCondLst>
                                            <p:cond delay="0"/>
                                          </p:stCondLst>
                                        </p:cTn>
                                        <p:tgtEl>
                                          <p:spTgt spid="18464"/>
                                        </p:tgtEl>
                                        <p:attrNameLst>
                                          <p:attrName>style.visibility</p:attrName>
                                        </p:attrNameLst>
                                      </p:cBhvr>
                                      <p:to>
                                        <p:strVal val="visible"/>
                                      </p:to>
                                    </p:set>
                                    <p:anim calcmode="lin" valueType="num">
                                      <p:cBhvr>
                                        <p:cTn id="164" dur="500" fill="hold"/>
                                        <p:tgtEl>
                                          <p:spTgt spid="18464"/>
                                        </p:tgtEl>
                                        <p:attrNameLst>
                                          <p:attrName>ppt_w</p:attrName>
                                        </p:attrNameLst>
                                      </p:cBhvr>
                                      <p:tavLst>
                                        <p:tav tm="0">
                                          <p:val>
                                            <p:fltVal val="0"/>
                                          </p:val>
                                        </p:tav>
                                        <p:tav tm="100000">
                                          <p:val>
                                            <p:strVal val="#ppt_w"/>
                                          </p:val>
                                        </p:tav>
                                      </p:tavLst>
                                    </p:anim>
                                    <p:anim calcmode="lin" valueType="num">
                                      <p:cBhvr>
                                        <p:cTn id="165" dur="500" fill="hold"/>
                                        <p:tgtEl>
                                          <p:spTgt spid="18464"/>
                                        </p:tgtEl>
                                        <p:attrNameLst>
                                          <p:attrName>ppt_h</p:attrName>
                                        </p:attrNameLst>
                                      </p:cBhvr>
                                      <p:tavLst>
                                        <p:tav tm="0">
                                          <p:val>
                                            <p:strVal val="#ppt_h"/>
                                          </p:val>
                                        </p:tav>
                                        <p:tav tm="100000">
                                          <p:val>
                                            <p:strVal val="#ppt_h"/>
                                          </p:val>
                                        </p:tav>
                                      </p:tavLst>
                                    </p:anim>
                                  </p:childTnLst>
                                </p:cTn>
                              </p:par>
                            </p:childTnLst>
                          </p:cTn>
                        </p:par>
                        <p:par>
                          <p:cTn id="166" fill="hold">
                            <p:stCondLst>
                              <p:cond delay="500"/>
                            </p:stCondLst>
                            <p:childTnLst>
                              <p:par>
                                <p:cTn id="167" presetID="22" presetClass="entr" presetSubtype="8" fill="hold" grpId="0" nodeType="afterEffect">
                                  <p:stCondLst>
                                    <p:cond delay="0"/>
                                  </p:stCondLst>
                                  <p:childTnLst>
                                    <p:set>
                                      <p:cBhvr>
                                        <p:cTn id="168" dur="1" fill="hold">
                                          <p:stCondLst>
                                            <p:cond delay="0"/>
                                          </p:stCondLst>
                                        </p:cTn>
                                        <p:tgtEl>
                                          <p:spTgt spid="18465"/>
                                        </p:tgtEl>
                                        <p:attrNameLst>
                                          <p:attrName>style.visibility</p:attrName>
                                        </p:attrNameLst>
                                      </p:cBhvr>
                                      <p:to>
                                        <p:strVal val="visible"/>
                                      </p:to>
                                    </p:set>
                                    <p:animEffect transition="in" filter="wipe(left)">
                                      <p:cBhvr>
                                        <p:cTn id="169" dur="500"/>
                                        <p:tgtEl>
                                          <p:spTgt spid="18465"/>
                                        </p:tgtEl>
                                      </p:cBhvr>
                                    </p:animEffect>
                                  </p:childTnLst>
                                </p:cTn>
                              </p:par>
                            </p:childTnLst>
                          </p:cTn>
                        </p:par>
                      </p:childTnLst>
                    </p:cTn>
                  </p:par>
                  <p:par>
                    <p:cTn id="170" fill="hold">
                      <p:stCondLst>
                        <p:cond delay="indefinite"/>
                      </p:stCondLst>
                      <p:childTnLst>
                        <p:par>
                          <p:cTn id="171" fill="hold">
                            <p:stCondLst>
                              <p:cond delay="0"/>
                            </p:stCondLst>
                            <p:childTnLst>
                              <p:par>
                                <p:cTn id="172" presetID="17" presetClass="entr" presetSubtype="10" fill="hold" grpId="0" nodeType="clickEffect">
                                  <p:stCondLst>
                                    <p:cond delay="0"/>
                                  </p:stCondLst>
                                  <p:childTnLst>
                                    <p:set>
                                      <p:cBhvr>
                                        <p:cTn id="173" dur="1" fill="hold">
                                          <p:stCondLst>
                                            <p:cond delay="0"/>
                                          </p:stCondLst>
                                        </p:cTn>
                                        <p:tgtEl>
                                          <p:spTgt spid="18470"/>
                                        </p:tgtEl>
                                        <p:attrNameLst>
                                          <p:attrName>style.visibility</p:attrName>
                                        </p:attrNameLst>
                                      </p:cBhvr>
                                      <p:to>
                                        <p:strVal val="visible"/>
                                      </p:to>
                                    </p:set>
                                    <p:anim calcmode="lin" valueType="num">
                                      <p:cBhvr>
                                        <p:cTn id="174" dur="500" fill="hold"/>
                                        <p:tgtEl>
                                          <p:spTgt spid="18470"/>
                                        </p:tgtEl>
                                        <p:attrNameLst>
                                          <p:attrName>ppt_w</p:attrName>
                                        </p:attrNameLst>
                                      </p:cBhvr>
                                      <p:tavLst>
                                        <p:tav tm="0">
                                          <p:val>
                                            <p:fltVal val="0"/>
                                          </p:val>
                                        </p:tav>
                                        <p:tav tm="100000">
                                          <p:val>
                                            <p:strVal val="#ppt_w"/>
                                          </p:val>
                                        </p:tav>
                                      </p:tavLst>
                                    </p:anim>
                                    <p:anim calcmode="lin" valueType="num">
                                      <p:cBhvr>
                                        <p:cTn id="175" dur="500" fill="hold"/>
                                        <p:tgtEl>
                                          <p:spTgt spid="18470"/>
                                        </p:tgtEl>
                                        <p:attrNameLst>
                                          <p:attrName>ppt_h</p:attrName>
                                        </p:attrNameLst>
                                      </p:cBhvr>
                                      <p:tavLst>
                                        <p:tav tm="0">
                                          <p:val>
                                            <p:strVal val="#ppt_h"/>
                                          </p:val>
                                        </p:tav>
                                        <p:tav tm="100000">
                                          <p:val>
                                            <p:strVal val="#ppt_h"/>
                                          </p:val>
                                        </p:tav>
                                      </p:tavLst>
                                    </p:anim>
                                  </p:childTnLst>
                                </p:cTn>
                              </p:par>
                            </p:childTnLst>
                          </p:cTn>
                        </p:par>
                        <p:par>
                          <p:cTn id="176" fill="hold">
                            <p:stCondLst>
                              <p:cond delay="500"/>
                            </p:stCondLst>
                            <p:childTnLst>
                              <p:par>
                                <p:cTn id="177" presetID="22" presetClass="entr" presetSubtype="8" fill="hold" grpId="0" nodeType="afterEffect">
                                  <p:stCondLst>
                                    <p:cond delay="0"/>
                                  </p:stCondLst>
                                  <p:childTnLst>
                                    <p:set>
                                      <p:cBhvr>
                                        <p:cTn id="178" dur="1" fill="hold">
                                          <p:stCondLst>
                                            <p:cond delay="0"/>
                                          </p:stCondLst>
                                        </p:cTn>
                                        <p:tgtEl>
                                          <p:spTgt spid="18475"/>
                                        </p:tgtEl>
                                        <p:attrNameLst>
                                          <p:attrName>style.visibility</p:attrName>
                                        </p:attrNameLst>
                                      </p:cBhvr>
                                      <p:to>
                                        <p:strVal val="visible"/>
                                      </p:to>
                                    </p:set>
                                    <p:animEffect transition="in" filter="wipe(left)">
                                      <p:cBhvr>
                                        <p:cTn id="179" dur="500"/>
                                        <p:tgtEl>
                                          <p:spTgt spid="18475"/>
                                        </p:tgtEl>
                                      </p:cBhvr>
                                    </p:animEffect>
                                  </p:childTnLst>
                                </p:cTn>
                              </p:par>
                            </p:childTnLst>
                          </p:cTn>
                        </p:par>
                        <p:par>
                          <p:cTn id="180" fill="hold">
                            <p:stCondLst>
                              <p:cond delay="1000"/>
                            </p:stCondLst>
                            <p:childTnLst>
                              <p:par>
                                <p:cTn id="181" presetID="23" presetClass="entr" presetSubtype="528" fill="hold" grpId="0" nodeType="afterEffect">
                                  <p:stCondLst>
                                    <p:cond delay="0"/>
                                  </p:stCondLst>
                                  <p:childTnLst>
                                    <p:set>
                                      <p:cBhvr>
                                        <p:cTn id="182" dur="1" fill="hold">
                                          <p:stCondLst>
                                            <p:cond delay="0"/>
                                          </p:stCondLst>
                                        </p:cTn>
                                        <p:tgtEl>
                                          <p:spTgt spid="18476"/>
                                        </p:tgtEl>
                                        <p:attrNameLst>
                                          <p:attrName>style.visibility</p:attrName>
                                        </p:attrNameLst>
                                      </p:cBhvr>
                                      <p:to>
                                        <p:strVal val="visible"/>
                                      </p:to>
                                    </p:set>
                                    <p:anim calcmode="lin" valueType="num">
                                      <p:cBhvr>
                                        <p:cTn id="183" dur="500" fill="hold"/>
                                        <p:tgtEl>
                                          <p:spTgt spid="18476"/>
                                        </p:tgtEl>
                                        <p:attrNameLst>
                                          <p:attrName>ppt_w</p:attrName>
                                        </p:attrNameLst>
                                      </p:cBhvr>
                                      <p:tavLst>
                                        <p:tav tm="0">
                                          <p:val>
                                            <p:fltVal val="0"/>
                                          </p:val>
                                        </p:tav>
                                        <p:tav tm="100000">
                                          <p:val>
                                            <p:strVal val="#ppt_w"/>
                                          </p:val>
                                        </p:tav>
                                      </p:tavLst>
                                    </p:anim>
                                    <p:anim calcmode="lin" valueType="num">
                                      <p:cBhvr>
                                        <p:cTn id="184" dur="500" fill="hold"/>
                                        <p:tgtEl>
                                          <p:spTgt spid="18476"/>
                                        </p:tgtEl>
                                        <p:attrNameLst>
                                          <p:attrName>ppt_h</p:attrName>
                                        </p:attrNameLst>
                                      </p:cBhvr>
                                      <p:tavLst>
                                        <p:tav tm="0">
                                          <p:val>
                                            <p:fltVal val="0"/>
                                          </p:val>
                                        </p:tav>
                                        <p:tav tm="100000">
                                          <p:val>
                                            <p:strVal val="#ppt_h"/>
                                          </p:val>
                                        </p:tav>
                                      </p:tavLst>
                                    </p:anim>
                                    <p:anim calcmode="lin" valueType="num">
                                      <p:cBhvr>
                                        <p:cTn id="185" dur="500" fill="hold"/>
                                        <p:tgtEl>
                                          <p:spTgt spid="18476"/>
                                        </p:tgtEl>
                                        <p:attrNameLst>
                                          <p:attrName>ppt_x</p:attrName>
                                        </p:attrNameLst>
                                      </p:cBhvr>
                                      <p:tavLst>
                                        <p:tav tm="0">
                                          <p:val>
                                            <p:fltVal val="0.5"/>
                                          </p:val>
                                        </p:tav>
                                        <p:tav tm="100000">
                                          <p:val>
                                            <p:strVal val="#ppt_x"/>
                                          </p:val>
                                        </p:tav>
                                      </p:tavLst>
                                    </p:anim>
                                    <p:anim calcmode="lin" valueType="num">
                                      <p:cBhvr>
                                        <p:cTn id="186" dur="500" fill="hold"/>
                                        <p:tgtEl>
                                          <p:spTgt spid="1847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5" grpId="0" animBg="1" autoUpdateAnimBg="0"/>
      <p:bldP spid="18436" grpId="0" animBg="1" autoUpdateAnimBg="0"/>
      <p:bldP spid="18437" grpId="0" animBg="1" autoUpdateAnimBg="0"/>
      <p:bldP spid="18438" grpId="0" animBg="1"/>
      <p:bldP spid="18439" grpId="0" animBg="1"/>
      <p:bldP spid="18440" grpId="0" animBg="1"/>
      <p:bldP spid="18441" grpId="0" autoUpdateAnimBg="0"/>
      <p:bldP spid="18442" grpId="0" animBg="1"/>
      <p:bldP spid="18443" grpId="0" autoUpdateAnimBg="0"/>
      <p:bldP spid="18444" grpId="0" animBg="1"/>
      <p:bldP spid="18445" grpId="0" autoUpdateAnimBg="0"/>
      <p:bldP spid="18446" grpId="0" animBg="1"/>
      <p:bldP spid="18447" grpId="0" animBg="1"/>
      <p:bldP spid="18448" grpId="0" animBg="1"/>
      <p:bldP spid="18449" grpId="0" animBg="1"/>
      <p:bldP spid="18450" grpId="0" autoUpdateAnimBg="0"/>
      <p:bldP spid="18451" grpId="0" animBg="1"/>
      <p:bldP spid="18452" grpId="0" autoUpdateAnimBg="0"/>
      <p:bldP spid="18453" grpId="0" animBg="1"/>
      <p:bldP spid="18454" grpId="0" animBg="1"/>
      <p:bldP spid="18455" grpId="0" animBg="1"/>
      <p:bldP spid="18456" grpId="0" animBg="1"/>
      <p:bldP spid="18457" grpId="0" animBg="1"/>
      <p:bldP spid="18458" grpId="0" animBg="1"/>
      <p:bldP spid="18459" grpId="0" autoUpdateAnimBg="0"/>
      <p:bldP spid="18460" grpId="0" animBg="1"/>
      <p:bldP spid="18461" grpId="0" autoUpdateAnimBg="0"/>
      <p:bldP spid="18462" grpId="0" animBg="1"/>
      <p:bldP spid="18463" grpId="0" autoUpdateAnimBg="0"/>
      <p:bldP spid="18464" grpId="0" animBg="1"/>
      <p:bldP spid="18465" grpId="0" animBg="1" autoUpdateAnimBg="0"/>
      <p:bldP spid="18466" grpId="0" animBg="1"/>
      <p:bldP spid="18467" grpId="0" animBg="1"/>
      <p:bldP spid="18468" grpId="0" autoUpdateAnimBg="0"/>
      <p:bldP spid="18469" grpId="0" animBg="1"/>
      <p:bldP spid="18470" grpId="0" animBg="1"/>
      <p:bldP spid="18471" grpId="0" animBg="1" autoUpdateAnimBg="0"/>
      <p:bldP spid="18472" grpId="0" autoUpdateAnimBg="0"/>
      <p:bldP spid="18475" grpId="0" autoUpdateAnimBg="0"/>
      <p:bldP spid="18476"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Rectangle 2"/>
          <p:cNvSpPr>
            <a:spLocks noChangeArrowheads="1"/>
          </p:cNvSpPr>
          <p:nvPr/>
        </p:nvSpPr>
        <p:spPr bwMode="auto">
          <a:xfrm>
            <a:off x="228600" y="3429000"/>
            <a:ext cx="3810000" cy="2133600"/>
          </a:xfrm>
          <a:prstGeom prst="rect">
            <a:avLst/>
          </a:prstGeom>
          <a:solidFill>
            <a:srgbClr val="FFFFE7"/>
          </a:solidFill>
          <a:ln w="19050">
            <a:solidFill>
              <a:schemeClr val="tx1"/>
            </a:solidFill>
            <a:miter lim="800000"/>
            <a:headEnd/>
            <a:tailEnd/>
          </a:ln>
        </p:spPr>
        <p:txBody>
          <a:bodyPr anchor="ctr">
            <a:spAutoFit/>
          </a:bodyPr>
          <a:lstStyle/>
          <a:p>
            <a:pPr algn="l"/>
            <a:endParaRPr lang="de-DE"/>
          </a:p>
        </p:txBody>
      </p:sp>
      <p:sp>
        <p:nvSpPr>
          <p:cNvPr id="6154" name="Line 3"/>
          <p:cNvSpPr>
            <a:spLocks noChangeShapeType="1"/>
          </p:cNvSpPr>
          <p:nvPr/>
        </p:nvSpPr>
        <p:spPr bwMode="auto">
          <a:xfrm flipH="1" flipV="1">
            <a:off x="48768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6155" name="Line 5"/>
          <p:cNvSpPr>
            <a:spLocks noChangeShapeType="1"/>
          </p:cNvSpPr>
          <p:nvPr/>
        </p:nvSpPr>
        <p:spPr bwMode="auto">
          <a:xfrm>
            <a:off x="6019800" y="4343400"/>
            <a:ext cx="0" cy="762000"/>
          </a:xfrm>
          <a:prstGeom prst="line">
            <a:avLst/>
          </a:prstGeom>
          <a:noFill/>
          <a:ln w="34925">
            <a:solidFill>
              <a:schemeClr val="tx1"/>
            </a:solidFill>
            <a:prstDash val="dash"/>
            <a:round/>
            <a:headEnd/>
            <a:tailEnd type="triangle" w="med" len="med"/>
          </a:ln>
        </p:spPr>
        <p:txBody>
          <a:bodyPr>
            <a:spAutoFit/>
          </a:bodyPr>
          <a:lstStyle/>
          <a:p>
            <a:endParaRPr lang="de-DE"/>
          </a:p>
        </p:txBody>
      </p:sp>
      <p:sp>
        <p:nvSpPr>
          <p:cNvPr id="6156" name="Text Box 6"/>
          <p:cNvSpPr txBox="1">
            <a:spLocks noChangeArrowheads="1"/>
          </p:cNvSpPr>
          <p:nvPr/>
        </p:nvSpPr>
        <p:spPr bwMode="auto">
          <a:xfrm>
            <a:off x="228600" y="2133600"/>
            <a:ext cx="1752600" cy="581025"/>
          </a:xfrm>
          <a:prstGeom prst="rect">
            <a:avLst/>
          </a:prstGeom>
          <a:noFill/>
          <a:ln w="9525">
            <a:noFill/>
            <a:miter lim="800000"/>
            <a:headEnd/>
            <a:tailEnd/>
          </a:ln>
        </p:spPr>
        <p:txBody>
          <a:bodyPr anchor="ctr" anchorCtr="1">
            <a:spAutoFit/>
          </a:bodyPr>
          <a:lstStyle/>
          <a:p>
            <a:pPr algn="l"/>
            <a:r>
              <a:rPr lang="de-DE" sz="1600"/>
              <a:t>Unternehmens-gründer</a:t>
            </a:r>
            <a:endParaRPr lang="de-DE" sz="1600" i="1"/>
          </a:p>
        </p:txBody>
      </p:sp>
      <p:sp>
        <p:nvSpPr>
          <p:cNvPr id="6157" name="Line 7"/>
          <p:cNvSpPr>
            <a:spLocks noChangeShapeType="1"/>
          </p:cNvSpPr>
          <p:nvPr/>
        </p:nvSpPr>
        <p:spPr bwMode="auto">
          <a:xfrm flipH="1" flipV="1">
            <a:off x="53340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6158" name="Line 8"/>
          <p:cNvSpPr>
            <a:spLocks noChangeShapeType="1"/>
          </p:cNvSpPr>
          <p:nvPr/>
        </p:nvSpPr>
        <p:spPr bwMode="auto">
          <a:xfrm flipH="1" flipV="1">
            <a:off x="83058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6159" name="Line 9"/>
          <p:cNvSpPr>
            <a:spLocks noChangeShapeType="1"/>
          </p:cNvSpPr>
          <p:nvPr/>
        </p:nvSpPr>
        <p:spPr bwMode="auto">
          <a:xfrm>
            <a:off x="2743200" y="2438400"/>
            <a:ext cx="0" cy="990600"/>
          </a:xfrm>
          <a:prstGeom prst="line">
            <a:avLst/>
          </a:prstGeom>
          <a:noFill/>
          <a:ln w="38100">
            <a:solidFill>
              <a:srgbClr val="0000FF"/>
            </a:solidFill>
            <a:round/>
            <a:headEnd/>
            <a:tailEnd type="triangle" w="med" len="med"/>
          </a:ln>
        </p:spPr>
        <p:txBody>
          <a:bodyPr>
            <a:spAutoFit/>
          </a:bodyPr>
          <a:lstStyle/>
          <a:p>
            <a:endParaRPr lang="de-DE"/>
          </a:p>
        </p:txBody>
      </p:sp>
      <p:sp>
        <p:nvSpPr>
          <p:cNvPr id="6160" name="Text Box 10"/>
          <p:cNvSpPr txBox="1">
            <a:spLocks noChangeArrowheads="1"/>
          </p:cNvSpPr>
          <p:nvPr/>
        </p:nvSpPr>
        <p:spPr bwMode="auto">
          <a:xfrm>
            <a:off x="5943600" y="2971800"/>
            <a:ext cx="762000" cy="701675"/>
          </a:xfrm>
          <a:prstGeom prst="rect">
            <a:avLst/>
          </a:prstGeom>
          <a:noFill/>
          <a:ln w="9525">
            <a:noFill/>
            <a:miter lim="800000"/>
            <a:headEnd/>
            <a:tailEnd/>
          </a:ln>
        </p:spPr>
        <p:txBody>
          <a:bodyPr>
            <a:spAutoFit/>
          </a:bodyPr>
          <a:lstStyle/>
          <a:p>
            <a:pPr algn="l"/>
            <a:r>
              <a:rPr lang="de-DE" sz="4000"/>
              <a:t>...</a:t>
            </a:r>
          </a:p>
        </p:txBody>
      </p:sp>
      <p:sp>
        <p:nvSpPr>
          <p:cNvPr id="6161" name="Line 13"/>
          <p:cNvSpPr>
            <a:spLocks noChangeShapeType="1"/>
          </p:cNvSpPr>
          <p:nvPr/>
        </p:nvSpPr>
        <p:spPr bwMode="auto">
          <a:xfrm>
            <a:off x="2438400" y="5943600"/>
            <a:ext cx="2514600" cy="0"/>
          </a:xfrm>
          <a:prstGeom prst="line">
            <a:avLst/>
          </a:prstGeom>
          <a:noFill/>
          <a:ln w="107950">
            <a:solidFill>
              <a:srgbClr val="008000"/>
            </a:solidFill>
            <a:round/>
            <a:headEnd/>
            <a:tailEnd type="triangle" w="med" len="med"/>
          </a:ln>
        </p:spPr>
        <p:txBody>
          <a:bodyPr>
            <a:spAutoFit/>
          </a:bodyPr>
          <a:lstStyle/>
          <a:p>
            <a:endParaRPr lang="de-DE"/>
          </a:p>
        </p:txBody>
      </p:sp>
      <p:sp>
        <p:nvSpPr>
          <p:cNvPr id="6162" name="AutoShape 14"/>
          <p:cNvSpPr>
            <a:spLocks noChangeArrowheads="1"/>
          </p:cNvSpPr>
          <p:nvPr/>
        </p:nvSpPr>
        <p:spPr bwMode="auto">
          <a:xfrm>
            <a:off x="2209800" y="838200"/>
            <a:ext cx="1752600" cy="1752600"/>
          </a:xfrm>
          <a:prstGeom prst="flowChartMultidocument">
            <a:avLst/>
          </a:prstGeom>
          <a:solidFill>
            <a:srgbClr val="E7F3FF"/>
          </a:solidFill>
          <a:ln w="19050">
            <a:solidFill>
              <a:schemeClr val="tx1"/>
            </a:solidFill>
            <a:miter lim="800000"/>
            <a:headEnd/>
            <a:tailEnd/>
          </a:ln>
        </p:spPr>
        <p:txBody>
          <a:bodyPr anchor="ctr"/>
          <a:lstStyle/>
          <a:p>
            <a:pPr algn="l"/>
            <a:endParaRPr lang="de-DE"/>
          </a:p>
        </p:txBody>
      </p:sp>
      <p:graphicFrame>
        <p:nvGraphicFramePr>
          <p:cNvPr id="6147" name="Object 17"/>
          <p:cNvGraphicFramePr>
            <a:graphicFrameLocks noChangeAspect="1"/>
          </p:cNvGraphicFramePr>
          <p:nvPr/>
        </p:nvGraphicFramePr>
        <p:xfrm>
          <a:off x="5029200" y="5105400"/>
          <a:ext cx="2667000" cy="1441450"/>
        </p:xfrm>
        <a:graphic>
          <a:graphicData uri="http://schemas.openxmlformats.org/presentationml/2006/ole">
            <p:oleObj spid="_x0000_s6146" name="Bitmap" r:id="rId4" imgW="2486372" imgH="1343212" progId="Paint.Picture">
              <p:embed/>
            </p:oleObj>
          </a:graphicData>
        </a:graphic>
      </p:graphicFrame>
      <p:sp>
        <p:nvSpPr>
          <p:cNvPr id="6164" name="Line 18"/>
          <p:cNvSpPr>
            <a:spLocks noChangeShapeType="1"/>
          </p:cNvSpPr>
          <p:nvPr/>
        </p:nvSpPr>
        <p:spPr bwMode="auto">
          <a:xfrm>
            <a:off x="1752600" y="1752600"/>
            <a:ext cx="685800" cy="0"/>
          </a:xfrm>
          <a:prstGeom prst="line">
            <a:avLst/>
          </a:prstGeom>
          <a:noFill/>
          <a:ln w="38100">
            <a:solidFill>
              <a:srgbClr val="0000FF"/>
            </a:solidFill>
            <a:round/>
            <a:headEnd/>
            <a:tailEnd type="triangle" w="med" len="med"/>
          </a:ln>
        </p:spPr>
        <p:txBody>
          <a:bodyPr>
            <a:spAutoFit/>
          </a:bodyPr>
          <a:lstStyle/>
          <a:p>
            <a:endParaRPr lang="de-DE"/>
          </a:p>
        </p:txBody>
      </p:sp>
      <p:sp>
        <p:nvSpPr>
          <p:cNvPr id="6165" name="Line 19"/>
          <p:cNvSpPr>
            <a:spLocks noChangeShapeType="1"/>
          </p:cNvSpPr>
          <p:nvPr/>
        </p:nvSpPr>
        <p:spPr bwMode="auto">
          <a:xfrm>
            <a:off x="7696200" y="5867400"/>
            <a:ext cx="1066800" cy="0"/>
          </a:xfrm>
          <a:prstGeom prst="line">
            <a:avLst/>
          </a:prstGeom>
          <a:noFill/>
          <a:ln w="107950">
            <a:solidFill>
              <a:srgbClr val="008000"/>
            </a:solidFill>
            <a:prstDash val="sysDot"/>
            <a:round/>
            <a:headEnd/>
            <a:tailEnd type="triangle" w="med" len="med"/>
          </a:ln>
        </p:spPr>
        <p:txBody>
          <a:bodyPr>
            <a:spAutoFit/>
          </a:bodyPr>
          <a:lstStyle/>
          <a:p>
            <a:endParaRPr lang="de-DE"/>
          </a:p>
        </p:txBody>
      </p:sp>
      <p:pic>
        <p:nvPicPr>
          <p:cNvPr id="6166" name="Picture 20" descr="C:\Business_Studio\Archiv\Images\Images_neu\MASCH.GIF"/>
          <p:cNvPicPr>
            <a:picLocks noChangeAspect="1" noChangeArrowheads="1"/>
          </p:cNvPicPr>
          <p:nvPr/>
        </p:nvPicPr>
        <p:blipFill>
          <a:blip r:embed="rId5" cstate="print"/>
          <a:srcRect/>
          <a:stretch>
            <a:fillRect/>
          </a:stretch>
        </p:blipFill>
        <p:spPr bwMode="auto">
          <a:xfrm>
            <a:off x="304800" y="3581400"/>
            <a:ext cx="990600" cy="844550"/>
          </a:xfrm>
          <a:prstGeom prst="rect">
            <a:avLst/>
          </a:prstGeom>
          <a:noFill/>
          <a:ln w="9525">
            <a:noFill/>
            <a:miter lim="800000"/>
            <a:headEnd/>
            <a:tailEnd/>
          </a:ln>
        </p:spPr>
      </p:pic>
      <p:graphicFrame>
        <p:nvGraphicFramePr>
          <p:cNvPr id="6148" name="Object 21"/>
          <p:cNvGraphicFramePr>
            <a:graphicFrameLocks noChangeAspect="1"/>
          </p:cNvGraphicFramePr>
          <p:nvPr/>
        </p:nvGraphicFramePr>
        <p:xfrm>
          <a:off x="1371600" y="3581400"/>
          <a:ext cx="1219200" cy="812800"/>
        </p:xfrm>
        <a:graphic>
          <a:graphicData uri="http://schemas.openxmlformats.org/presentationml/2006/ole">
            <p:oleObj spid="_x0000_s6147" name="Paint Shop Pro Image" r:id="rId6" imgW="1288154" imgH="858537" progId="PaintShopPro">
              <p:embed/>
            </p:oleObj>
          </a:graphicData>
        </a:graphic>
      </p:graphicFrame>
      <p:graphicFrame>
        <p:nvGraphicFramePr>
          <p:cNvPr id="6149" name="Object 22"/>
          <p:cNvGraphicFramePr>
            <a:graphicFrameLocks noChangeAspect="1"/>
          </p:cNvGraphicFramePr>
          <p:nvPr/>
        </p:nvGraphicFramePr>
        <p:xfrm>
          <a:off x="381000" y="4572000"/>
          <a:ext cx="990600" cy="825500"/>
        </p:xfrm>
        <a:graphic>
          <a:graphicData uri="http://schemas.openxmlformats.org/presentationml/2006/ole">
            <p:oleObj spid="_x0000_s6148" name="Paint Shop Pro Image" r:id="rId7" imgW="878287" imgH="731906" progId="PaintShopPro">
              <p:embed/>
            </p:oleObj>
          </a:graphicData>
        </a:graphic>
      </p:graphicFrame>
      <p:graphicFrame>
        <p:nvGraphicFramePr>
          <p:cNvPr id="6150" name="Object 23"/>
          <p:cNvGraphicFramePr>
            <a:graphicFrameLocks noChangeAspect="1"/>
          </p:cNvGraphicFramePr>
          <p:nvPr/>
        </p:nvGraphicFramePr>
        <p:xfrm>
          <a:off x="1447800" y="4572000"/>
          <a:ext cx="1600200" cy="779463"/>
        </p:xfrm>
        <a:graphic>
          <a:graphicData uri="http://schemas.openxmlformats.org/presentationml/2006/ole">
            <p:oleObj spid="_x0000_s6149" name="Bitmap" r:id="rId8" imgW="2429214" imgH="1181265" progId="Paint.Picture">
              <p:embed/>
            </p:oleObj>
          </a:graphicData>
        </a:graphic>
      </p:graphicFrame>
      <p:sp>
        <p:nvSpPr>
          <p:cNvPr id="6167" name="Text Box 24"/>
          <p:cNvSpPr txBox="1">
            <a:spLocks noChangeArrowheads="1"/>
          </p:cNvSpPr>
          <p:nvPr/>
        </p:nvSpPr>
        <p:spPr bwMode="auto">
          <a:xfrm>
            <a:off x="304800" y="3124200"/>
            <a:ext cx="2438400" cy="336550"/>
          </a:xfrm>
          <a:prstGeom prst="rect">
            <a:avLst/>
          </a:prstGeom>
          <a:noFill/>
          <a:ln w="9525">
            <a:noFill/>
            <a:miter lim="800000"/>
            <a:headEnd/>
            <a:tailEnd/>
          </a:ln>
        </p:spPr>
        <p:txBody>
          <a:bodyPr>
            <a:spAutoFit/>
          </a:bodyPr>
          <a:lstStyle/>
          <a:p>
            <a:pPr algn="l"/>
            <a:r>
              <a:rPr lang="de-DE" sz="1600"/>
              <a:t>Benötigte Güter</a:t>
            </a:r>
          </a:p>
        </p:txBody>
      </p:sp>
      <p:sp>
        <p:nvSpPr>
          <p:cNvPr id="6168" name="Line 25"/>
          <p:cNvSpPr>
            <a:spLocks noChangeShapeType="1"/>
          </p:cNvSpPr>
          <p:nvPr/>
        </p:nvSpPr>
        <p:spPr bwMode="auto">
          <a:xfrm>
            <a:off x="4038600" y="4343400"/>
            <a:ext cx="1981200" cy="0"/>
          </a:xfrm>
          <a:prstGeom prst="line">
            <a:avLst/>
          </a:prstGeom>
          <a:noFill/>
          <a:ln w="34925">
            <a:solidFill>
              <a:schemeClr val="tx1"/>
            </a:solidFill>
            <a:prstDash val="dash"/>
            <a:round/>
            <a:headEnd/>
            <a:tailEnd/>
          </a:ln>
        </p:spPr>
        <p:txBody>
          <a:bodyPr>
            <a:spAutoFit/>
          </a:bodyPr>
          <a:lstStyle/>
          <a:p>
            <a:endParaRPr lang="de-DE"/>
          </a:p>
        </p:txBody>
      </p:sp>
      <p:sp>
        <p:nvSpPr>
          <p:cNvPr id="6169" name="Line 26"/>
          <p:cNvSpPr>
            <a:spLocks noChangeShapeType="1"/>
          </p:cNvSpPr>
          <p:nvPr/>
        </p:nvSpPr>
        <p:spPr bwMode="auto">
          <a:xfrm flipV="1">
            <a:off x="4038600" y="3810000"/>
            <a:ext cx="4267200" cy="0"/>
          </a:xfrm>
          <a:prstGeom prst="line">
            <a:avLst/>
          </a:prstGeom>
          <a:noFill/>
          <a:ln w="38100">
            <a:solidFill>
              <a:schemeClr val="tx1"/>
            </a:solidFill>
            <a:round/>
            <a:headEnd type="triangle" w="med" len="med"/>
            <a:tailEnd/>
          </a:ln>
        </p:spPr>
        <p:txBody>
          <a:bodyPr>
            <a:spAutoFit/>
          </a:bodyPr>
          <a:lstStyle/>
          <a:p>
            <a:endParaRPr lang="de-DE"/>
          </a:p>
        </p:txBody>
      </p:sp>
      <p:sp>
        <p:nvSpPr>
          <p:cNvPr id="6171" name="Line 30"/>
          <p:cNvSpPr>
            <a:spLocks noChangeShapeType="1"/>
          </p:cNvSpPr>
          <p:nvPr/>
        </p:nvSpPr>
        <p:spPr bwMode="auto">
          <a:xfrm>
            <a:off x="4267200" y="4419600"/>
            <a:ext cx="0" cy="1447800"/>
          </a:xfrm>
          <a:prstGeom prst="line">
            <a:avLst/>
          </a:prstGeom>
          <a:noFill/>
          <a:ln w="34925">
            <a:solidFill>
              <a:schemeClr val="tx1"/>
            </a:solidFill>
            <a:prstDash val="dash"/>
            <a:round/>
            <a:headEnd/>
            <a:tailEnd type="triangle" w="med" len="med"/>
          </a:ln>
        </p:spPr>
        <p:txBody>
          <a:bodyPr>
            <a:spAutoFit/>
          </a:bodyPr>
          <a:lstStyle/>
          <a:p>
            <a:endParaRPr lang="de-DE"/>
          </a:p>
        </p:txBody>
      </p:sp>
      <p:graphicFrame>
        <p:nvGraphicFramePr>
          <p:cNvPr id="6151" name="Object 31"/>
          <p:cNvGraphicFramePr>
            <a:graphicFrameLocks noChangeAspect="1"/>
          </p:cNvGraphicFramePr>
          <p:nvPr/>
        </p:nvGraphicFramePr>
        <p:xfrm>
          <a:off x="3124200" y="4495800"/>
          <a:ext cx="773113" cy="914400"/>
        </p:xfrm>
        <a:graphic>
          <a:graphicData uri="http://schemas.openxmlformats.org/presentationml/2006/ole">
            <p:oleObj spid="_x0000_s6150" name="Bitmap" r:id="rId9" imgW="1047619" imgH="1238423" progId="Paint.Picture">
              <p:embed/>
            </p:oleObj>
          </a:graphicData>
        </a:graphic>
      </p:graphicFrame>
      <p:graphicFrame>
        <p:nvGraphicFramePr>
          <p:cNvPr id="6152" name="Object 35"/>
          <p:cNvGraphicFramePr>
            <a:graphicFrameLocks noChangeAspect="1"/>
          </p:cNvGraphicFramePr>
          <p:nvPr/>
        </p:nvGraphicFramePr>
        <p:xfrm>
          <a:off x="2819400" y="3886200"/>
          <a:ext cx="752475" cy="514350"/>
        </p:xfrm>
        <a:graphic>
          <a:graphicData uri="http://schemas.openxmlformats.org/presentationml/2006/ole">
            <p:oleObj spid="_x0000_s6151" name="Bitmap" r:id="rId10" imgW="752381" imgH="514422" progId="Paint.Picture">
              <p:embed/>
            </p:oleObj>
          </a:graphicData>
        </a:graphic>
      </p:graphicFrame>
      <p:sp>
        <p:nvSpPr>
          <p:cNvPr id="6172" name="Rectangle 36"/>
          <p:cNvSpPr>
            <a:spLocks noChangeArrowheads="1"/>
          </p:cNvSpPr>
          <p:nvPr/>
        </p:nvSpPr>
        <p:spPr bwMode="auto">
          <a:xfrm>
            <a:off x="2743200" y="36576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6173" name="Rectangle 37"/>
          <p:cNvSpPr>
            <a:spLocks noChangeArrowheads="1"/>
          </p:cNvSpPr>
          <p:nvPr/>
        </p:nvSpPr>
        <p:spPr bwMode="auto">
          <a:xfrm>
            <a:off x="2819400" y="37338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6174" name="Rectangle 38"/>
          <p:cNvSpPr>
            <a:spLocks noChangeArrowheads="1"/>
          </p:cNvSpPr>
          <p:nvPr/>
        </p:nvSpPr>
        <p:spPr bwMode="auto">
          <a:xfrm>
            <a:off x="2667000" y="3581400"/>
            <a:ext cx="990600" cy="76200"/>
          </a:xfrm>
          <a:prstGeom prst="rect">
            <a:avLst/>
          </a:prstGeom>
          <a:solidFill>
            <a:srgbClr val="00CCFF"/>
          </a:solidFill>
          <a:ln w="12700">
            <a:solidFill>
              <a:schemeClr val="tx1"/>
            </a:solidFill>
            <a:miter lim="800000"/>
            <a:headEnd/>
            <a:tailEnd/>
          </a:ln>
        </p:spPr>
        <p:txBody>
          <a:bodyPr wrap="none" anchor="ctr">
            <a:spAutoFit/>
          </a:bodyPr>
          <a:lstStyle/>
          <a:p>
            <a:pPr algn="l"/>
            <a:endParaRPr lang="de-DE"/>
          </a:p>
        </p:txBody>
      </p:sp>
      <p:sp>
        <p:nvSpPr>
          <p:cNvPr id="6175" name="Line 40"/>
          <p:cNvSpPr>
            <a:spLocks noChangeShapeType="1"/>
          </p:cNvSpPr>
          <p:nvPr/>
        </p:nvSpPr>
        <p:spPr bwMode="auto">
          <a:xfrm>
            <a:off x="8305800" y="381000"/>
            <a:ext cx="0" cy="1524000"/>
          </a:xfrm>
          <a:prstGeom prst="line">
            <a:avLst/>
          </a:prstGeom>
          <a:noFill/>
          <a:ln w="34925">
            <a:solidFill>
              <a:srgbClr val="0000FF"/>
            </a:solidFill>
            <a:round/>
            <a:headEnd/>
            <a:tailEnd type="triangle" w="med" len="med"/>
          </a:ln>
        </p:spPr>
        <p:txBody>
          <a:bodyPr>
            <a:spAutoFit/>
          </a:bodyPr>
          <a:lstStyle/>
          <a:p>
            <a:endParaRPr lang="de-DE"/>
          </a:p>
        </p:txBody>
      </p:sp>
      <p:sp>
        <p:nvSpPr>
          <p:cNvPr id="6176" name="Text Box 57"/>
          <p:cNvSpPr txBox="1">
            <a:spLocks noChangeArrowheads="1"/>
          </p:cNvSpPr>
          <p:nvPr/>
        </p:nvSpPr>
        <p:spPr bwMode="auto">
          <a:xfrm>
            <a:off x="4038600" y="73025"/>
            <a:ext cx="2514600" cy="320675"/>
          </a:xfrm>
          <a:prstGeom prst="rect">
            <a:avLst/>
          </a:prstGeom>
          <a:solidFill>
            <a:srgbClr val="CCFFCC"/>
          </a:solidFill>
          <a:ln w="15875">
            <a:solidFill>
              <a:schemeClr val="tx1"/>
            </a:solidFill>
            <a:miter lim="800000"/>
            <a:headEnd/>
            <a:tailEnd/>
          </a:ln>
        </p:spPr>
        <p:txBody>
          <a:bodyPr anchor="ctr">
            <a:spAutoFit/>
          </a:bodyPr>
          <a:lstStyle/>
          <a:p>
            <a:r>
              <a:rPr lang="de-DE"/>
              <a:t>eigene Quellen</a:t>
            </a:r>
          </a:p>
        </p:txBody>
      </p:sp>
      <p:sp>
        <p:nvSpPr>
          <p:cNvPr id="6177" name="Text Box 58"/>
          <p:cNvSpPr txBox="1">
            <a:spLocks noChangeArrowheads="1"/>
          </p:cNvSpPr>
          <p:nvPr/>
        </p:nvSpPr>
        <p:spPr bwMode="auto">
          <a:xfrm>
            <a:off x="6553200" y="73025"/>
            <a:ext cx="2438400" cy="320675"/>
          </a:xfrm>
          <a:prstGeom prst="rect">
            <a:avLst/>
          </a:prstGeom>
          <a:solidFill>
            <a:srgbClr val="CCFFFF"/>
          </a:solidFill>
          <a:ln w="15875">
            <a:solidFill>
              <a:schemeClr val="tx1"/>
            </a:solidFill>
            <a:miter lim="800000"/>
            <a:headEnd/>
            <a:tailEnd/>
          </a:ln>
        </p:spPr>
        <p:txBody>
          <a:bodyPr anchor="ctr" anchorCtr="1">
            <a:spAutoFit/>
          </a:bodyPr>
          <a:lstStyle/>
          <a:p>
            <a:pPr algn="l"/>
            <a:r>
              <a:rPr lang="de-DE"/>
              <a:t>fremde Quellen</a:t>
            </a:r>
          </a:p>
        </p:txBody>
      </p:sp>
      <p:sp>
        <p:nvSpPr>
          <p:cNvPr id="6178" name="Line 59"/>
          <p:cNvSpPr>
            <a:spLocks noChangeShapeType="1"/>
          </p:cNvSpPr>
          <p:nvPr/>
        </p:nvSpPr>
        <p:spPr bwMode="auto">
          <a:xfrm>
            <a:off x="7086600" y="381000"/>
            <a:ext cx="0" cy="1600200"/>
          </a:xfrm>
          <a:prstGeom prst="line">
            <a:avLst/>
          </a:prstGeom>
          <a:noFill/>
          <a:ln w="34925">
            <a:solidFill>
              <a:srgbClr val="0000FF"/>
            </a:solidFill>
            <a:round/>
            <a:headEnd/>
            <a:tailEnd type="triangle" w="med" len="med"/>
          </a:ln>
        </p:spPr>
        <p:txBody>
          <a:bodyPr>
            <a:spAutoFit/>
          </a:bodyPr>
          <a:lstStyle/>
          <a:p>
            <a:endParaRPr lang="de-DE"/>
          </a:p>
        </p:txBody>
      </p:sp>
      <p:sp>
        <p:nvSpPr>
          <p:cNvPr id="147516" name="Text Box 60"/>
          <p:cNvSpPr txBox="1">
            <a:spLocks noChangeArrowheads="1"/>
          </p:cNvSpPr>
          <p:nvPr/>
        </p:nvSpPr>
        <p:spPr bwMode="auto">
          <a:xfrm>
            <a:off x="4038600" y="1981200"/>
            <a:ext cx="4953000" cy="396875"/>
          </a:xfrm>
          <a:prstGeom prst="rect">
            <a:avLst/>
          </a:prstGeom>
          <a:solidFill>
            <a:srgbClr val="FFFFD3"/>
          </a:solidFill>
          <a:ln w="9525">
            <a:solidFill>
              <a:schemeClr val="tx1"/>
            </a:solidFill>
            <a:miter lim="800000"/>
            <a:headEnd/>
            <a:tailEnd/>
          </a:ln>
          <a:effectLst>
            <a:outerShdw dist="35921" dir="2700000" algn="ctr" rotWithShape="0">
              <a:schemeClr val="bg2"/>
            </a:outerShdw>
          </a:effectLst>
        </p:spPr>
        <p:txBody>
          <a:bodyPr anchor="ctr"/>
          <a:lstStyle/>
          <a:p>
            <a:pPr>
              <a:defRPr/>
            </a:pPr>
            <a:r>
              <a:rPr lang="de-DE" sz="1600"/>
              <a:t>Finanzierungsquellen???</a:t>
            </a:r>
          </a:p>
        </p:txBody>
      </p:sp>
      <p:sp>
        <p:nvSpPr>
          <p:cNvPr id="6180" name="Line 61"/>
          <p:cNvSpPr>
            <a:spLocks noChangeShapeType="1"/>
          </p:cNvSpPr>
          <p:nvPr/>
        </p:nvSpPr>
        <p:spPr bwMode="auto">
          <a:xfrm flipH="1" flipV="1">
            <a:off x="7848600" y="3276600"/>
            <a:ext cx="0" cy="533400"/>
          </a:xfrm>
          <a:prstGeom prst="line">
            <a:avLst/>
          </a:prstGeom>
          <a:noFill/>
          <a:ln w="38100">
            <a:solidFill>
              <a:schemeClr val="tx1"/>
            </a:solidFill>
            <a:round/>
            <a:headEnd/>
            <a:tailEnd type="triangle" w="med" len="med"/>
          </a:ln>
        </p:spPr>
        <p:txBody>
          <a:bodyPr>
            <a:spAutoFit/>
          </a:bodyPr>
          <a:lstStyle/>
          <a:p>
            <a:endParaRPr lang="de-DE"/>
          </a:p>
        </p:txBody>
      </p:sp>
      <p:sp>
        <p:nvSpPr>
          <p:cNvPr id="147518" name="Text Box 62"/>
          <p:cNvSpPr txBox="1">
            <a:spLocks noChangeArrowheads="1"/>
          </p:cNvSpPr>
          <p:nvPr/>
        </p:nvSpPr>
        <p:spPr bwMode="auto">
          <a:xfrm>
            <a:off x="4114800" y="2895600"/>
            <a:ext cx="4876800" cy="381000"/>
          </a:xfrm>
          <a:prstGeom prst="rect">
            <a:avLst/>
          </a:prstGeom>
          <a:solidFill>
            <a:srgbClr val="FFEBD7"/>
          </a:solidFill>
          <a:ln w="9525">
            <a:solidFill>
              <a:schemeClr val="tx1"/>
            </a:solidFill>
            <a:miter lim="800000"/>
            <a:headEnd/>
            <a:tailEnd/>
          </a:ln>
          <a:effectLst>
            <a:outerShdw dist="35921" dir="2700000" algn="ctr" rotWithShape="0">
              <a:schemeClr val="bg2"/>
            </a:outerShdw>
          </a:effectLst>
        </p:spPr>
        <p:txBody>
          <a:bodyPr anchor="ctr" anchorCtr="1"/>
          <a:lstStyle/>
          <a:p>
            <a:pPr algn="l">
              <a:defRPr/>
            </a:pPr>
            <a:r>
              <a:rPr lang="de-DE" sz="1600"/>
              <a:t>ermittelter Kapitalbedarf</a:t>
            </a:r>
          </a:p>
        </p:txBody>
      </p:sp>
      <p:sp>
        <p:nvSpPr>
          <p:cNvPr id="6182" name="Line 70"/>
          <p:cNvSpPr>
            <a:spLocks noChangeShapeType="1"/>
          </p:cNvSpPr>
          <p:nvPr/>
        </p:nvSpPr>
        <p:spPr bwMode="auto">
          <a:xfrm>
            <a:off x="2743200" y="3048000"/>
            <a:ext cx="1371600" cy="0"/>
          </a:xfrm>
          <a:prstGeom prst="line">
            <a:avLst/>
          </a:prstGeom>
          <a:noFill/>
          <a:ln w="38100">
            <a:solidFill>
              <a:srgbClr val="0000FF"/>
            </a:solidFill>
            <a:round/>
            <a:headEnd/>
            <a:tailEnd type="triangle" w="med" len="med"/>
          </a:ln>
        </p:spPr>
        <p:txBody>
          <a:bodyPr>
            <a:spAutoFit/>
          </a:bodyPr>
          <a:lstStyle/>
          <a:p>
            <a:endParaRPr lang="de-DE"/>
          </a:p>
        </p:txBody>
      </p:sp>
      <p:sp>
        <p:nvSpPr>
          <p:cNvPr id="6183" name="Line 71"/>
          <p:cNvSpPr>
            <a:spLocks noChangeShapeType="1"/>
          </p:cNvSpPr>
          <p:nvPr/>
        </p:nvSpPr>
        <p:spPr bwMode="auto">
          <a:xfrm flipV="1">
            <a:off x="6629400" y="2438400"/>
            <a:ext cx="0" cy="457200"/>
          </a:xfrm>
          <a:prstGeom prst="line">
            <a:avLst/>
          </a:prstGeom>
          <a:noFill/>
          <a:ln w="38100">
            <a:solidFill>
              <a:schemeClr val="tx1"/>
            </a:solidFill>
            <a:round/>
            <a:headEnd/>
            <a:tailEnd type="triangle" w="med" len="med"/>
          </a:ln>
        </p:spPr>
        <p:txBody>
          <a:bodyPr>
            <a:spAutoFit/>
          </a:bodyPr>
          <a:lstStyle/>
          <a:p>
            <a:endParaRPr lang="de-DE"/>
          </a:p>
        </p:txBody>
      </p:sp>
      <p:sp>
        <p:nvSpPr>
          <p:cNvPr id="6184" name="Line 73"/>
          <p:cNvSpPr>
            <a:spLocks noChangeShapeType="1"/>
          </p:cNvSpPr>
          <p:nvPr/>
        </p:nvSpPr>
        <p:spPr bwMode="auto">
          <a:xfrm>
            <a:off x="4648200" y="381000"/>
            <a:ext cx="0" cy="1600200"/>
          </a:xfrm>
          <a:prstGeom prst="line">
            <a:avLst/>
          </a:prstGeom>
          <a:noFill/>
          <a:ln w="38100">
            <a:solidFill>
              <a:srgbClr val="008000"/>
            </a:solidFill>
            <a:round/>
            <a:headEnd/>
            <a:tailEnd type="triangle" w="med" len="med"/>
          </a:ln>
        </p:spPr>
        <p:txBody>
          <a:bodyPr wrap="none" anchor="ctr">
            <a:spAutoFit/>
          </a:bodyPr>
          <a:lstStyle/>
          <a:p>
            <a:endParaRPr lang="de-DE"/>
          </a:p>
        </p:txBody>
      </p:sp>
      <p:sp>
        <p:nvSpPr>
          <p:cNvPr id="6185" name="Text Box 74"/>
          <p:cNvSpPr txBox="1">
            <a:spLocks noChangeArrowheads="1"/>
          </p:cNvSpPr>
          <p:nvPr/>
        </p:nvSpPr>
        <p:spPr bwMode="auto">
          <a:xfrm>
            <a:off x="4038600" y="533400"/>
            <a:ext cx="1219200" cy="1066800"/>
          </a:xfrm>
          <a:prstGeom prst="rect">
            <a:avLst/>
          </a:prstGeom>
          <a:solidFill>
            <a:srgbClr val="CCFFCC"/>
          </a:solidFill>
          <a:ln w="15875">
            <a:solidFill>
              <a:schemeClr val="tx1"/>
            </a:solidFill>
            <a:miter lim="800000"/>
            <a:headEnd/>
            <a:tailEnd/>
          </a:ln>
        </p:spPr>
        <p:txBody>
          <a:bodyPr anchor="ctr"/>
          <a:lstStyle/>
          <a:p>
            <a:pPr algn="l"/>
            <a:r>
              <a:rPr lang="de-DE" sz="1200"/>
              <a:t>Eigene Ein-lagen (Sach-güter, Rechte, Geld)</a:t>
            </a:r>
          </a:p>
        </p:txBody>
      </p:sp>
      <p:sp>
        <p:nvSpPr>
          <p:cNvPr id="6186" name="Line 76"/>
          <p:cNvSpPr>
            <a:spLocks noChangeShapeType="1"/>
          </p:cNvSpPr>
          <p:nvPr/>
        </p:nvSpPr>
        <p:spPr bwMode="auto">
          <a:xfrm>
            <a:off x="5867400" y="381000"/>
            <a:ext cx="0" cy="1600200"/>
          </a:xfrm>
          <a:prstGeom prst="line">
            <a:avLst/>
          </a:prstGeom>
          <a:noFill/>
          <a:ln w="38100">
            <a:solidFill>
              <a:srgbClr val="008000"/>
            </a:solidFill>
            <a:round/>
            <a:headEnd/>
            <a:tailEnd type="triangle" w="med" len="med"/>
          </a:ln>
        </p:spPr>
        <p:txBody>
          <a:bodyPr wrap="none" anchor="ctr">
            <a:spAutoFit/>
          </a:bodyPr>
          <a:lstStyle/>
          <a:p>
            <a:endParaRPr lang="de-DE"/>
          </a:p>
        </p:txBody>
      </p:sp>
      <p:sp>
        <p:nvSpPr>
          <p:cNvPr id="6187" name="Text Box 77"/>
          <p:cNvSpPr txBox="1">
            <a:spLocks noChangeArrowheads="1"/>
          </p:cNvSpPr>
          <p:nvPr/>
        </p:nvSpPr>
        <p:spPr bwMode="auto">
          <a:xfrm>
            <a:off x="5334000" y="533400"/>
            <a:ext cx="1219200" cy="1066800"/>
          </a:xfrm>
          <a:prstGeom prst="rect">
            <a:avLst/>
          </a:prstGeom>
          <a:solidFill>
            <a:srgbClr val="CCFFCC"/>
          </a:solidFill>
          <a:ln w="15875">
            <a:solidFill>
              <a:schemeClr val="tx1"/>
            </a:solidFill>
            <a:miter lim="800000"/>
            <a:headEnd/>
            <a:tailEnd/>
          </a:ln>
        </p:spPr>
        <p:txBody>
          <a:bodyPr anchor="ctr"/>
          <a:lstStyle/>
          <a:p>
            <a:pPr algn="l"/>
            <a:r>
              <a:rPr lang="de-DE" sz="1200"/>
              <a:t>Haftende Ei-genkapital-quellen, son-stige Beteili-gungen</a:t>
            </a:r>
          </a:p>
        </p:txBody>
      </p:sp>
      <p:sp>
        <p:nvSpPr>
          <p:cNvPr id="6188" name="Text Box 78"/>
          <p:cNvSpPr txBox="1">
            <a:spLocks noChangeArrowheads="1"/>
          </p:cNvSpPr>
          <p:nvPr/>
        </p:nvSpPr>
        <p:spPr bwMode="auto">
          <a:xfrm>
            <a:off x="6629400" y="533400"/>
            <a:ext cx="1143000" cy="1066800"/>
          </a:xfrm>
          <a:prstGeom prst="rect">
            <a:avLst/>
          </a:prstGeom>
          <a:solidFill>
            <a:srgbClr val="CCFFFF"/>
          </a:solidFill>
          <a:ln w="15875">
            <a:solidFill>
              <a:schemeClr val="tx1"/>
            </a:solidFill>
            <a:miter lim="800000"/>
            <a:headEnd/>
            <a:tailEnd/>
          </a:ln>
        </p:spPr>
        <p:txBody>
          <a:bodyPr anchor="ctr"/>
          <a:lstStyle/>
          <a:p>
            <a:pPr algn="l"/>
            <a:r>
              <a:rPr lang="de-DE" sz="1200"/>
              <a:t>Kredite, Zuschüsse (für Investi-tionen)</a:t>
            </a:r>
          </a:p>
        </p:txBody>
      </p:sp>
      <p:sp>
        <p:nvSpPr>
          <p:cNvPr id="6189" name="Text Box 79"/>
          <p:cNvSpPr txBox="1">
            <a:spLocks noChangeArrowheads="1"/>
          </p:cNvSpPr>
          <p:nvPr/>
        </p:nvSpPr>
        <p:spPr bwMode="auto">
          <a:xfrm>
            <a:off x="7848600" y="533400"/>
            <a:ext cx="1143000" cy="1066800"/>
          </a:xfrm>
          <a:prstGeom prst="rect">
            <a:avLst/>
          </a:prstGeom>
          <a:solidFill>
            <a:srgbClr val="CCFFFF"/>
          </a:solidFill>
          <a:ln w="15875">
            <a:solidFill>
              <a:schemeClr val="tx1"/>
            </a:solidFill>
            <a:miter lim="800000"/>
            <a:headEnd/>
            <a:tailEnd/>
          </a:ln>
        </p:spPr>
        <p:txBody>
          <a:bodyPr anchor="ctr"/>
          <a:lstStyle/>
          <a:p>
            <a:pPr algn="l"/>
            <a:r>
              <a:rPr lang="de-DE" sz="1200"/>
              <a:t>Sonderfor-men (Leasing, Factoring)</a:t>
            </a:r>
          </a:p>
        </p:txBody>
      </p:sp>
      <p:sp>
        <p:nvSpPr>
          <p:cNvPr id="6191" name="Text Box 47"/>
          <p:cNvSpPr txBox="1">
            <a:spLocks noChangeArrowheads="1"/>
          </p:cNvSpPr>
          <p:nvPr/>
        </p:nvSpPr>
        <p:spPr bwMode="auto">
          <a:xfrm>
            <a:off x="2438400" y="1143000"/>
            <a:ext cx="1143000" cy="517525"/>
          </a:xfrm>
          <a:prstGeom prst="rect">
            <a:avLst/>
          </a:prstGeom>
          <a:noFill/>
          <a:ln w="9525">
            <a:noFill/>
            <a:miter lim="800000"/>
            <a:headEnd/>
            <a:tailEnd/>
          </a:ln>
        </p:spPr>
        <p:txBody>
          <a:bodyPr>
            <a:spAutoFit/>
          </a:bodyPr>
          <a:lstStyle/>
          <a:p>
            <a:pPr algn="l"/>
            <a:r>
              <a:rPr lang="de-DE"/>
              <a:t>Business-plan</a:t>
            </a:r>
          </a:p>
        </p:txBody>
      </p:sp>
      <p:sp>
        <p:nvSpPr>
          <p:cNvPr id="6192" name="Text Box 48"/>
          <p:cNvSpPr txBox="1">
            <a:spLocks noChangeArrowheads="1"/>
          </p:cNvSpPr>
          <p:nvPr/>
        </p:nvSpPr>
        <p:spPr bwMode="auto">
          <a:xfrm>
            <a:off x="2438400" y="1600200"/>
            <a:ext cx="1371600" cy="517525"/>
          </a:xfrm>
          <a:prstGeom prst="rect">
            <a:avLst/>
          </a:prstGeom>
          <a:noFill/>
          <a:ln w="9525">
            <a:noFill/>
            <a:miter lim="800000"/>
            <a:headEnd/>
            <a:tailEnd/>
          </a:ln>
        </p:spPr>
        <p:txBody>
          <a:bodyPr>
            <a:spAutoFit/>
          </a:bodyPr>
          <a:lstStyle/>
          <a:p>
            <a:pPr algn="l"/>
            <a:r>
              <a:rPr lang="de-DE"/>
              <a:t>Investition, Finanzerung</a:t>
            </a:r>
          </a:p>
        </p:txBody>
      </p:sp>
      <p:pic>
        <p:nvPicPr>
          <p:cNvPr id="6193" name="Picture 49" descr="C:\Business_Studio\Archiv\Images\Images_neu\Rechner-Mann.bmp"/>
          <p:cNvPicPr>
            <a:picLocks noChangeAspect="1" noChangeArrowheads="1"/>
          </p:cNvPicPr>
          <p:nvPr/>
        </p:nvPicPr>
        <p:blipFill>
          <a:blip r:embed="rId11" cstate="print"/>
          <a:srcRect/>
          <a:stretch>
            <a:fillRect/>
          </a:stretch>
        </p:blipFill>
        <p:spPr bwMode="auto">
          <a:xfrm>
            <a:off x="228600" y="533400"/>
            <a:ext cx="1636713" cy="1676400"/>
          </a:xfrm>
          <a:prstGeom prst="rect">
            <a:avLst/>
          </a:prstGeom>
          <a:noFill/>
          <a:ln w="9525">
            <a:noFill/>
            <a:miter lim="800000"/>
            <a:headEnd/>
            <a:tailEnd/>
          </a:ln>
        </p:spPr>
      </p:pic>
      <p:sp>
        <p:nvSpPr>
          <p:cNvPr id="6190" name="Text Box 50"/>
          <p:cNvSpPr txBox="1">
            <a:spLocks noChangeArrowheads="1"/>
          </p:cNvSpPr>
          <p:nvPr/>
        </p:nvSpPr>
        <p:spPr bwMode="auto">
          <a:xfrm>
            <a:off x="0" y="0"/>
            <a:ext cx="3657600" cy="517525"/>
          </a:xfrm>
          <a:prstGeom prst="rect">
            <a:avLst/>
          </a:prstGeom>
          <a:noFill/>
          <a:ln w="9525">
            <a:noFill/>
            <a:miter lim="800000"/>
            <a:headEnd/>
            <a:tailEnd/>
          </a:ln>
        </p:spPr>
        <p:txBody>
          <a:bodyPr>
            <a:spAutoFit/>
          </a:bodyPr>
          <a:lstStyle/>
          <a:p>
            <a:pPr algn="l"/>
            <a:r>
              <a:rPr lang="de-DE"/>
              <a:t>Unternehmensgründung [8]: Kapitalbedarf versus Finanzierung</a:t>
            </a:r>
            <a:endParaRPr lang="de-DE" sz="2400">
              <a:latin typeface="Times New Roman" pitchFamily="18" charset="0"/>
            </a:endParaRPr>
          </a:p>
        </p:txBody>
      </p:sp>
      <p:sp>
        <p:nvSpPr>
          <p:cNvPr id="6195" name="Rectangle 11"/>
          <p:cNvSpPr>
            <a:spLocks noChangeArrowheads="1"/>
          </p:cNvSpPr>
          <p:nvPr/>
        </p:nvSpPr>
        <p:spPr bwMode="auto">
          <a:xfrm>
            <a:off x="8610600" y="6400800"/>
            <a:ext cx="381000" cy="320675"/>
          </a:xfrm>
          <a:prstGeom prst="rect">
            <a:avLst/>
          </a:prstGeom>
          <a:solidFill>
            <a:srgbClr val="FF3300"/>
          </a:solidFill>
          <a:ln w="15875">
            <a:solidFill>
              <a:schemeClr val="tx1"/>
            </a:solidFill>
            <a:miter lim="800000"/>
            <a:headEnd/>
            <a:tailEnd/>
          </a:ln>
        </p:spPr>
        <p:txBody>
          <a:bodyPr anchor="ctr">
            <a:spAutoFit/>
          </a:bodyPr>
          <a:lstStyle/>
          <a:p>
            <a:pPr algn="l"/>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93"/>
                                        </p:tgtEl>
                                        <p:attrNameLst>
                                          <p:attrName>style.visibility</p:attrName>
                                        </p:attrNameLst>
                                      </p:cBhvr>
                                      <p:to>
                                        <p:strVal val="visible"/>
                                      </p:to>
                                    </p:set>
                                    <p:animEffect transition="in" filter="wipe(up)">
                                      <p:cBhvr>
                                        <p:cTn id="7" dur="500"/>
                                        <p:tgtEl>
                                          <p:spTgt spid="619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156"/>
                                        </p:tgtEl>
                                        <p:attrNameLst>
                                          <p:attrName>style.visibility</p:attrName>
                                        </p:attrNameLst>
                                      </p:cBhvr>
                                      <p:to>
                                        <p:strVal val="visible"/>
                                      </p:to>
                                    </p:set>
                                    <p:animEffect transition="in" filter="wipe(left)">
                                      <p:cBhvr>
                                        <p:cTn id="11" dur="500"/>
                                        <p:tgtEl>
                                          <p:spTgt spid="615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164"/>
                                        </p:tgtEl>
                                        <p:attrNameLst>
                                          <p:attrName>style.visibility</p:attrName>
                                        </p:attrNameLst>
                                      </p:cBhvr>
                                      <p:to>
                                        <p:strVal val="visible"/>
                                      </p:to>
                                    </p:set>
                                    <p:animEffect transition="in" filter="wipe(left)">
                                      <p:cBhvr>
                                        <p:cTn id="15" dur="500"/>
                                        <p:tgtEl>
                                          <p:spTgt spid="61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162"/>
                                        </p:tgtEl>
                                        <p:attrNameLst>
                                          <p:attrName>style.visibility</p:attrName>
                                        </p:attrNameLst>
                                      </p:cBhvr>
                                      <p:to>
                                        <p:strVal val="visible"/>
                                      </p:to>
                                    </p:set>
                                    <p:animEffect transition="in" filter="wipe(up)">
                                      <p:cBhvr>
                                        <p:cTn id="19" dur="500"/>
                                        <p:tgtEl>
                                          <p:spTgt spid="616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191"/>
                                        </p:tgtEl>
                                        <p:attrNameLst>
                                          <p:attrName>style.visibility</p:attrName>
                                        </p:attrNameLst>
                                      </p:cBhvr>
                                      <p:to>
                                        <p:strVal val="visible"/>
                                      </p:to>
                                    </p:set>
                                    <p:animEffect transition="in" filter="wipe(left)">
                                      <p:cBhvr>
                                        <p:cTn id="23" dur="500"/>
                                        <p:tgtEl>
                                          <p:spTgt spid="619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192"/>
                                        </p:tgtEl>
                                        <p:attrNameLst>
                                          <p:attrName>style.visibility</p:attrName>
                                        </p:attrNameLst>
                                      </p:cBhvr>
                                      <p:to>
                                        <p:strVal val="visible"/>
                                      </p:to>
                                    </p:set>
                                    <p:animEffect transition="in" filter="wipe(left)">
                                      <p:cBhvr>
                                        <p:cTn id="27" dur="500"/>
                                        <p:tgtEl>
                                          <p:spTgt spid="619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159"/>
                                        </p:tgtEl>
                                        <p:attrNameLst>
                                          <p:attrName>style.visibility</p:attrName>
                                        </p:attrNameLst>
                                      </p:cBhvr>
                                      <p:to>
                                        <p:strVal val="visible"/>
                                      </p:to>
                                    </p:set>
                                    <p:animEffect transition="in" filter="wipe(up)">
                                      <p:cBhvr>
                                        <p:cTn id="31" dur="500"/>
                                        <p:tgtEl>
                                          <p:spTgt spid="615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153"/>
                                        </p:tgtEl>
                                        <p:attrNameLst>
                                          <p:attrName>style.visibility</p:attrName>
                                        </p:attrNameLst>
                                      </p:cBhvr>
                                      <p:to>
                                        <p:strVal val="visible"/>
                                      </p:to>
                                    </p:set>
                                    <p:animEffect transition="in" filter="wipe(left)">
                                      <p:cBhvr>
                                        <p:cTn id="35" dur="500"/>
                                        <p:tgtEl>
                                          <p:spTgt spid="615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67"/>
                                        </p:tgtEl>
                                        <p:attrNameLst>
                                          <p:attrName>style.visibility</p:attrName>
                                        </p:attrNameLst>
                                      </p:cBhvr>
                                      <p:to>
                                        <p:strVal val="visible"/>
                                      </p:to>
                                    </p:set>
                                    <p:animEffect transition="in" filter="wipe(left)">
                                      <p:cBhvr>
                                        <p:cTn id="39" dur="500"/>
                                        <p:tgtEl>
                                          <p:spTgt spid="6167"/>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6147"/>
                                        </p:tgtEl>
                                        <p:attrNameLst>
                                          <p:attrName>style.visibility</p:attrName>
                                        </p:attrNameLst>
                                      </p:cBhvr>
                                      <p:to>
                                        <p:strVal val="visible"/>
                                      </p:to>
                                    </p:set>
                                    <p:animEffect transition="in" filter="wipe(left)">
                                      <p:cBhvr>
                                        <p:cTn id="43" dur="500"/>
                                        <p:tgtEl>
                                          <p:spTgt spid="6147"/>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161"/>
                                        </p:tgtEl>
                                        <p:attrNameLst>
                                          <p:attrName>style.visibility</p:attrName>
                                        </p:attrNameLst>
                                      </p:cBhvr>
                                      <p:to>
                                        <p:strVal val="visible"/>
                                      </p:to>
                                    </p:set>
                                    <p:animEffect transition="in" filter="wipe(left)">
                                      <p:cBhvr>
                                        <p:cTn id="47" dur="500"/>
                                        <p:tgtEl>
                                          <p:spTgt spid="616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165"/>
                                        </p:tgtEl>
                                        <p:attrNameLst>
                                          <p:attrName>style.visibility</p:attrName>
                                        </p:attrNameLst>
                                      </p:cBhvr>
                                      <p:to>
                                        <p:strVal val="visible"/>
                                      </p:to>
                                    </p:set>
                                    <p:animEffect transition="in" filter="wipe(left)">
                                      <p:cBhvr>
                                        <p:cTn id="51" dur="500"/>
                                        <p:tgtEl>
                                          <p:spTgt spid="616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168"/>
                                        </p:tgtEl>
                                        <p:attrNameLst>
                                          <p:attrName>style.visibility</p:attrName>
                                        </p:attrNameLst>
                                      </p:cBhvr>
                                      <p:to>
                                        <p:strVal val="visible"/>
                                      </p:to>
                                    </p:set>
                                    <p:animEffect transition="in" filter="wipe(left)">
                                      <p:cBhvr>
                                        <p:cTn id="55" dur="500"/>
                                        <p:tgtEl>
                                          <p:spTgt spid="6168"/>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6171"/>
                                        </p:tgtEl>
                                        <p:attrNameLst>
                                          <p:attrName>style.visibility</p:attrName>
                                        </p:attrNameLst>
                                      </p:cBhvr>
                                      <p:to>
                                        <p:strVal val="visible"/>
                                      </p:to>
                                    </p:set>
                                    <p:animEffect transition="in" filter="wipe(up)">
                                      <p:cBhvr>
                                        <p:cTn id="59" dur="500"/>
                                        <p:tgtEl>
                                          <p:spTgt spid="617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6155"/>
                                        </p:tgtEl>
                                        <p:attrNameLst>
                                          <p:attrName>style.visibility</p:attrName>
                                        </p:attrNameLst>
                                      </p:cBhvr>
                                      <p:to>
                                        <p:strVal val="visible"/>
                                      </p:to>
                                    </p:set>
                                    <p:animEffect transition="in" filter="wipe(up)">
                                      <p:cBhvr>
                                        <p:cTn id="63" dur="500"/>
                                        <p:tgtEl>
                                          <p:spTgt spid="615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6166"/>
                                        </p:tgtEl>
                                        <p:attrNameLst>
                                          <p:attrName>style.visibility</p:attrName>
                                        </p:attrNameLst>
                                      </p:cBhvr>
                                      <p:to>
                                        <p:strVal val="visible"/>
                                      </p:to>
                                    </p:set>
                                    <p:animEffect transition="in" filter="wipe(left)">
                                      <p:cBhvr>
                                        <p:cTn id="68" dur="500"/>
                                        <p:tgtEl>
                                          <p:spTgt spid="6166"/>
                                        </p:tgtEl>
                                      </p:cBhvr>
                                    </p:animEffect>
                                  </p:childTnLst>
                                </p:cTn>
                              </p:par>
                            </p:childTnLst>
                          </p:cTn>
                        </p:par>
                        <p:par>
                          <p:cTn id="69" fill="hold">
                            <p:stCondLst>
                              <p:cond delay="500"/>
                            </p:stCondLst>
                            <p:childTnLst>
                              <p:par>
                                <p:cTn id="70" presetID="22" presetClass="entr" presetSubtype="8" fill="hold" nodeType="afterEffect">
                                  <p:stCondLst>
                                    <p:cond delay="0"/>
                                  </p:stCondLst>
                                  <p:childTnLst>
                                    <p:set>
                                      <p:cBhvr>
                                        <p:cTn id="71" dur="1" fill="hold">
                                          <p:stCondLst>
                                            <p:cond delay="0"/>
                                          </p:stCondLst>
                                        </p:cTn>
                                        <p:tgtEl>
                                          <p:spTgt spid="6148"/>
                                        </p:tgtEl>
                                        <p:attrNameLst>
                                          <p:attrName>style.visibility</p:attrName>
                                        </p:attrNameLst>
                                      </p:cBhvr>
                                      <p:to>
                                        <p:strVal val="visible"/>
                                      </p:to>
                                    </p:set>
                                    <p:animEffect transition="in" filter="wipe(left)">
                                      <p:cBhvr>
                                        <p:cTn id="72" dur="500"/>
                                        <p:tgtEl>
                                          <p:spTgt spid="6148"/>
                                        </p:tgtEl>
                                      </p:cBhvr>
                                    </p:animEffect>
                                  </p:childTnLst>
                                </p:cTn>
                              </p:par>
                            </p:childTnLst>
                          </p:cTn>
                        </p:par>
                        <p:par>
                          <p:cTn id="73" fill="hold">
                            <p:stCondLst>
                              <p:cond delay="1000"/>
                            </p:stCondLst>
                            <p:childTnLst>
                              <p:par>
                                <p:cTn id="74" presetID="22" presetClass="entr" presetSubtype="8" fill="hold" nodeType="afterEffect">
                                  <p:stCondLst>
                                    <p:cond delay="0"/>
                                  </p:stCondLst>
                                  <p:childTnLst>
                                    <p:set>
                                      <p:cBhvr>
                                        <p:cTn id="75" dur="1" fill="hold">
                                          <p:stCondLst>
                                            <p:cond delay="0"/>
                                          </p:stCondLst>
                                        </p:cTn>
                                        <p:tgtEl>
                                          <p:spTgt spid="6149"/>
                                        </p:tgtEl>
                                        <p:attrNameLst>
                                          <p:attrName>style.visibility</p:attrName>
                                        </p:attrNameLst>
                                      </p:cBhvr>
                                      <p:to>
                                        <p:strVal val="visible"/>
                                      </p:to>
                                    </p:set>
                                    <p:animEffect transition="in" filter="wipe(left)">
                                      <p:cBhvr>
                                        <p:cTn id="76" dur="500"/>
                                        <p:tgtEl>
                                          <p:spTgt spid="6149"/>
                                        </p:tgtEl>
                                      </p:cBhvr>
                                    </p:animEffect>
                                  </p:childTnLst>
                                </p:cTn>
                              </p:par>
                            </p:childTnLst>
                          </p:cTn>
                        </p:par>
                        <p:par>
                          <p:cTn id="77" fill="hold">
                            <p:stCondLst>
                              <p:cond delay="1500"/>
                            </p:stCondLst>
                            <p:childTnLst>
                              <p:par>
                                <p:cTn id="78" presetID="22" presetClass="entr" presetSubtype="8" fill="hold" nodeType="afterEffect">
                                  <p:stCondLst>
                                    <p:cond delay="0"/>
                                  </p:stCondLst>
                                  <p:childTnLst>
                                    <p:set>
                                      <p:cBhvr>
                                        <p:cTn id="79" dur="1" fill="hold">
                                          <p:stCondLst>
                                            <p:cond delay="0"/>
                                          </p:stCondLst>
                                        </p:cTn>
                                        <p:tgtEl>
                                          <p:spTgt spid="6150"/>
                                        </p:tgtEl>
                                        <p:attrNameLst>
                                          <p:attrName>style.visibility</p:attrName>
                                        </p:attrNameLst>
                                      </p:cBhvr>
                                      <p:to>
                                        <p:strVal val="visible"/>
                                      </p:to>
                                    </p:set>
                                    <p:animEffect transition="in" filter="wipe(left)">
                                      <p:cBhvr>
                                        <p:cTn id="80" dur="500"/>
                                        <p:tgtEl>
                                          <p:spTgt spid="6150"/>
                                        </p:tgtEl>
                                      </p:cBhvr>
                                    </p:animEffect>
                                  </p:childTnLst>
                                </p:cTn>
                              </p:par>
                            </p:childTnLst>
                          </p:cTn>
                        </p:par>
                        <p:par>
                          <p:cTn id="81" fill="hold">
                            <p:stCondLst>
                              <p:cond delay="2000"/>
                            </p:stCondLst>
                            <p:childTnLst>
                              <p:par>
                                <p:cTn id="82" presetID="22" presetClass="entr" presetSubtype="8" fill="hold" nodeType="afterEffect">
                                  <p:stCondLst>
                                    <p:cond delay="0"/>
                                  </p:stCondLst>
                                  <p:childTnLst>
                                    <p:set>
                                      <p:cBhvr>
                                        <p:cTn id="83" dur="1" fill="hold">
                                          <p:stCondLst>
                                            <p:cond delay="0"/>
                                          </p:stCondLst>
                                        </p:cTn>
                                        <p:tgtEl>
                                          <p:spTgt spid="6151"/>
                                        </p:tgtEl>
                                        <p:attrNameLst>
                                          <p:attrName>style.visibility</p:attrName>
                                        </p:attrNameLst>
                                      </p:cBhvr>
                                      <p:to>
                                        <p:strVal val="visible"/>
                                      </p:to>
                                    </p:set>
                                    <p:animEffect transition="in" filter="wipe(left)">
                                      <p:cBhvr>
                                        <p:cTn id="84" dur="500"/>
                                        <p:tgtEl>
                                          <p:spTgt spid="6151"/>
                                        </p:tgtEl>
                                      </p:cBhvr>
                                    </p:animEffect>
                                  </p:childTnLst>
                                </p:cTn>
                              </p:par>
                            </p:childTnLst>
                          </p:cTn>
                        </p:par>
                        <p:par>
                          <p:cTn id="85" fill="hold">
                            <p:stCondLst>
                              <p:cond delay="2500"/>
                            </p:stCondLst>
                            <p:childTnLst>
                              <p:par>
                                <p:cTn id="86" presetID="22" presetClass="entr" presetSubtype="8" fill="hold" grpId="0" nodeType="afterEffect">
                                  <p:stCondLst>
                                    <p:cond delay="0"/>
                                  </p:stCondLst>
                                  <p:childTnLst>
                                    <p:set>
                                      <p:cBhvr>
                                        <p:cTn id="87" dur="1" fill="hold">
                                          <p:stCondLst>
                                            <p:cond delay="0"/>
                                          </p:stCondLst>
                                        </p:cTn>
                                        <p:tgtEl>
                                          <p:spTgt spid="6174"/>
                                        </p:tgtEl>
                                        <p:attrNameLst>
                                          <p:attrName>style.visibility</p:attrName>
                                        </p:attrNameLst>
                                      </p:cBhvr>
                                      <p:to>
                                        <p:strVal val="visible"/>
                                      </p:to>
                                    </p:set>
                                    <p:animEffect transition="in" filter="wipe(left)">
                                      <p:cBhvr>
                                        <p:cTn id="88" dur="500"/>
                                        <p:tgtEl>
                                          <p:spTgt spid="6174"/>
                                        </p:tgtEl>
                                      </p:cBhvr>
                                    </p:animEffect>
                                  </p:childTnLst>
                                </p:cTn>
                              </p:par>
                            </p:childTnLst>
                          </p:cTn>
                        </p:par>
                        <p:par>
                          <p:cTn id="89" fill="hold">
                            <p:stCondLst>
                              <p:cond delay="3000"/>
                            </p:stCondLst>
                            <p:childTnLst>
                              <p:par>
                                <p:cTn id="90" presetID="22" presetClass="entr" presetSubtype="8" fill="hold" grpId="0" nodeType="afterEffect">
                                  <p:stCondLst>
                                    <p:cond delay="0"/>
                                  </p:stCondLst>
                                  <p:childTnLst>
                                    <p:set>
                                      <p:cBhvr>
                                        <p:cTn id="91" dur="1" fill="hold">
                                          <p:stCondLst>
                                            <p:cond delay="0"/>
                                          </p:stCondLst>
                                        </p:cTn>
                                        <p:tgtEl>
                                          <p:spTgt spid="6172"/>
                                        </p:tgtEl>
                                        <p:attrNameLst>
                                          <p:attrName>style.visibility</p:attrName>
                                        </p:attrNameLst>
                                      </p:cBhvr>
                                      <p:to>
                                        <p:strVal val="visible"/>
                                      </p:to>
                                    </p:set>
                                    <p:animEffect transition="in" filter="wipe(left)">
                                      <p:cBhvr>
                                        <p:cTn id="92" dur="500"/>
                                        <p:tgtEl>
                                          <p:spTgt spid="6172"/>
                                        </p:tgtEl>
                                      </p:cBhvr>
                                    </p:animEffect>
                                  </p:childTnLst>
                                </p:cTn>
                              </p:par>
                            </p:childTnLst>
                          </p:cTn>
                        </p:par>
                        <p:par>
                          <p:cTn id="93" fill="hold">
                            <p:stCondLst>
                              <p:cond delay="3500"/>
                            </p:stCondLst>
                            <p:childTnLst>
                              <p:par>
                                <p:cTn id="94" presetID="22" presetClass="entr" presetSubtype="8" fill="hold" grpId="0" nodeType="afterEffect">
                                  <p:stCondLst>
                                    <p:cond delay="0"/>
                                  </p:stCondLst>
                                  <p:childTnLst>
                                    <p:set>
                                      <p:cBhvr>
                                        <p:cTn id="95" dur="1" fill="hold">
                                          <p:stCondLst>
                                            <p:cond delay="0"/>
                                          </p:stCondLst>
                                        </p:cTn>
                                        <p:tgtEl>
                                          <p:spTgt spid="6173"/>
                                        </p:tgtEl>
                                        <p:attrNameLst>
                                          <p:attrName>style.visibility</p:attrName>
                                        </p:attrNameLst>
                                      </p:cBhvr>
                                      <p:to>
                                        <p:strVal val="visible"/>
                                      </p:to>
                                    </p:set>
                                    <p:animEffect transition="in" filter="wipe(left)">
                                      <p:cBhvr>
                                        <p:cTn id="96" dur="500"/>
                                        <p:tgtEl>
                                          <p:spTgt spid="6173"/>
                                        </p:tgtEl>
                                      </p:cBhvr>
                                    </p:animEffect>
                                  </p:childTnLst>
                                </p:cTn>
                              </p:par>
                            </p:childTnLst>
                          </p:cTn>
                        </p:par>
                        <p:par>
                          <p:cTn id="97" fill="hold">
                            <p:stCondLst>
                              <p:cond delay="4000"/>
                            </p:stCondLst>
                            <p:childTnLst>
                              <p:par>
                                <p:cTn id="98" presetID="22" presetClass="entr" presetSubtype="8" fill="hold" nodeType="afterEffect">
                                  <p:stCondLst>
                                    <p:cond delay="0"/>
                                  </p:stCondLst>
                                  <p:childTnLst>
                                    <p:set>
                                      <p:cBhvr>
                                        <p:cTn id="99" dur="1" fill="hold">
                                          <p:stCondLst>
                                            <p:cond delay="0"/>
                                          </p:stCondLst>
                                        </p:cTn>
                                        <p:tgtEl>
                                          <p:spTgt spid="6152"/>
                                        </p:tgtEl>
                                        <p:attrNameLst>
                                          <p:attrName>style.visibility</p:attrName>
                                        </p:attrNameLst>
                                      </p:cBhvr>
                                      <p:to>
                                        <p:strVal val="visible"/>
                                      </p:to>
                                    </p:set>
                                    <p:animEffect transition="in" filter="wipe(left)">
                                      <p:cBhvr>
                                        <p:cTn id="100" dur="500"/>
                                        <p:tgtEl>
                                          <p:spTgt spid="6152"/>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6182"/>
                                        </p:tgtEl>
                                        <p:attrNameLst>
                                          <p:attrName>style.visibility</p:attrName>
                                        </p:attrNameLst>
                                      </p:cBhvr>
                                      <p:to>
                                        <p:strVal val="visible"/>
                                      </p:to>
                                    </p:set>
                                    <p:animEffect transition="in" filter="wipe(left)">
                                      <p:cBhvr>
                                        <p:cTn id="105" dur="500"/>
                                        <p:tgtEl>
                                          <p:spTgt spid="6182"/>
                                        </p:tgtEl>
                                      </p:cBhvr>
                                    </p:animEffect>
                                  </p:childTnLst>
                                </p:cTn>
                              </p:par>
                            </p:childTnLst>
                          </p:cTn>
                        </p:par>
                        <p:par>
                          <p:cTn id="106" fill="hold">
                            <p:stCondLst>
                              <p:cond delay="500"/>
                            </p:stCondLst>
                            <p:childTnLst>
                              <p:par>
                                <p:cTn id="107" presetID="22" presetClass="entr" presetSubtype="8" fill="hold" grpId="0" nodeType="afterEffect">
                                  <p:stCondLst>
                                    <p:cond delay="0"/>
                                  </p:stCondLst>
                                  <p:childTnLst>
                                    <p:set>
                                      <p:cBhvr>
                                        <p:cTn id="108" dur="1" fill="hold">
                                          <p:stCondLst>
                                            <p:cond delay="0"/>
                                          </p:stCondLst>
                                        </p:cTn>
                                        <p:tgtEl>
                                          <p:spTgt spid="147518"/>
                                        </p:tgtEl>
                                        <p:attrNameLst>
                                          <p:attrName>style.visibility</p:attrName>
                                        </p:attrNameLst>
                                      </p:cBhvr>
                                      <p:to>
                                        <p:strVal val="visible"/>
                                      </p:to>
                                    </p:set>
                                    <p:animEffect transition="in" filter="wipe(left)">
                                      <p:cBhvr>
                                        <p:cTn id="109" dur="500"/>
                                        <p:tgtEl>
                                          <p:spTgt spid="147518"/>
                                        </p:tgtEl>
                                      </p:cBhvr>
                                    </p:animEffect>
                                  </p:childTnLst>
                                </p:cTn>
                              </p:par>
                            </p:childTnLst>
                          </p:cTn>
                        </p:par>
                        <p:par>
                          <p:cTn id="110" fill="hold">
                            <p:stCondLst>
                              <p:cond delay="1000"/>
                            </p:stCondLst>
                            <p:childTnLst>
                              <p:par>
                                <p:cTn id="111" presetID="17" presetClass="entr" presetSubtype="10" fill="hold" grpId="0" nodeType="afterEffect">
                                  <p:stCondLst>
                                    <p:cond delay="0"/>
                                  </p:stCondLst>
                                  <p:childTnLst>
                                    <p:set>
                                      <p:cBhvr>
                                        <p:cTn id="112" dur="1" fill="hold">
                                          <p:stCondLst>
                                            <p:cond delay="0"/>
                                          </p:stCondLst>
                                        </p:cTn>
                                        <p:tgtEl>
                                          <p:spTgt spid="6169"/>
                                        </p:tgtEl>
                                        <p:attrNameLst>
                                          <p:attrName>style.visibility</p:attrName>
                                        </p:attrNameLst>
                                      </p:cBhvr>
                                      <p:to>
                                        <p:strVal val="visible"/>
                                      </p:to>
                                    </p:set>
                                    <p:anim calcmode="lin" valueType="num">
                                      <p:cBhvr>
                                        <p:cTn id="113" dur="500" fill="hold"/>
                                        <p:tgtEl>
                                          <p:spTgt spid="6169"/>
                                        </p:tgtEl>
                                        <p:attrNameLst>
                                          <p:attrName>ppt_w</p:attrName>
                                        </p:attrNameLst>
                                      </p:cBhvr>
                                      <p:tavLst>
                                        <p:tav tm="0">
                                          <p:val>
                                            <p:fltVal val="0"/>
                                          </p:val>
                                        </p:tav>
                                        <p:tav tm="100000">
                                          <p:val>
                                            <p:strVal val="#ppt_w"/>
                                          </p:val>
                                        </p:tav>
                                      </p:tavLst>
                                    </p:anim>
                                    <p:anim calcmode="lin" valueType="num">
                                      <p:cBhvr>
                                        <p:cTn id="114" dur="500" fill="hold"/>
                                        <p:tgtEl>
                                          <p:spTgt spid="6169"/>
                                        </p:tgtEl>
                                        <p:attrNameLst>
                                          <p:attrName>ppt_h</p:attrName>
                                        </p:attrNameLst>
                                      </p:cBhvr>
                                      <p:tavLst>
                                        <p:tav tm="0">
                                          <p:val>
                                            <p:strVal val="#ppt_h"/>
                                          </p:val>
                                        </p:tav>
                                        <p:tav tm="100000">
                                          <p:val>
                                            <p:strVal val="#ppt_h"/>
                                          </p:val>
                                        </p:tav>
                                      </p:tavLst>
                                    </p:anim>
                                  </p:childTnLst>
                                </p:cTn>
                              </p:par>
                            </p:childTnLst>
                          </p:cTn>
                        </p:par>
                        <p:par>
                          <p:cTn id="115" fill="hold">
                            <p:stCondLst>
                              <p:cond delay="1500"/>
                            </p:stCondLst>
                            <p:childTnLst>
                              <p:par>
                                <p:cTn id="116" presetID="22" presetClass="entr" presetSubtype="4" fill="hold" grpId="0" nodeType="afterEffect">
                                  <p:stCondLst>
                                    <p:cond delay="0"/>
                                  </p:stCondLst>
                                  <p:childTnLst>
                                    <p:set>
                                      <p:cBhvr>
                                        <p:cTn id="117" dur="1" fill="hold">
                                          <p:stCondLst>
                                            <p:cond delay="0"/>
                                          </p:stCondLst>
                                        </p:cTn>
                                        <p:tgtEl>
                                          <p:spTgt spid="6154"/>
                                        </p:tgtEl>
                                        <p:attrNameLst>
                                          <p:attrName>style.visibility</p:attrName>
                                        </p:attrNameLst>
                                      </p:cBhvr>
                                      <p:to>
                                        <p:strVal val="visible"/>
                                      </p:to>
                                    </p:set>
                                    <p:animEffect transition="in" filter="wipe(down)">
                                      <p:cBhvr>
                                        <p:cTn id="118" dur="500"/>
                                        <p:tgtEl>
                                          <p:spTgt spid="6154"/>
                                        </p:tgtEl>
                                      </p:cBhvr>
                                    </p:animEffect>
                                  </p:childTnLst>
                                </p:cTn>
                              </p:par>
                            </p:childTnLst>
                          </p:cTn>
                        </p:par>
                        <p:par>
                          <p:cTn id="119" fill="hold">
                            <p:stCondLst>
                              <p:cond delay="2000"/>
                            </p:stCondLst>
                            <p:childTnLst>
                              <p:par>
                                <p:cTn id="120" presetID="22" presetClass="entr" presetSubtype="4" fill="hold" grpId="0" nodeType="afterEffect">
                                  <p:stCondLst>
                                    <p:cond delay="0"/>
                                  </p:stCondLst>
                                  <p:childTnLst>
                                    <p:set>
                                      <p:cBhvr>
                                        <p:cTn id="121" dur="1" fill="hold">
                                          <p:stCondLst>
                                            <p:cond delay="0"/>
                                          </p:stCondLst>
                                        </p:cTn>
                                        <p:tgtEl>
                                          <p:spTgt spid="6157"/>
                                        </p:tgtEl>
                                        <p:attrNameLst>
                                          <p:attrName>style.visibility</p:attrName>
                                        </p:attrNameLst>
                                      </p:cBhvr>
                                      <p:to>
                                        <p:strVal val="visible"/>
                                      </p:to>
                                    </p:set>
                                    <p:animEffect transition="in" filter="wipe(down)">
                                      <p:cBhvr>
                                        <p:cTn id="122" dur="500"/>
                                        <p:tgtEl>
                                          <p:spTgt spid="6157"/>
                                        </p:tgtEl>
                                      </p:cBhvr>
                                    </p:animEffect>
                                  </p:childTnLst>
                                </p:cTn>
                              </p:par>
                            </p:childTnLst>
                          </p:cTn>
                        </p:par>
                        <p:par>
                          <p:cTn id="123" fill="hold">
                            <p:stCondLst>
                              <p:cond delay="2500"/>
                            </p:stCondLst>
                            <p:childTnLst>
                              <p:par>
                                <p:cTn id="124" presetID="22" presetClass="entr" presetSubtype="8" fill="hold" grpId="0" nodeType="afterEffect">
                                  <p:stCondLst>
                                    <p:cond delay="0"/>
                                  </p:stCondLst>
                                  <p:childTnLst>
                                    <p:set>
                                      <p:cBhvr>
                                        <p:cTn id="125" dur="1" fill="hold">
                                          <p:stCondLst>
                                            <p:cond delay="0"/>
                                          </p:stCondLst>
                                        </p:cTn>
                                        <p:tgtEl>
                                          <p:spTgt spid="6160"/>
                                        </p:tgtEl>
                                        <p:attrNameLst>
                                          <p:attrName>style.visibility</p:attrName>
                                        </p:attrNameLst>
                                      </p:cBhvr>
                                      <p:to>
                                        <p:strVal val="visible"/>
                                      </p:to>
                                    </p:set>
                                    <p:animEffect transition="in" filter="wipe(left)">
                                      <p:cBhvr>
                                        <p:cTn id="126" dur="500"/>
                                        <p:tgtEl>
                                          <p:spTgt spid="6160"/>
                                        </p:tgtEl>
                                      </p:cBhvr>
                                    </p:animEffect>
                                  </p:childTnLst>
                                </p:cTn>
                              </p:par>
                            </p:childTnLst>
                          </p:cTn>
                        </p:par>
                        <p:par>
                          <p:cTn id="127" fill="hold">
                            <p:stCondLst>
                              <p:cond delay="3000"/>
                            </p:stCondLst>
                            <p:childTnLst>
                              <p:par>
                                <p:cTn id="128" presetID="22" presetClass="entr" presetSubtype="4" fill="hold" grpId="0" nodeType="afterEffect">
                                  <p:stCondLst>
                                    <p:cond delay="0"/>
                                  </p:stCondLst>
                                  <p:childTnLst>
                                    <p:set>
                                      <p:cBhvr>
                                        <p:cTn id="129" dur="1" fill="hold">
                                          <p:stCondLst>
                                            <p:cond delay="0"/>
                                          </p:stCondLst>
                                        </p:cTn>
                                        <p:tgtEl>
                                          <p:spTgt spid="6180"/>
                                        </p:tgtEl>
                                        <p:attrNameLst>
                                          <p:attrName>style.visibility</p:attrName>
                                        </p:attrNameLst>
                                      </p:cBhvr>
                                      <p:to>
                                        <p:strVal val="visible"/>
                                      </p:to>
                                    </p:set>
                                    <p:animEffect transition="in" filter="wipe(down)">
                                      <p:cBhvr>
                                        <p:cTn id="130" dur="500"/>
                                        <p:tgtEl>
                                          <p:spTgt spid="6180"/>
                                        </p:tgtEl>
                                      </p:cBhvr>
                                    </p:animEffect>
                                  </p:childTnLst>
                                </p:cTn>
                              </p:par>
                            </p:childTnLst>
                          </p:cTn>
                        </p:par>
                        <p:par>
                          <p:cTn id="131" fill="hold">
                            <p:stCondLst>
                              <p:cond delay="3500"/>
                            </p:stCondLst>
                            <p:childTnLst>
                              <p:par>
                                <p:cTn id="132" presetID="22" presetClass="entr" presetSubtype="4" fill="hold" grpId="0" nodeType="afterEffect">
                                  <p:stCondLst>
                                    <p:cond delay="0"/>
                                  </p:stCondLst>
                                  <p:childTnLst>
                                    <p:set>
                                      <p:cBhvr>
                                        <p:cTn id="133" dur="1" fill="hold">
                                          <p:stCondLst>
                                            <p:cond delay="0"/>
                                          </p:stCondLst>
                                        </p:cTn>
                                        <p:tgtEl>
                                          <p:spTgt spid="6158"/>
                                        </p:tgtEl>
                                        <p:attrNameLst>
                                          <p:attrName>style.visibility</p:attrName>
                                        </p:attrNameLst>
                                      </p:cBhvr>
                                      <p:to>
                                        <p:strVal val="visible"/>
                                      </p:to>
                                    </p:set>
                                    <p:animEffect transition="in" filter="wipe(down)">
                                      <p:cBhvr>
                                        <p:cTn id="134" dur="500"/>
                                        <p:tgtEl>
                                          <p:spTgt spid="6158"/>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4" fill="hold" grpId="0" nodeType="clickEffect">
                                  <p:stCondLst>
                                    <p:cond delay="0"/>
                                  </p:stCondLst>
                                  <p:childTnLst>
                                    <p:set>
                                      <p:cBhvr>
                                        <p:cTn id="138" dur="1" fill="hold">
                                          <p:stCondLst>
                                            <p:cond delay="0"/>
                                          </p:stCondLst>
                                        </p:cTn>
                                        <p:tgtEl>
                                          <p:spTgt spid="6183"/>
                                        </p:tgtEl>
                                        <p:attrNameLst>
                                          <p:attrName>style.visibility</p:attrName>
                                        </p:attrNameLst>
                                      </p:cBhvr>
                                      <p:to>
                                        <p:strVal val="visible"/>
                                      </p:to>
                                    </p:set>
                                    <p:animEffect transition="in" filter="wipe(down)">
                                      <p:cBhvr>
                                        <p:cTn id="139" dur="500"/>
                                        <p:tgtEl>
                                          <p:spTgt spid="6183"/>
                                        </p:tgtEl>
                                      </p:cBhvr>
                                    </p:animEffect>
                                  </p:childTnLst>
                                </p:cTn>
                              </p:par>
                            </p:childTnLst>
                          </p:cTn>
                        </p:par>
                        <p:par>
                          <p:cTn id="140" fill="hold">
                            <p:stCondLst>
                              <p:cond delay="500"/>
                            </p:stCondLst>
                            <p:childTnLst>
                              <p:par>
                                <p:cTn id="141" presetID="22" presetClass="entr" presetSubtype="8" fill="hold" grpId="0" nodeType="afterEffect">
                                  <p:stCondLst>
                                    <p:cond delay="0"/>
                                  </p:stCondLst>
                                  <p:childTnLst>
                                    <p:set>
                                      <p:cBhvr>
                                        <p:cTn id="142" dur="1" fill="hold">
                                          <p:stCondLst>
                                            <p:cond delay="0"/>
                                          </p:stCondLst>
                                        </p:cTn>
                                        <p:tgtEl>
                                          <p:spTgt spid="147516"/>
                                        </p:tgtEl>
                                        <p:attrNameLst>
                                          <p:attrName>style.visibility</p:attrName>
                                        </p:attrNameLst>
                                      </p:cBhvr>
                                      <p:to>
                                        <p:strVal val="visible"/>
                                      </p:to>
                                    </p:set>
                                    <p:animEffect transition="in" filter="wipe(left)">
                                      <p:cBhvr>
                                        <p:cTn id="143" dur="500"/>
                                        <p:tgtEl>
                                          <p:spTgt spid="147516"/>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8" fill="hold" grpId="0" nodeType="clickEffect">
                                  <p:stCondLst>
                                    <p:cond delay="0"/>
                                  </p:stCondLst>
                                  <p:childTnLst>
                                    <p:set>
                                      <p:cBhvr>
                                        <p:cTn id="147" dur="1" fill="hold">
                                          <p:stCondLst>
                                            <p:cond delay="0"/>
                                          </p:stCondLst>
                                        </p:cTn>
                                        <p:tgtEl>
                                          <p:spTgt spid="6176"/>
                                        </p:tgtEl>
                                        <p:attrNameLst>
                                          <p:attrName>style.visibility</p:attrName>
                                        </p:attrNameLst>
                                      </p:cBhvr>
                                      <p:to>
                                        <p:strVal val="visible"/>
                                      </p:to>
                                    </p:set>
                                    <p:animEffect transition="in" filter="wipe(left)">
                                      <p:cBhvr>
                                        <p:cTn id="148" dur="500"/>
                                        <p:tgtEl>
                                          <p:spTgt spid="6176"/>
                                        </p:tgtEl>
                                      </p:cBhvr>
                                    </p:animEffect>
                                  </p:childTnLst>
                                </p:cTn>
                              </p:par>
                            </p:childTnLst>
                          </p:cTn>
                        </p:par>
                        <p:par>
                          <p:cTn id="149" fill="hold">
                            <p:stCondLst>
                              <p:cond delay="500"/>
                            </p:stCondLst>
                            <p:childTnLst>
                              <p:par>
                                <p:cTn id="150" presetID="22" presetClass="entr" presetSubtype="1" fill="hold" grpId="0" nodeType="afterEffect">
                                  <p:stCondLst>
                                    <p:cond delay="0"/>
                                  </p:stCondLst>
                                  <p:childTnLst>
                                    <p:set>
                                      <p:cBhvr>
                                        <p:cTn id="151" dur="1" fill="hold">
                                          <p:stCondLst>
                                            <p:cond delay="0"/>
                                          </p:stCondLst>
                                        </p:cTn>
                                        <p:tgtEl>
                                          <p:spTgt spid="6184"/>
                                        </p:tgtEl>
                                        <p:attrNameLst>
                                          <p:attrName>style.visibility</p:attrName>
                                        </p:attrNameLst>
                                      </p:cBhvr>
                                      <p:to>
                                        <p:strVal val="visible"/>
                                      </p:to>
                                    </p:set>
                                    <p:animEffect transition="in" filter="wipe(up)">
                                      <p:cBhvr>
                                        <p:cTn id="152" dur="500"/>
                                        <p:tgtEl>
                                          <p:spTgt spid="6184"/>
                                        </p:tgtEl>
                                      </p:cBhvr>
                                    </p:animEffect>
                                  </p:childTnLst>
                                </p:cTn>
                              </p:par>
                            </p:childTnLst>
                          </p:cTn>
                        </p:par>
                        <p:par>
                          <p:cTn id="153" fill="hold">
                            <p:stCondLst>
                              <p:cond delay="1000"/>
                            </p:stCondLst>
                            <p:childTnLst>
                              <p:par>
                                <p:cTn id="154" presetID="22" presetClass="entr" presetSubtype="1" fill="hold" grpId="0" nodeType="afterEffect">
                                  <p:stCondLst>
                                    <p:cond delay="0"/>
                                  </p:stCondLst>
                                  <p:childTnLst>
                                    <p:set>
                                      <p:cBhvr>
                                        <p:cTn id="155" dur="1" fill="hold">
                                          <p:stCondLst>
                                            <p:cond delay="0"/>
                                          </p:stCondLst>
                                        </p:cTn>
                                        <p:tgtEl>
                                          <p:spTgt spid="6185"/>
                                        </p:tgtEl>
                                        <p:attrNameLst>
                                          <p:attrName>style.visibility</p:attrName>
                                        </p:attrNameLst>
                                      </p:cBhvr>
                                      <p:to>
                                        <p:strVal val="visible"/>
                                      </p:to>
                                    </p:set>
                                    <p:animEffect transition="in" filter="wipe(up)">
                                      <p:cBhvr>
                                        <p:cTn id="156" dur="500"/>
                                        <p:tgtEl>
                                          <p:spTgt spid="6185"/>
                                        </p:tgtEl>
                                      </p:cBhvr>
                                    </p:animEffect>
                                  </p:childTnLst>
                                </p:cTn>
                              </p:par>
                            </p:childTnLst>
                          </p:cTn>
                        </p:par>
                      </p:childTnLst>
                    </p:cTn>
                  </p:par>
                  <p:par>
                    <p:cTn id="157" fill="hold">
                      <p:stCondLst>
                        <p:cond delay="indefinite"/>
                      </p:stCondLst>
                      <p:childTnLst>
                        <p:par>
                          <p:cTn id="158" fill="hold">
                            <p:stCondLst>
                              <p:cond delay="0"/>
                            </p:stCondLst>
                            <p:childTnLst>
                              <p:par>
                                <p:cTn id="159" presetID="22" presetClass="entr" presetSubtype="1" fill="hold" grpId="0" nodeType="clickEffect">
                                  <p:stCondLst>
                                    <p:cond delay="0"/>
                                  </p:stCondLst>
                                  <p:childTnLst>
                                    <p:set>
                                      <p:cBhvr>
                                        <p:cTn id="160" dur="1" fill="hold">
                                          <p:stCondLst>
                                            <p:cond delay="0"/>
                                          </p:stCondLst>
                                        </p:cTn>
                                        <p:tgtEl>
                                          <p:spTgt spid="6186"/>
                                        </p:tgtEl>
                                        <p:attrNameLst>
                                          <p:attrName>style.visibility</p:attrName>
                                        </p:attrNameLst>
                                      </p:cBhvr>
                                      <p:to>
                                        <p:strVal val="visible"/>
                                      </p:to>
                                    </p:set>
                                    <p:animEffect transition="in" filter="wipe(up)">
                                      <p:cBhvr>
                                        <p:cTn id="161" dur="500"/>
                                        <p:tgtEl>
                                          <p:spTgt spid="6186"/>
                                        </p:tgtEl>
                                      </p:cBhvr>
                                    </p:animEffect>
                                  </p:childTnLst>
                                </p:cTn>
                              </p:par>
                            </p:childTnLst>
                          </p:cTn>
                        </p:par>
                        <p:par>
                          <p:cTn id="162" fill="hold">
                            <p:stCondLst>
                              <p:cond delay="500"/>
                            </p:stCondLst>
                            <p:childTnLst>
                              <p:par>
                                <p:cTn id="163" presetID="22" presetClass="entr" presetSubtype="1" fill="hold" grpId="0" nodeType="afterEffect">
                                  <p:stCondLst>
                                    <p:cond delay="0"/>
                                  </p:stCondLst>
                                  <p:childTnLst>
                                    <p:set>
                                      <p:cBhvr>
                                        <p:cTn id="164" dur="1" fill="hold">
                                          <p:stCondLst>
                                            <p:cond delay="0"/>
                                          </p:stCondLst>
                                        </p:cTn>
                                        <p:tgtEl>
                                          <p:spTgt spid="6187"/>
                                        </p:tgtEl>
                                        <p:attrNameLst>
                                          <p:attrName>style.visibility</p:attrName>
                                        </p:attrNameLst>
                                      </p:cBhvr>
                                      <p:to>
                                        <p:strVal val="visible"/>
                                      </p:to>
                                    </p:set>
                                    <p:animEffect transition="in" filter="wipe(up)">
                                      <p:cBhvr>
                                        <p:cTn id="165" dur="500"/>
                                        <p:tgtEl>
                                          <p:spTgt spid="6187"/>
                                        </p:tgtEl>
                                      </p:cBhvr>
                                    </p:animEffect>
                                  </p:childTnLst>
                                </p:cTn>
                              </p:par>
                            </p:childTnLst>
                          </p:cTn>
                        </p:par>
                      </p:childTnLst>
                    </p:cTn>
                  </p:par>
                  <p:par>
                    <p:cTn id="166" fill="hold">
                      <p:stCondLst>
                        <p:cond delay="indefinite"/>
                      </p:stCondLst>
                      <p:childTnLst>
                        <p:par>
                          <p:cTn id="167" fill="hold">
                            <p:stCondLst>
                              <p:cond delay="0"/>
                            </p:stCondLst>
                            <p:childTnLst>
                              <p:par>
                                <p:cTn id="168" presetID="22" presetClass="entr" presetSubtype="8" fill="hold" grpId="0" nodeType="clickEffect">
                                  <p:stCondLst>
                                    <p:cond delay="0"/>
                                  </p:stCondLst>
                                  <p:childTnLst>
                                    <p:set>
                                      <p:cBhvr>
                                        <p:cTn id="169" dur="1" fill="hold">
                                          <p:stCondLst>
                                            <p:cond delay="0"/>
                                          </p:stCondLst>
                                        </p:cTn>
                                        <p:tgtEl>
                                          <p:spTgt spid="6177"/>
                                        </p:tgtEl>
                                        <p:attrNameLst>
                                          <p:attrName>style.visibility</p:attrName>
                                        </p:attrNameLst>
                                      </p:cBhvr>
                                      <p:to>
                                        <p:strVal val="visible"/>
                                      </p:to>
                                    </p:set>
                                    <p:animEffect transition="in" filter="wipe(left)">
                                      <p:cBhvr>
                                        <p:cTn id="170" dur="500"/>
                                        <p:tgtEl>
                                          <p:spTgt spid="6177"/>
                                        </p:tgtEl>
                                      </p:cBhvr>
                                    </p:animEffect>
                                  </p:childTnLst>
                                </p:cTn>
                              </p:par>
                            </p:childTnLst>
                          </p:cTn>
                        </p:par>
                        <p:par>
                          <p:cTn id="171" fill="hold">
                            <p:stCondLst>
                              <p:cond delay="500"/>
                            </p:stCondLst>
                            <p:childTnLst>
                              <p:par>
                                <p:cTn id="172" presetID="22" presetClass="entr" presetSubtype="1" fill="hold" grpId="0" nodeType="afterEffect">
                                  <p:stCondLst>
                                    <p:cond delay="0"/>
                                  </p:stCondLst>
                                  <p:childTnLst>
                                    <p:set>
                                      <p:cBhvr>
                                        <p:cTn id="173" dur="1" fill="hold">
                                          <p:stCondLst>
                                            <p:cond delay="0"/>
                                          </p:stCondLst>
                                        </p:cTn>
                                        <p:tgtEl>
                                          <p:spTgt spid="6178"/>
                                        </p:tgtEl>
                                        <p:attrNameLst>
                                          <p:attrName>style.visibility</p:attrName>
                                        </p:attrNameLst>
                                      </p:cBhvr>
                                      <p:to>
                                        <p:strVal val="visible"/>
                                      </p:to>
                                    </p:set>
                                    <p:animEffect transition="in" filter="wipe(up)">
                                      <p:cBhvr>
                                        <p:cTn id="174" dur="500"/>
                                        <p:tgtEl>
                                          <p:spTgt spid="6178"/>
                                        </p:tgtEl>
                                      </p:cBhvr>
                                    </p:animEffect>
                                  </p:childTnLst>
                                </p:cTn>
                              </p:par>
                            </p:childTnLst>
                          </p:cTn>
                        </p:par>
                        <p:par>
                          <p:cTn id="175" fill="hold">
                            <p:stCondLst>
                              <p:cond delay="1000"/>
                            </p:stCondLst>
                            <p:childTnLst>
                              <p:par>
                                <p:cTn id="176" presetID="22" presetClass="entr" presetSubtype="1" fill="hold" grpId="0" nodeType="afterEffect">
                                  <p:stCondLst>
                                    <p:cond delay="0"/>
                                  </p:stCondLst>
                                  <p:childTnLst>
                                    <p:set>
                                      <p:cBhvr>
                                        <p:cTn id="177" dur="1" fill="hold">
                                          <p:stCondLst>
                                            <p:cond delay="0"/>
                                          </p:stCondLst>
                                        </p:cTn>
                                        <p:tgtEl>
                                          <p:spTgt spid="6188"/>
                                        </p:tgtEl>
                                        <p:attrNameLst>
                                          <p:attrName>style.visibility</p:attrName>
                                        </p:attrNameLst>
                                      </p:cBhvr>
                                      <p:to>
                                        <p:strVal val="visible"/>
                                      </p:to>
                                    </p:set>
                                    <p:animEffect transition="in" filter="wipe(up)">
                                      <p:cBhvr>
                                        <p:cTn id="178" dur="500"/>
                                        <p:tgtEl>
                                          <p:spTgt spid="6188"/>
                                        </p:tgtEl>
                                      </p:cBhvr>
                                    </p:animEffect>
                                  </p:childTnLst>
                                </p:cTn>
                              </p:par>
                            </p:childTnLst>
                          </p:cTn>
                        </p:par>
                      </p:childTnLst>
                    </p:cTn>
                  </p:par>
                  <p:par>
                    <p:cTn id="179" fill="hold">
                      <p:stCondLst>
                        <p:cond delay="indefinite"/>
                      </p:stCondLst>
                      <p:childTnLst>
                        <p:par>
                          <p:cTn id="180" fill="hold">
                            <p:stCondLst>
                              <p:cond delay="0"/>
                            </p:stCondLst>
                            <p:childTnLst>
                              <p:par>
                                <p:cTn id="181" presetID="22" presetClass="entr" presetSubtype="1" fill="hold" grpId="0" nodeType="clickEffect">
                                  <p:stCondLst>
                                    <p:cond delay="0"/>
                                  </p:stCondLst>
                                  <p:childTnLst>
                                    <p:set>
                                      <p:cBhvr>
                                        <p:cTn id="182" dur="1" fill="hold">
                                          <p:stCondLst>
                                            <p:cond delay="0"/>
                                          </p:stCondLst>
                                        </p:cTn>
                                        <p:tgtEl>
                                          <p:spTgt spid="6175"/>
                                        </p:tgtEl>
                                        <p:attrNameLst>
                                          <p:attrName>style.visibility</p:attrName>
                                        </p:attrNameLst>
                                      </p:cBhvr>
                                      <p:to>
                                        <p:strVal val="visible"/>
                                      </p:to>
                                    </p:set>
                                    <p:animEffect transition="in" filter="wipe(up)">
                                      <p:cBhvr>
                                        <p:cTn id="183" dur="500"/>
                                        <p:tgtEl>
                                          <p:spTgt spid="6175"/>
                                        </p:tgtEl>
                                      </p:cBhvr>
                                    </p:animEffect>
                                  </p:childTnLst>
                                </p:cTn>
                              </p:par>
                            </p:childTnLst>
                          </p:cTn>
                        </p:par>
                        <p:par>
                          <p:cTn id="184" fill="hold">
                            <p:stCondLst>
                              <p:cond delay="500"/>
                            </p:stCondLst>
                            <p:childTnLst>
                              <p:par>
                                <p:cTn id="185" presetID="22" presetClass="entr" presetSubtype="1" fill="hold" grpId="0" nodeType="afterEffect">
                                  <p:stCondLst>
                                    <p:cond delay="0"/>
                                  </p:stCondLst>
                                  <p:childTnLst>
                                    <p:set>
                                      <p:cBhvr>
                                        <p:cTn id="186" dur="1" fill="hold">
                                          <p:stCondLst>
                                            <p:cond delay="0"/>
                                          </p:stCondLst>
                                        </p:cTn>
                                        <p:tgtEl>
                                          <p:spTgt spid="6189"/>
                                        </p:tgtEl>
                                        <p:attrNameLst>
                                          <p:attrName>style.visibility</p:attrName>
                                        </p:attrNameLst>
                                      </p:cBhvr>
                                      <p:to>
                                        <p:strVal val="visible"/>
                                      </p:to>
                                    </p:set>
                                    <p:animEffect transition="in" filter="wipe(up)">
                                      <p:cBhvr>
                                        <p:cTn id="187" dur="500"/>
                                        <p:tgtEl>
                                          <p:spTgt spid="6189"/>
                                        </p:tgtEl>
                                      </p:cBhvr>
                                    </p:animEffect>
                                  </p:childTnLst>
                                </p:cTn>
                              </p:par>
                            </p:childTnLst>
                          </p:cTn>
                        </p:par>
                        <p:par>
                          <p:cTn id="188" fill="hold">
                            <p:stCondLst>
                              <p:cond delay="1000"/>
                            </p:stCondLst>
                            <p:childTnLst>
                              <p:par>
                                <p:cTn id="189" presetID="23" presetClass="entr" presetSubtype="528" fill="hold" grpId="0" nodeType="afterEffect">
                                  <p:stCondLst>
                                    <p:cond delay="0"/>
                                  </p:stCondLst>
                                  <p:childTnLst>
                                    <p:set>
                                      <p:cBhvr>
                                        <p:cTn id="190" dur="1" fill="hold">
                                          <p:stCondLst>
                                            <p:cond delay="0"/>
                                          </p:stCondLst>
                                        </p:cTn>
                                        <p:tgtEl>
                                          <p:spTgt spid="6195"/>
                                        </p:tgtEl>
                                        <p:attrNameLst>
                                          <p:attrName>style.visibility</p:attrName>
                                        </p:attrNameLst>
                                      </p:cBhvr>
                                      <p:to>
                                        <p:strVal val="visible"/>
                                      </p:to>
                                    </p:set>
                                    <p:anim calcmode="lin" valueType="num">
                                      <p:cBhvr>
                                        <p:cTn id="191" dur="500" fill="hold"/>
                                        <p:tgtEl>
                                          <p:spTgt spid="6195"/>
                                        </p:tgtEl>
                                        <p:attrNameLst>
                                          <p:attrName>ppt_w</p:attrName>
                                        </p:attrNameLst>
                                      </p:cBhvr>
                                      <p:tavLst>
                                        <p:tav tm="0">
                                          <p:val>
                                            <p:fltVal val="0"/>
                                          </p:val>
                                        </p:tav>
                                        <p:tav tm="100000">
                                          <p:val>
                                            <p:strVal val="#ppt_w"/>
                                          </p:val>
                                        </p:tav>
                                      </p:tavLst>
                                    </p:anim>
                                    <p:anim calcmode="lin" valueType="num">
                                      <p:cBhvr>
                                        <p:cTn id="192" dur="500" fill="hold"/>
                                        <p:tgtEl>
                                          <p:spTgt spid="6195"/>
                                        </p:tgtEl>
                                        <p:attrNameLst>
                                          <p:attrName>ppt_h</p:attrName>
                                        </p:attrNameLst>
                                      </p:cBhvr>
                                      <p:tavLst>
                                        <p:tav tm="0">
                                          <p:val>
                                            <p:fltVal val="0"/>
                                          </p:val>
                                        </p:tav>
                                        <p:tav tm="100000">
                                          <p:val>
                                            <p:strVal val="#ppt_h"/>
                                          </p:val>
                                        </p:tav>
                                      </p:tavLst>
                                    </p:anim>
                                    <p:anim calcmode="lin" valueType="num">
                                      <p:cBhvr>
                                        <p:cTn id="193" dur="500" fill="hold"/>
                                        <p:tgtEl>
                                          <p:spTgt spid="6195"/>
                                        </p:tgtEl>
                                        <p:attrNameLst>
                                          <p:attrName>ppt_x</p:attrName>
                                        </p:attrNameLst>
                                      </p:cBhvr>
                                      <p:tavLst>
                                        <p:tav tm="0">
                                          <p:val>
                                            <p:fltVal val="0.5"/>
                                          </p:val>
                                        </p:tav>
                                        <p:tav tm="100000">
                                          <p:val>
                                            <p:strVal val="#ppt_x"/>
                                          </p:val>
                                        </p:tav>
                                      </p:tavLst>
                                    </p:anim>
                                    <p:anim calcmode="lin" valueType="num">
                                      <p:cBhvr>
                                        <p:cTn id="194" dur="500" fill="hold"/>
                                        <p:tgtEl>
                                          <p:spTgt spid="619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animBg="1" autoUpdateAnimBg="0"/>
      <p:bldP spid="6154" grpId="0" animBg="1"/>
      <p:bldP spid="6155" grpId="0" animBg="1"/>
      <p:bldP spid="6156" grpId="0" autoUpdateAnimBg="0"/>
      <p:bldP spid="6157" grpId="0" animBg="1"/>
      <p:bldP spid="6158" grpId="0" animBg="1"/>
      <p:bldP spid="6159" grpId="0" animBg="1"/>
      <p:bldP spid="6160" grpId="0" autoUpdateAnimBg="0"/>
      <p:bldP spid="6161" grpId="0" animBg="1"/>
      <p:bldP spid="6162" grpId="0" animBg="1" autoUpdateAnimBg="0"/>
      <p:bldP spid="6164" grpId="0" animBg="1"/>
      <p:bldP spid="6165" grpId="0" animBg="1"/>
      <p:bldP spid="6167" grpId="0" autoUpdateAnimBg="0"/>
      <p:bldP spid="6168" grpId="0" animBg="1"/>
      <p:bldP spid="6169" grpId="0" animBg="1"/>
      <p:bldP spid="6171" grpId="0" animBg="1"/>
      <p:bldP spid="6172" grpId="0" animBg="1" autoUpdateAnimBg="0"/>
      <p:bldP spid="6173" grpId="0" animBg="1" autoUpdateAnimBg="0"/>
      <p:bldP spid="6174" grpId="0" animBg="1" autoUpdateAnimBg="0"/>
      <p:bldP spid="6175" grpId="0" animBg="1"/>
      <p:bldP spid="6176" grpId="0" animBg="1" autoUpdateAnimBg="0"/>
      <p:bldP spid="6177" grpId="0" animBg="1" autoUpdateAnimBg="0"/>
      <p:bldP spid="6178" grpId="0" animBg="1"/>
      <p:bldP spid="147516" grpId="0" animBg="1" autoUpdateAnimBg="0"/>
      <p:bldP spid="6180" grpId="0" animBg="1"/>
      <p:bldP spid="147518" grpId="0" animBg="1" autoUpdateAnimBg="0"/>
      <p:bldP spid="6182" grpId="0" animBg="1"/>
      <p:bldP spid="6183" grpId="0" animBg="1"/>
      <p:bldP spid="6184" grpId="0" animBg="1"/>
      <p:bldP spid="6185" grpId="0" animBg="1" autoUpdateAnimBg="0"/>
      <p:bldP spid="6186" grpId="0" animBg="1"/>
      <p:bldP spid="6187" grpId="0" animBg="1" autoUpdateAnimBg="0"/>
      <p:bldP spid="6188" grpId="0" animBg="1" autoUpdateAnimBg="0"/>
      <p:bldP spid="6189" grpId="0" animBg="1" autoUpdateAnimBg="0"/>
      <p:bldP spid="6191" grpId="0" autoUpdateAnimBg="0"/>
      <p:bldP spid="6192" grpId="0" autoUpdateAnimBg="0"/>
      <p:bldP spid="6195" grpId="0" animBg="1" autoUpdateAnimBg="0"/>
    </p:bldLst>
  </p:timing>
</p:sld>
</file>

<file path=ppt/theme/theme1.xml><?xml version="1.0" encoding="utf-8"?>
<a:theme xmlns:a="http://schemas.openxmlformats.org/drawingml/2006/main" name="Standarddesig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76200" cap="flat" cmpd="sng" algn="ctr">
          <a:solidFill>
            <a:srgbClr val="0000FF"/>
          </a:solidFill>
          <a:prstDash val="solid"/>
          <a:round/>
          <a:headEnd type="triangl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de-DE"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76200" cap="flat" cmpd="sng" algn="ctr">
          <a:solidFill>
            <a:srgbClr val="0000FF"/>
          </a:solidFill>
          <a:prstDash val="solid"/>
          <a:round/>
          <a:headEnd type="triangl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de-DE" sz="1400" b="1"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2300</Words>
  <Application>Microsoft Office PowerPoint</Application>
  <PresentationFormat>Bildschirmpräsentation (4:3)</PresentationFormat>
  <Paragraphs>460</Paragraphs>
  <Slides>18</Slides>
  <Notes>18</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2</vt:i4>
      </vt:variant>
      <vt:variant>
        <vt:lpstr>Folientitel</vt:lpstr>
      </vt:variant>
      <vt:variant>
        <vt:i4>18</vt:i4>
      </vt:variant>
    </vt:vector>
  </HeadingPairs>
  <TitlesOfParts>
    <vt:vector size="26" baseType="lpstr">
      <vt:lpstr>Arial</vt:lpstr>
      <vt:lpstr>Times New Roman</vt:lpstr>
      <vt:lpstr>Calibri</vt:lpstr>
      <vt:lpstr>Wingdings</vt:lpstr>
      <vt:lpstr>Wingdings 3</vt:lpstr>
      <vt:lpstr>Standarddesign</vt:lpstr>
      <vt:lpstr>Paint Shop Pro Image</vt:lpstr>
      <vt:lpstr>Bitmap</vt:lpstr>
      <vt:lpstr>Folie 1</vt:lpstr>
      <vt:lpstr>Folie 2</vt:lpstr>
      <vt:lpstr>Folie 3</vt:lpstr>
      <vt:lpstr>Folie 4</vt:lpstr>
      <vt:lpstr>Folie 5</vt:lpstr>
      <vt:lpstr>Folie 6</vt:lpstr>
      <vt:lpstr>Folie 7</vt:lpstr>
      <vt:lpstr>Folie 8</vt:lpstr>
      <vt:lpstr>Folie 9</vt:lpstr>
      <vt:lpstr>Folie 10</vt:lpstr>
      <vt:lpstr>Folie 11</vt:lpstr>
      <vt:lpstr>Folie 12</vt:lpstr>
      <vt:lpstr>Folie 13</vt:lpstr>
      <vt:lpstr>Folie 14</vt:lpstr>
      <vt:lpstr>Folie 15</vt:lpstr>
      <vt:lpstr>Folie 16</vt:lpstr>
      <vt:lpstr>Folie 17</vt:lpstr>
      <vt:lpstr>Folie 18</vt:lpstr>
    </vt:vector>
  </TitlesOfParts>
  <Company>IWK-Prof. Dr. Siegfried von Känel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von Känel</dc:creator>
  <cp:lastModifiedBy>IWK-Siegfried von Känel</cp:lastModifiedBy>
  <cp:revision>295</cp:revision>
  <dcterms:created xsi:type="dcterms:W3CDTF">2012-05-20T08:57:24Z</dcterms:created>
  <dcterms:modified xsi:type="dcterms:W3CDTF">2017-09-20T14:58:07Z</dcterms:modified>
</cp:coreProperties>
</file>