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38" r:id="rId2"/>
    <p:sldId id="419" r:id="rId3"/>
    <p:sldId id="388" r:id="rId4"/>
    <p:sldId id="389" r:id="rId5"/>
    <p:sldId id="425" r:id="rId6"/>
    <p:sldId id="392" r:id="rId7"/>
    <p:sldId id="427" r:id="rId8"/>
    <p:sldId id="423" r:id="rId9"/>
    <p:sldId id="437" r:id="rId10"/>
    <p:sldId id="428" r:id="rId11"/>
    <p:sldId id="417" r:id="rId12"/>
    <p:sldId id="429" r:id="rId13"/>
    <p:sldId id="430" r:id="rId14"/>
    <p:sldId id="434" r:id="rId15"/>
    <p:sldId id="435" r:id="rId16"/>
  </p:sldIdLst>
  <p:sldSz cx="9144000" cy="6858000" type="screen4x3"/>
  <p:notesSz cx="6858000" cy="9945688"/>
  <p:defaultTextStyle>
    <a:defPPr>
      <a:defRPr lang="de-DE"/>
    </a:defPPr>
    <a:lvl1pPr algn="ctr" rtl="0" eaLnBrk="0" fontAlgn="base" hangingPunct="0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F2F1"/>
    <a:srgbClr val="CAF2F1"/>
    <a:srgbClr val="C1F0EF"/>
    <a:srgbClr val="E4E4E4"/>
    <a:srgbClr val="D5F6F5"/>
    <a:srgbClr val="FFF1E3"/>
    <a:srgbClr val="EFFFC1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90" y="-90"/>
      </p:cViewPr>
      <p:guideLst>
        <p:guide orient="horz" pos="3132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C5981D9-FE37-4C2B-AF0B-6130983A379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eaLnBrk="1" hangingPunct="1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7C859542-3D17-47F1-81CC-9B2305214EA8}" type="datetimeFigureOut">
              <a:rPr lang="de-DE"/>
              <a:pPr/>
              <a:t>20.09.2017</a:t>
            </a:fld>
            <a:endParaRPr lang="de-DE"/>
          </a:p>
        </p:txBody>
      </p:sp>
      <p:sp>
        <p:nvSpPr>
          <p:cNvPr id="286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39800" y="76200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075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l" eaLnBrk="1" hangingPunct="1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7075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2B454B59-8497-47C4-BDA1-246DD1FDAAFB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486400" cy="39687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5.58: Rechnungswesen (Einordnung)</a:t>
            </a:r>
            <a:endParaRPr lang="de-DE" sz="2000" b="1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029200" cy="259397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5.67: System der Kosten- und Leistungsrechnung (Vollkosten-rechnung)</a:t>
            </a:r>
          </a:p>
          <a:p>
            <a:r>
              <a:rPr lang="de-DE" sz="2000" b="1">
                <a:latin typeface="Arial" charset="0"/>
              </a:rPr>
              <a:t>1   </a:t>
            </a:r>
            <a:r>
              <a:rPr lang="de-DE" sz="1600" b="1">
                <a:latin typeface="Arial" charset="0"/>
              </a:rPr>
              <a:t>Kostenartenrechnung</a:t>
            </a:r>
          </a:p>
          <a:p>
            <a:r>
              <a:rPr lang="de-DE" sz="2000" b="1">
                <a:latin typeface="Arial" charset="0"/>
              </a:rPr>
              <a:t>2   </a:t>
            </a:r>
            <a:r>
              <a:rPr lang="de-DE" sz="1600" b="1">
                <a:latin typeface="Arial" charset="0"/>
              </a:rPr>
              <a:t>Kostenstelenrechnung</a:t>
            </a:r>
          </a:p>
          <a:p>
            <a:r>
              <a:rPr lang="de-DE" sz="2000" b="1">
                <a:latin typeface="Arial" charset="0"/>
              </a:rPr>
              <a:t>3a </a:t>
            </a:r>
            <a:r>
              <a:rPr lang="de-DE" sz="1600" b="1">
                <a:latin typeface="Arial" charset="0"/>
              </a:rPr>
              <a:t>Kostenträgerzeitrechnung</a:t>
            </a:r>
          </a:p>
          <a:p>
            <a:r>
              <a:rPr lang="de-DE" sz="2000" b="1">
                <a:latin typeface="Arial" charset="0"/>
              </a:rPr>
              <a:t>3b </a:t>
            </a:r>
            <a:r>
              <a:rPr lang="de-DE" sz="1600" b="1">
                <a:latin typeface="Arial" charset="0"/>
              </a:rPr>
              <a:t>Kostenträgerstückrechnung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029200" cy="2379663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5.68: Abgrenzungsrechnung mit der Ergebnistabelle</a:t>
            </a:r>
          </a:p>
          <a:p>
            <a:endParaRPr lang="de-DE" sz="2000" b="1">
              <a:latin typeface="Arial" charset="0"/>
            </a:endParaRPr>
          </a:p>
          <a:p>
            <a:r>
              <a:rPr lang="de-DE" sz="2000" b="1">
                <a:latin typeface="Arial" charset="0"/>
              </a:rPr>
              <a:t>Wichtig:</a:t>
            </a:r>
          </a:p>
          <a:p>
            <a:r>
              <a:rPr lang="de-DE" sz="2000" b="1">
                <a:latin typeface="Arial" charset="0"/>
              </a:rPr>
              <a:t>Gesamtergebnis = Betriebergebnis + Abgrenzungsergebnis</a:t>
            </a:r>
            <a:endParaRPr lang="de-DE" sz="1600" b="1">
              <a:latin typeface="Arial" charset="0"/>
            </a:endParaRPr>
          </a:p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029200" cy="39687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5.69: Aufgabenbereiche der KLR</a:t>
            </a:r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562600" cy="701675"/>
          </a:xfrm>
          <a:noFill/>
          <a:ln/>
        </p:spPr>
        <p:txBody>
          <a:bodyPr/>
          <a:lstStyle/>
          <a:p>
            <a:r>
              <a:rPr lang="de-DE" sz="2000" b="1">
                <a:latin typeface="Arial" charset="0"/>
              </a:rPr>
              <a:t>Abb. 5.70: Jahresabschluss (Bestandteile, Pflichten nach Rechtsformen)</a:t>
            </a:r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029200" cy="884238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5.71: Jahresabschlussanalyse (Vorgehen, Adressaten)</a:t>
            </a:r>
            <a:endParaRPr lang="de-DE"/>
          </a:p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486400" cy="2955925"/>
          </a:xfrm>
          <a:noFill/>
          <a:ln/>
        </p:spPr>
        <p:txBody>
          <a:bodyPr/>
          <a:lstStyle/>
          <a:p>
            <a:r>
              <a:rPr lang="de-DE" sz="2000" b="1">
                <a:latin typeface="Arial" charset="0"/>
              </a:rPr>
              <a:t>Abb. 5.59: Rechnungswesen (Informationsaspekte)</a:t>
            </a:r>
          </a:p>
          <a:p>
            <a:endParaRPr lang="de-DE" sz="2000" b="1">
              <a:latin typeface="Arial" charset="0"/>
            </a:endParaRPr>
          </a:p>
          <a:p>
            <a:r>
              <a:rPr lang="de-DE" sz="1600" b="1">
                <a:latin typeface="Arial" charset="0"/>
              </a:rPr>
              <a:t>Das ReWe ist mit der wichtigste Informationslieferant für das Management (betreffs der betriebswirtschaftlich orienterten Steuerung des Geschäftsbetriebs eines Unternehmens).</a:t>
            </a:r>
          </a:p>
          <a:p>
            <a:r>
              <a:rPr lang="de-DE" sz="1600" b="1">
                <a:latin typeface="Arial" charset="0"/>
              </a:rPr>
              <a:t>Allerdings geht es hierbei um vergangenheits-bezogene, bestenfalls um gegenwartsbezogene Informationen)</a:t>
            </a:r>
            <a:endParaRPr lang="de-DE" sz="2000" b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029200" cy="1416050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5.60: Rechnungswesen (Dokumentationsfunktion)</a:t>
            </a:r>
          </a:p>
          <a:p>
            <a:endParaRPr lang="de-DE" sz="2000" b="1">
              <a:latin typeface="Arial" charset="0"/>
            </a:endParaRPr>
          </a:p>
          <a:p>
            <a:r>
              <a:rPr lang="de-DE" sz="1600" b="1">
                <a:latin typeface="Arial" charset="0"/>
              </a:rPr>
              <a:t>Primäre Aufgabe der Buchführung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029200" cy="1323975"/>
          </a:xfrm>
          <a:noFill/>
          <a:ln/>
        </p:spPr>
        <p:txBody>
          <a:bodyPr/>
          <a:lstStyle/>
          <a:p>
            <a:r>
              <a:rPr lang="de-DE" sz="2000" b="1">
                <a:latin typeface="Arial" charset="0"/>
              </a:rPr>
              <a:t>Abb. 5.61: Rechnungswesen (Informationsfunktion nach Innen und nach Außen)</a:t>
            </a:r>
          </a:p>
          <a:p>
            <a:endParaRPr lang="de-DE" sz="1600" b="1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029200" cy="1257300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5.62: Rechnungswesen (Überwachungs- und Kontrollfunktion)</a:t>
            </a:r>
          </a:p>
          <a:p>
            <a:endParaRPr lang="de-DE" sz="1600" b="1">
              <a:latin typeface="Arial" charset="0"/>
            </a:endParaRPr>
          </a:p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029200" cy="1506538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5.63: Rechnungswesen (Funktion der Entscheidungsunterstützung, i. d. R. verbunden mit dem Controlling)</a:t>
            </a:r>
          </a:p>
          <a:p>
            <a:endParaRPr lang="de-DE" sz="1600" b="1">
              <a:latin typeface="Arial" charset="0"/>
            </a:endParaRPr>
          </a:p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486400" cy="1562100"/>
          </a:xfrm>
          <a:noFill/>
          <a:ln/>
        </p:spPr>
        <p:txBody>
          <a:bodyPr/>
          <a:lstStyle/>
          <a:p>
            <a:r>
              <a:rPr lang="de-DE" sz="2000" b="1">
                <a:latin typeface="Arial" charset="0"/>
              </a:rPr>
              <a:t>Abb. 5.64: Rechnungswesen (zwei Rechnungskreise mit Abgrenzungs-rechnung)</a:t>
            </a:r>
          </a:p>
          <a:p>
            <a:endParaRPr lang="de-DE" sz="1600" b="1">
              <a:latin typeface="Arial" charset="0"/>
            </a:endParaRPr>
          </a:p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715000" cy="2752725"/>
          </a:xfrm>
          <a:noFill/>
          <a:ln/>
        </p:spPr>
        <p:txBody>
          <a:bodyPr/>
          <a:lstStyle/>
          <a:p>
            <a:r>
              <a:rPr lang="de-DE" sz="2000" b="1">
                <a:latin typeface="Arial" charset="0"/>
              </a:rPr>
              <a:t>Abb. 5.65: Zum Gegenstand der Buchführung:</a:t>
            </a:r>
          </a:p>
          <a:p>
            <a:r>
              <a:rPr lang="de-DE" sz="2000" b="1">
                <a:latin typeface="Arial" charset="0"/>
              </a:rPr>
              <a:t>1  Betriebsprozess</a:t>
            </a:r>
          </a:p>
          <a:p>
            <a:r>
              <a:rPr lang="de-DE" sz="2000" b="1">
                <a:latin typeface="Arial" charset="0"/>
              </a:rPr>
              <a:t>2  Finanzprozesse</a:t>
            </a:r>
          </a:p>
          <a:p>
            <a:r>
              <a:rPr lang="de-DE" sz="2000" b="1">
                <a:latin typeface="Arial" charset="0"/>
              </a:rPr>
              <a:t>3  Beziehungen zu den Gebiets-körperschaften</a:t>
            </a:r>
          </a:p>
          <a:p>
            <a:endParaRPr lang="de-DE" sz="1600" b="1">
              <a:latin typeface="Arial" charset="0"/>
            </a:endParaRPr>
          </a:p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5943600" cy="198437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5.66: Merkmale der Buchführung:</a:t>
            </a:r>
          </a:p>
          <a:p>
            <a:r>
              <a:rPr lang="de-DE" sz="2000" b="1">
                <a:latin typeface="Arial" charset="0"/>
              </a:rPr>
              <a:t>1 </a:t>
            </a:r>
            <a:r>
              <a:rPr lang="de-DE" sz="1600" b="1">
                <a:latin typeface="Arial" charset="0"/>
              </a:rPr>
              <a:t>Doppeltes Buchen (Journal, Konten des Hauptbuches)</a:t>
            </a:r>
          </a:p>
          <a:p>
            <a:r>
              <a:rPr lang="de-DE" sz="2000" b="1">
                <a:latin typeface="Arial" charset="0"/>
              </a:rPr>
              <a:t>2 </a:t>
            </a:r>
            <a:r>
              <a:rPr lang="de-DE" sz="1600" b="1">
                <a:latin typeface="Arial" charset="0"/>
              </a:rPr>
              <a:t>Doppeltes Buchen (SOLL, HABEN)</a:t>
            </a:r>
          </a:p>
          <a:p>
            <a:r>
              <a:rPr lang="de-DE" sz="2000" b="1">
                <a:latin typeface="Arial" charset="0"/>
              </a:rPr>
              <a:t>3 </a:t>
            </a:r>
            <a:r>
              <a:rPr lang="de-DE" sz="1600" b="1">
                <a:latin typeface="Arial" charset="0"/>
              </a:rPr>
              <a:t>Buchen auf Bestandsknten und auf Erfolgskonten</a:t>
            </a:r>
          </a:p>
          <a:p>
            <a:r>
              <a:rPr lang="de-DE" sz="2000" b="1">
                <a:latin typeface="Arial" charset="0"/>
              </a:rPr>
              <a:t>4</a:t>
            </a:r>
            <a:r>
              <a:rPr lang="de-DE" sz="1600" b="1">
                <a:latin typeface="Arial" charset="0"/>
              </a:rPr>
              <a:t> Doppelte Erfolgsermittlung (über Bilanz und über GuV)</a:t>
            </a:r>
            <a:endParaRPr lang="de-DE" sz="16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550C7-1E13-4AA1-9258-EE49B5AE05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4AF1B-D237-42AA-8950-FBBC4A49BD9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BF6F-0E03-4CA9-923C-987E6CA189E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7D685-50AE-4679-BE62-27178980ABC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5314B-1C04-483F-AF23-4860618AC01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5BBE2-896A-4F9E-8C75-C17505EDD85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EE2AE-7681-445D-9772-39467AACF3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B0041-1BFF-46D0-8627-C4BA50745DC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4342F-E8BB-40B3-937F-E182B63163D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372A1-2F14-41F9-8F9D-1A8C11634C4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DF4BC-0F5D-4E05-99C3-7EBF76855E6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E849096D-ABE2-4D49-ADA9-1A280B4AE1F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2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3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0.png"/><Relationship Id="rId4" Type="http://schemas.openxmlformats.org/officeDocument/2006/relationships/oleObject" Target="../embeddings/oleObject3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33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4.bin"/><Relationship Id="rId9" Type="http://schemas.openxmlformats.org/officeDocument/2006/relationships/oleObject" Target="../embeddings/oleObject3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oleObject" Target="../embeddings/oleObject2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ChangeArrowheads="1"/>
          </p:cNvSpPr>
          <p:nvPr/>
        </p:nvSpPr>
        <p:spPr bwMode="auto">
          <a:xfrm>
            <a:off x="152400" y="228600"/>
            <a:ext cx="8763000" cy="2895600"/>
          </a:xfrm>
          <a:prstGeom prst="rect">
            <a:avLst/>
          </a:prstGeom>
          <a:solidFill>
            <a:srgbClr val="F1FFCB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1859" name="Text Box 2"/>
          <p:cNvSpPr txBox="1">
            <a:spLocks noChangeArrowheads="1"/>
          </p:cNvSpPr>
          <p:nvPr/>
        </p:nvSpPr>
        <p:spPr bwMode="auto">
          <a:xfrm>
            <a:off x="838200" y="1219200"/>
            <a:ext cx="7391400" cy="914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5400">
                <a:solidFill>
                  <a:srgbClr val="0000FF"/>
                </a:solidFill>
                <a:latin typeface="Times New Roman" pitchFamily="18" charset="0"/>
              </a:rPr>
              <a:t>Betriebswirtschaftslehre</a:t>
            </a:r>
            <a:endParaRPr lang="de-DE" sz="4400">
              <a:latin typeface="Times New Roman" pitchFamily="18" charset="0"/>
            </a:endParaRPr>
          </a:p>
        </p:txBody>
      </p:sp>
      <p:sp>
        <p:nvSpPr>
          <p:cNvPr id="121860" name="Text Box 3"/>
          <p:cNvSpPr txBox="1">
            <a:spLocks noChangeArrowheads="1"/>
          </p:cNvSpPr>
          <p:nvPr/>
        </p:nvSpPr>
        <p:spPr bwMode="auto">
          <a:xfrm>
            <a:off x="1835150" y="2246313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>
                <a:latin typeface="Times New Roman" pitchFamily="18" charset="0"/>
              </a:rPr>
              <a:t>Eine Einf</a:t>
            </a:r>
            <a:r>
              <a:rPr lang="de-DE" sz="3600"/>
              <a:t>ü</a:t>
            </a:r>
            <a:r>
              <a:rPr lang="de-DE" sz="3600">
                <a:latin typeface="Times New Roman" pitchFamily="18" charset="0"/>
              </a:rPr>
              <a:t>hrung</a:t>
            </a: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457200" y="350838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 i="1">
                <a:latin typeface="Times New Roman" pitchFamily="18" charset="0"/>
              </a:rPr>
              <a:t>Siegfried von Känel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762000" y="3128963"/>
            <a:ext cx="7772400" cy="1098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>
                <a:cs typeface="Arial" charset="0"/>
              </a:rPr>
              <a:t>Animierte und kommentierte PowerPoint-Folien</a:t>
            </a:r>
          </a:p>
          <a:p>
            <a:r>
              <a:rPr lang="de-DE" sz="2400">
                <a:cs typeface="Arial" charset="0"/>
              </a:rPr>
              <a:t> zu allen Grafiken im Buch</a:t>
            </a:r>
            <a:r>
              <a:rPr lang="de-DE" sz="2800">
                <a:cs typeface="Arial" charset="0"/>
              </a:rPr>
              <a:t> [Kapitel </a:t>
            </a:r>
            <a:r>
              <a:rPr lang="de-DE" sz="2800" smtClean="0">
                <a:solidFill>
                  <a:srgbClr val="FF3300"/>
                </a:solidFill>
                <a:cs typeface="Arial" charset="0"/>
              </a:rPr>
              <a:t>5-3</a:t>
            </a:r>
            <a:r>
              <a:rPr lang="de-DE" sz="2800" smtClean="0">
                <a:cs typeface="Arial" charset="0"/>
              </a:rPr>
              <a:t>]</a:t>
            </a:r>
            <a:endParaRPr lang="de-DE" sz="2800">
              <a:cs typeface="Arial" charset="0"/>
            </a:endParaRPr>
          </a:p>
        </p:txBody>
      </p:sp>
      <p:sp>
        <p:nvSpPr>
          <p:cNvPr id="121863" name="Text Box 9"/>
          <p:cNvSpPr txBox="1">
            <a:spLocks noChangeArrowheads="1"/>
          </p:cNvSpPr>
          <p:nvPr/>
        </p:nvSpPr>
        <p:spPr bwMode="auto">
          <a:xfrm>
            <a:off x="381000" y="4191000"/>
            <a:ext cx="83820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>
                <a:solidFill>
                  <a:srgbClr val="FF3300"/>
                </a:solidFill>
              </a:rPr>
              <a:t>Hinweise:</a:t>
            </a:r>
            <a:endParaRPr lang="de-DE" sz="2800">
              <a:latin typeface="Times New Roman" pitchFamily="18" charset="0"/>
            </a:endParaRPr>
          </a:p>
        </p:txBody>
      </p:sp>
      <p:sp>
        <p:nvSpPr>
          <p:cNvPr id="121864" name="Textfeld 9"/>
          <p:cNvSpPr txBox="1">
            <a:spLocks noChangeArrowheads="1"/>
          </p:cNvSpPr>
          <p:nvPr/>
        </p:nvSpPr>
        <p:spPr bwMode="auto">
          <a:xfrm>
            <a:off x="457200" y="4648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/>
              <a:t>Start der Präsentation:  Funktionstaste </a:t>
            </a:r>
            <a:r>
              <a:rPr lang="de-DE" sz="2400">
                <a:solidFill>
                  <a:srgbClr val="0000FF"/>
                </a:solidFill>
              </a:rPr>
              <a:t>[F5] </a:t>
            </a:r>
            <a:r>
              <a:rPr lang="de-DE"/>
              <a:t>drücken oder über Menü „Bildschirmpräsentation“.</a:t>
            </a:r>
          </a:p>
          <a:p>
            <a:r>
              <a:rPr lang="de-DE"/>
              <a:t>Kommentare zu den Folien: </a:t>
            </a:r>
            <a:r>
              <a:rPr lang="de-DE">
                <a:solidFill>
                  <a:srgbClr val="0000FF"/>
                </a:solidFill>
              </a:rPr>
              <a:t>Notizseitenansicht!</a:t>
            </a:r>
            <a:endParaRPr lang="de-DE"/>
          </a:p>
          <a:p>
            <a:r>
              <a:rPr lang="de-DE"/>
              <a:t>Im Weiteren immer mit dem </a:t>
            </a:r>
            <a:r>
              <a:rPr lang="de-DE">
                <a:solidFill>
                  <a:srgbClr val="0000FF"/>
                </a:solidFill>
              </a:rPr>
              <a:t>Mauszeiger </a:t>
            </a:r>
            <a:r>
              <a:rPr lang="de-DE"/>
              <a:t>solange auf die Folienfläche klicken,</a:t>
            </a:r>
          </a:p>
          <a:p>
            <a:r>
              <a:rPr lang="de-DE"/>
              <a:t>bis das das kleine </a:t>
            </a:r>
            <a:r>
              <a:rPr lang="de-DE">
                <a:solidFill>
                  <a:srgbClr val="0000FF"/>
                </a:solidFill>
              </a:rPr>
              <a:t>rote Viereck</a:t>
            </a:r>
            <a:r>
              <a:rPr lang="de-DE"/>
              <a:t> erscheint.  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utoUpdateAnimBg="0"/>
      <p:bldP spid="121863" grpId="0" autoUpdateAnimBg="0"/>
      <p:bldP spid="121865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Line 4"/>
          <p:cNvSpPr>
            <a:spLocks noChangeShapeType="1"/>
          </p:cNvSpPr>
          <p:nvPr/>
        </p:nvSpPr>
        <p:spPr bwMode="auto">
          <a:xfrm>
            <a:off x="1066800" y="2743200"/>
            <a:ext cx="0" cy="1524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23" name="Text Box 5"/>
          <p:cNvSpPr txBox="1">
            <a:spLocks noChangeArrowheads="1"/>
          </p:cNvSpPr>
          <p:nvPr/>
        </p:nvSpPr>
        <p:spPr bwMode="auto">
          <a:xfrm>
            <a:off x="7543800" y="4876800"/>
            <a:ext cx="1143000" cy="4572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de-DE" sz="1400"/>
              <a:t>Geschäfts-betrieb</a:t>
            </a:r>
          </a:p>
        </p:txBody>
      </p:sp>
      <p:sp>
        <p:nvSpPr>
          <p:cNvPr id="9224" name="Line 6"/>
          <p:cNvSpPr>
            <a:spLocks noChangeShapeType="1"/>
          </p:cNvSpPr>
          <p:nvPr/>
        </p:nvSpPr>
        <p:spPr bwMode="auto">
          <a:xfrm>
            <a:off x="0" y="5791200"/>
            <a:ext cx="8915400" cy="0"/>
          </a:xfrm>
          <a:prstGeom prst="line">
            <a:avLst/>
          </a:prstGeom>
          <a:noFill/>
          <a:ln w="2540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227" name="Line 9"/>
          <p:cNvSpPr>
            <a:spLocks noChangeShapeType="1"/>
          </p:cNvSpPr>
          <p:nvPr/>
        </p:nvSpPr>
        <p:spPr bwMode="auto">
          <a:xfrm flipV="1">
            <a:off x="2209800" y="3810000"/>
            <a:ext cx="0" cy="1905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228" name="Line 10"/>
          <p:cNvSpPr>
            <a:spLocks noChangeShapeType="1"/>
          </p:cNvSpPr>
          <p:nvPr/>
        </p:nvSpPr>
        <p:spPr bwMode="auto">
          <a:xfrm>
            <a:off x="5562600" y="3810000"/>
            <a:ext cx="0" cy="1981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230" name="Text Box 16"/>
          <p:cNvSpPr txBox="1">
            <a:spLocks noChangeArrowheads="1"/>
          </p:cNvSpPr>
          <p:nvPr/>
        </p:nvSpPr>
        <p:spPr bwMode="auto">
          <a:xfrm>
            <a:off x="3048000" y="3581400"/>
            <a:ext cx="1905000" cy="3810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sz="1400"/>
              <a:t>Geschäftsvorfälle</a:t>
            </a:r>
          </a:p>
        </p:txBody>
      </p:sp>
      <p:sp>
        <p:nvSpPr>
          <p:cNvPr id="9231" name="Line 17"/>
          <p:cNvSpPr>
            <a:spLocks noChangeShapeType="1"/>
          </p:cNvSpPr>
          <p:nvPr/>
        </p:nvSpPr>
        <p:spPr bwMode="auto">
          <a:xfrm>
            <a:off x="2209800" y="3810000"/>
            <a:ext cx="838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232" name="Line 18"/>
          <p:cNvSpPr>
            <a:spLocks noChangeShapeType="1"/>
          </p:cNvSpPr>
          <p:nvPr/>
        </p:nvSpPr>
        <p:spPr bwMode="auto">
          <a:xfrm flipH="1">
            <a:off x="4953000" y="3810000"/>
            <a:ext cx="609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261" name="Line 48"/>
          <p:cNvSpPr>
            <a:spLocks noChangeShapeType="1"/>
          </p:cNvSpPr>
          <p:nvPr/>
        </p:nvSpPr>
        <p:spPr bwMode="auto">
          <a:xfrm>
            <a:off x="762000" y="1219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62" name="Line 49"/>
          <p:cNvSpPr>
            <a:spLocks noChangeShapeType="1"/>
          </p:cNvSpPr>
          <p:nvPr/>
        </p:nvSpPr>
        <p:spPr bwMode="auto">
          <a:xfrm>
            <a:off x="762000" y="15240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63" name="Text Box 50"/>
          <p:cNvSpPr txBox="1">
            <a:spLocks noChangeArrowheads="1"/>
          </p:cNvSpPr>
          <p:nvPr/>
        </p:nvSpPr>
        <p:spPr bwMode="auto">
          <a:xfrm>
            <a:off x="152400" y="533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Grundsätze, Normen, Vorschriften</a:t>
            </a:r>
          </a:p>
        </p:txBody>
      </p:sp>
      <p:sp>
        <p:nvSpPr>
          <p:cNvPr id="9264" name="Line 51"/>
          <p:cNvSpPr>
            <a:spLocks noChangeShapeType="1"/>
          </p:cNvSpPr>
          <p:nvPr/>
        </p:nvSpPr>
        <p:spPr bwMode="auto">
          <a:xfrm>
            <a:off x="7772400" y="53340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65" name="Rectangle 52"/>
          <p:cNvSpPr>
            <a:spLocks noChangeArrowheads="1"/>
          </p:cNvSpPr>
          <p:nvPr/>
        </p:nvSpPr>
        <p:spPr bwMode="auto">
          <a:xfrm>
            <a:off x="381000" y="2971800"/>
            <a:ext cx="1371600" cy="10668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l" eaLnBrk="1" hangingPunct="1"/>
            <a:endParaRPr lang="de-DE" sz="1400"/>
          </a:p>
        </p:txBody>
      </p:sp>
      <p:sp>
        <p:nvSpPr>
          <p:cNvPr id="9266" name="Line 53"/>
          <p:cNvSpPr>
            <a:spLocks noChangeShapeType="1"/>
          </p:cNvSpPr>
          <p:nvPr/>
        </p:nvSpPr>
        <p:spPr bwMode="auto">
          <a:xfrm>
            <a:off x="381000" y="3276600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67" name="Line 54"/>
          <p:cNvSpPr>
            <a:spLocks noChangeShapeType="1"/>
          </p:cNvSpPr>
          <p:nvPr/>
        </p:nvSpPr>
        <p:spPr bwMode="auto">
          <a:xfrm>
            <a:off x="1066800" y="3276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68" name="Text Box 55"/>
          <p:cNvSpPr txBox="1">
            <a:spLocks noChangeArrowheads="1"/>
          </p:cNvSpPr>
          <p:nvPr/>
        </p:nvSpPr>
        <p:spPr bwMode="auto">
          <a:xfrm>
            <a:off x="381000" y="2971800"/>
            <a:ext cx="304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A</a:t>
            </a:r>
          </a:p>
        </p:txBody>
      </p:sp>
      <p:sp>
        <p:nvSpPr>
          <p:cNvPr id="9269" name="Text Box 56"/>
          <p:cNvSpPr txBox="1">
            <a:spLocks noChangeArrowheads="1"/>
          </p:cNvSpPr>
          <p:nvPr/>
        </p:nvSpPr>
        <p:spPr bwMode="auto">
          <a:xfrm>
            <a:off x="1447800" y="2971800"/>
            <a:ext cx="304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P</a:t>
            </a:r>
          </a:p>
        </p:txBody>
      </p:sp>
      <p:sp>
        <p:nvSpPr>
          <p:cNvPr id="9270" name="Text Box 57"/>
          <p:cNvSpPr txBox="1">
            <a:spLocks noChangeArrowheads="1"/>
          </p:cNvSpPr>
          <p:nvPr/>
        </p:nvSpPr>
        <p:spPr bwMode="auto">
          <a:xfrm>
            <a:off x="685800" y="29718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200"/>
              <a:t>Bilanz</a:t>
            </a:r>
          </a:p>
        </p:txBody>
      </p:sp>
      <p:sp>
        <p:nvSpPr>
          <p:cNvPr id="9271" name="Rectangle 58"/>
          <p:cNvSpPr>
            <a:spLocks noChangeArrowheads="1"/>
          </p:cNvSpPr>
          <p:nvPr/>
        </p:nvSpPr>
        <p:spPr bwMode="auto">
          <a:xfrm>
            <a:off x="457200" y="3352800"/>
            <a:ext cx="533400" cy="609600"/>
          </a:xfrm>
          <a:prstGeom prst="rect">
            <a:avLst/>
          </a:prstGeom>
          <a:solidFill>
            <a:srgbClr val="E4E4E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 eaLnBrk="1" hangingPunct="1"/>
            <a:endParaRPr lang="de-DE" sz="1400"/>
          </a:p>
        </p:txBody>
      </p:sp>
      <p:sp>
        <p:nvSpPr>
          <p:cNvPr id="9272" name="Rectangle 59"/>
          <p:cNvSpPr>
            <a:spLocks noChangeArrowheads="1"/>
          </p:cNvSpPr>
          <p:nvPr/>
        </p:nvSpPr>
        <p:spPr bwMode="auto">
          <a:xfrm>
            <a:off x="1143000" y="3352800"/>
            <a:ext cx="533400" cy="3048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9273" name="Rectangle 60"/>
          <p:cNvSpPr>
            <a:spLocks noChangeArrowheads="1"/>
          </p:cNvSpPr>
          <p:nvPr/>
        </p:nvSpPr>
        <p:spPr bwMode="auto">
          <a:xfrm>
            <a:off x="1143000" y="3657600"/>
            <a:ext cx="533400" cy="304800"/>
          </a:xfrm>
          <a:prstGeom prst="rect">
            <a:avLst/>
          </a:prstGeom>
          <a:solidFill>
            <a:srgbClr val="E4E4E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 eaLnBrk="1" hangingPunct="1"/>
            <a:endParaRPr lang="de-DE" sz="1400"/>
          </a:p>
        </p:txBody>
      </p:sp>
      <p:sp>
        <p:nvSpPr>
          <p:cNvPr id="9274" name="Line 61"/>
          <p:cNvSpPr>
            <a:spLocks noChangeShapeType="1"/>
          </p:cNvSpPr>
          <p:nvPr/>
        </p:nvSpPr>
        <p:spPr bwMode="auto">
          <a:xfrm>
            <a:off x="1219200" y="4267200"/>
            <a:ext cx="0" cy="2438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75" name="Line 62"/>
          <p:cNvSpPr>
            <a:spLocks noChangeShapeType="1"/>
          </p:cNvSpPr>
          <p:nvPr/>
        </p:nvSpPr>
        <p:spPr bwMode="auto">
          <a:xfrm>
            <a:off x="685800" y="4267200"/>
            <a:ext cx="0" cy="1524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76" name="Line 63"/>
          <p:cNvSpPr>
            <a:spLocks noChangeShapeType="1"/>
          </p:cNvSpPr>
          <p:nvPr/>
        </p:nvSpPr>
        <p:spPr bwMode="auto">
          <a:xfrm flipH="1">
            <a:off x="1066800" y="2743200"/>
            <a:ext cx="53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77" name="Line 64"/>
          <p:cNvSpPr>
            <a:spLocks noChangeShapeType="1"/>
          </p:cNvSpPr>
          <p:nvPr/>
        </p:nvSpPr>
        <p:spPr bwMode="auto">
          <a:xfrm flipH="1">
            <a:off x="1600200" y="23622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78" name="Text Box 65"/>
          <p:cNvSpPr txBox="1">
            <a:spLocks noChangeArrowheads="1"/>
          </p:cNvSpPr>
          <p:nvPr/>
        </p:nvSpPr>
        <p:spPr bwMode="auto">
          <a:xfrm>
            <a:off x="457200" y="60198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31.12.</a:t>
            </a:r>
          </a:p>
        </p:txBody>
      </p:sp>
      <p:sp>
        <p:nvSpPr>
          <p:cNvPr id="9279" name="Text Box 66"/>
          <p:cNvSpPr txBox="1">
            <a:spLocks noChangeArrowheads="1"/>
          </p:cNvSpPr>
          <p:nvPr/>
        </p:nvSpPr>
        <p:spPr bwMode="auto">
          <a:xfrm>
            <a:off x="228600" y="5105400"/>
            <a:ext cx="914400" cy="314325"/>
          </a:xfrm>
          <a:prstGeom prst="rect">
            <a:avLst/>
          </a:prstGeom>
          <a:solidFill>
            <a:srgbClr val="FFE7C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Inventur</a:t>
            </a:r>
          </a:p>
        </p:txBody>
      </p:sp>
      <p:sp>
        <p:nvSpPr>
          <p:cNvPr id="9280" name="Text Box 67"/>
          <p:cNvSpPr txBox="1">
            <a:spLocks noChangeArrowheads="1"/>
          </p:cNvSpPr>
          <p:nvPr/>
        </p:nvSpPr>
        <p:spPr bwMode="auto">
          <a:xfrm>
            <a:off x="1295400" y="60198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01.01.</a:t>
            </a:r>
          </a:p>
        </p:txBody>
      </p:sp>
      <p:sp>
        <p:nvSpPr>
          <p:cNvPr id="9281" name="Text Box 68"/>
          <p:cNvSpPr txBox="1">
            <a:spLocks noChangeArrowheads="1"/>
          </p:cNvSpPr>
          <p:nvPr/>
        </p:nvSpPr>
        <p:spPr bwMode="auto">
          <a:xfrm>
            <a:off x="228600" y="4495800"/>
            <a:ext cx="914400" cy="314325"/>
          </a:xfrm>
          <a:prstGeom prst="rect">
            <a:avLst/>
          </a:prstGeom>
          <a:solidFill>
            <a:srgbClr val="FFE7C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Inventar</a:t>
            </a:r>
          </a:p>
        </p:txBody>
      </p:sp>
      <p:sp>
        <p:nvSpPr>
          <p:cNvPr id="9282" name="Line 69"/>
          <p:cNvSpPr>
            <a:spLocks noChangeShapeType="1"/>
          </p:cNvSpPr>
          <p:nvPr/>
        </p:nvSpPr>
        <p:spPr bwMode="auto">
          <a:xfrm flipH="1">
            <a:off x="685800" y="42672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83" name="Line 70"/>
          <p:cNvSpPr>
            <a:spLocks noChangeShapeType="1"/>
          </p:cNvSpPr>
          <p:nvPr/>
        </p:nvSpPr>
        <p:spPr bwMode="auto">
          <a:xfrm>
            <a:off x="7391400" y="4267200"/>
            <a:ext cx="0" cy="2438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85" name="Text Box 72"/>
          <p:cNvSpPr txBox="1">
            <a:spLocks noChangeArrowheads="1"/>
          </p:cNvSpPr>
          <p:nvPr/>
        </p:nvSpPr>
        <p:spPr bwMode="auto">
          <a:xfrm>
            <a:off x="6553200" y="60198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31.12.</a:t>
            </a:r>
          </a:p>
        </p:txBody>
      </p:sp>
      <p:sp>
        <p:nvSpPr>
          <p:cNvPr id="9287" name="Text Box 74"/>
          <p:cNvSpPr txBox="1">
            <a:spLocks noChangeArrowheads="1"/>
          </p:cNvSpPr>
          <p:nvPr/>
        </p:nvSpPr>
        <p:spPr bwMode="auto">
          <a:xfrm>
            <a:off x="7391400" y="60198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01.01.</a:t>
            </a:r>
          </a:p>
        </p:txBody>
      </p:sp>
      <p:graphicFrame>
        <p:nvGraphicFramePr>
          <p:cNvPr id="9219" name="Object 126"/>
          <p:cNvGraphicFramePr>
            <a:graphicFrameLocks noChangeAspect="1"/>
          </p:cNvGraphicFramePr>
          <p:nvPr/>
        </p:nvGraphicFramePr>
        <p:xfrm>
          <a:off x="2590800" y="4419600"/>
          <a:ext cx="2667000" cy="1825625"/>
        </p:xfrm>
        <a:graphic>
          <a:graphicData uri="http://schemas.openxmlformats.org/presentationml/2006/ole">
            <p:oleObj spid="_x0000_s9219" name="Paint Shop Pro Image" r:id="rId4" imgW="5209756" imgH="3570732" progId="PaintShopPro">
              <p:embed/>
            </p:oleObj>
          </a:graphicData>
        </a:graphic>
      </p:graphicFrame>
      <p:sp>
        <p:nvSpPr>
          <p:cNvPr id="9338" name="Text Box 127"/>
          <p:cNvSpPr txBox="1">
            <a:spLocks noChangeArrowheads="1"/>
          </p:cNvSpPr>
          <p:nvPr/>
        </p:nvSpPr>
        <p:spPr bwMode="auto">
          <a:xfrm>
            <a:off x="2667000" y="4495800"/>
            <a:ext cx="1143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</a:pPr>
            <a:r>
              <a:rPr lang="de-DE" sz="1200"/>
              <a:t>Unter-nehmen</a:t>
            </a:r>
            <a:endParaRPr lang="de-DE" sz="1400"/>
          </a:p>
        </p:txBody>
      </p:sp>
      <p:sp>
        <p:nvSpPr>
          <p:cNvPr id="9339" name="Line 11"/>
          <p:cNvSpPr>
            <a:spLocks noChangeShapeType="1"/>
          </p:cNvSpPr>
          <p:nvPr/>
        </p:nvSpPr>
        <p:spPr bwMode="auto">
          <a:xfrm>
            <a:off x="3962400" y="3962400"/>
            <a:ext cx="0" cy="1524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340" name="Oval 129"/>
          <p:cNvSpPr>
            <a:spLocks noChangeArrowheads="1"/>
          </p:cNvSpPr>
          <p:nvPr/>
        </p:nvSpPr>
        <p:spPr bwMode="auto">
          <a:xfrm>
            <a:off x="2133600" y="57150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9341" name="Oval 130"/>
          <p:cNvSpPr>
            <a:spLocks noChangeArrowheads="1"/>
          </p:cNvSpPr>
          <p:nvPr/>
        </p:nvSpPr>
        <p:spPr bwMode="auto">
          <a:xfrm>
            <a:off x="3886200" y="54864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9342" name="Oval 131"/>
          <p:cNvSpPr>
            <a:spLocks noChangeArrowheads="1"/>
          </p:cNvSpPr>
          <p:nvPr/>
        </p:nvSpPr>
        <p:spPr bwMode="auto">
          <a:xfrm>
            <a:off x="5486400" y="57150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9343" name="Line 132"/>
          <p:cNvSpPr>
            <a:spLocks noChangeShapeType="1"/>
          </p:cNvSpPr>
          <p:nvPr/>
        </p:nvSpPr>
        <p:spPr bwMode="auto">
          <a:xfrm>
            <a:off x="1219200" y="6553200"/>
            <a:ext cx="617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9344" name="Text Box 133"/>
          <p:cNvSpPr txBox="1">
            <a:spLocks noChangeArrowheads="1"/>
          </p:cNvSpPr>
          <p:nvPr/>
        </p:nvSpPr>
        <p:spPr bwMode="auto">
          <a:xfrm>
            <a:off x="3200400" y="6400800"/>
            <a:ext cx="1524000" cy="3143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Geschäftsjahr</a:t>
            </a:r>
          </a:p>
        </p:txBody>
      </p:sp>
      <p:pic>
        <p:nvPicPr>
          <p:cNvPr id="9345" name="Picture 2" descr="C:\Users\SvK\AppData\Local\Microsoft\Windows\Temporary Internet Files\Content.IE5\S02DLFT7\paragraph-1485228_960_72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1430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47" name="Picture 64" descr="C:\Business_Studio\Archiv\Images\Images_neu\Buf_Dame-neu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895350"/>
            <a:ext cx="1600200" cy="1198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348" name="Text Box 15"/>
          <p:cNvSpPr txBox="1">
            <a:spLocks noChangeArrowheads="1"/>
          </p:cNvSpPr>
          <p:nvPr/>
        </p:nvSpPr>
        <p:spPr bwMode="auto">
          <a:xfrm>
            <a:off x="1143000" y="2057400"/>
            <a:ext cx="1752600" cy="304800"/>
          </a:xfrm>
          <a:prstGeom prst="rect">
            <a:avLst/>
          </a:prstGeom>
          <a:solidFill>
            <a:srgbClr val="FFFFCB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sz="1400"/>
              <a:t>Buchführung</a:t>
            </a:r>
          </a:p>
        </p:txBody>
      </p:sp>
      <p:sp>
        <p:nvSpPr>
          <p:cNvPr id="9349" name="Text Box 32"/>
          <p:cNvSpPr txBox="1">
            <a:spLocks noChangeArrowheads="1"/>
          </p:cNvSpPr>
          <p:nvPr/>
        </p:nvSpPr>
        <p:spPr bwMode="auto">
          <a:xfrm>
            <a:off x="0" y="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Buchführung (Merkmale)</a:t>
            </a:r>
          </a:p>
        </p:txBody>
      </p:sp>
      <p:sp>
        <p:nvSpPr>
          <p:cNvPr id="9350" name="Line 7"/>
          <p:cNvSpPr>
            <a:spLocks noChangeShapeType="1"/>
          </p:cNvSpPr>
          <p:nvPr/>
        </p:nvSpPr>
        <p:spPr bwMode="auto">
          <a:xfrm flipH="1">
            <a:off x="2895600" y="2209800"/>
            <a:ext cx="1219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351" name="Line 19"/>
          <p:cNvSpPr>
            <a:spLocks noChangeShapeType="1"/>
          </p:cNvSpPr>
          <p:nvPr/>
        </p:nvSpPr>
        <p:spPr bwMode="auto">
          <a:xfrm flipV="1">
            <a:off x="4419600" y="32004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52" name="Line 20"/>
          <p:cNvSpPr>
            <a:spLocks noChangeShapeType="1"/>
          </p:cNvSpPr>
          <p:nvPr/>
        </p:nvSpPr>
        <p:spPr bwMode="auto">
          <a:xfrm>
            <a:off x="3962400" y="32004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53" name="Line 21"/>
          <p:cNvSpPr>
            <a:spLocks noChangeShapeType="1"/>
          </p:cNvSpPr>
          <p:nvPr/>
        </p:nvSpPr>
        <p:spPr bwMode="auto">
          <a:xfrm flipV="1">
            <a:off x="4114800" y="2209800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54" name="AutoShape 25"/>
          <p:cNvSpPr>
            <a:spLocks noChangeArrowheads="1"/>
          </p:cNvSpPr>
          <p:nvPr/>
        </p:nvSpPr>
        <p:spPr bwMode="auto">
          <a:xfrm>
            <a:off x="3581400" y="2590800"/>
            <a:ext cx="1219200" cy="685800"/>
          </a:xfrm>
          <a:prstGeom prst="flowChartMultidocumen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9355" name="Text Box 26"/>
          <p:cNvSpPr txBox="1">
            <a:spLocks noChangeArrowheads="1"/>
          </p:cNvSpPr>
          <p:nvPr/>
        </p:nvSpPr>
        <p:spPr bwMode="auto">
          <a:xfrm>
            <a:off x="3657600" y="274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Belege</a:t>
            </a:r>
          </a:p>
        </p:txBody>
      </p:sp>
      <p:sp>
        <p:nvSpPr>
          <p:cNvPr id="9356" name="Line 22"/>
          <p:cNvSpPr>
            <a:spLocks noChangeShapeType="1"/>
          </p:cNvSpPr>
          <p:nvPr/>
        </p:nvSpPr>
        <p:spPr bwMode="auto">
          <a:xfrm>
            <a:off x="2819400" y="12954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357" name="Line 23"/>
          <p:cNvSpPr>
            <a:spLocks noChangeShapeType="1"/>
          </p:cNvSpPr>
          <p:nvPr/>
        </p:nvSpPr>
        <p:spPr bwMode="auto">
          <a:xfrm>
            <a:off x="3733800" y="609600"/>
            <a:ext cx="0" cy="1371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60" name="Text Box 28"/>
          <p:cNvSpPr txBox="1">
            <a:spLocks noChangeArrowheads="1"/>
          </p:cNvSpPr>
          <p:nvPr/>
        </p:nvSpPr>
        <p:spPr bwMode="auto">
          <a:xfrm>
            <a:off x="3276600" y="1143000"/>
            <a:ext cx="914400" cy="314325"/>
          </a:xfrm>
          <a:prstGeom prst="rect">
            <a:avLst/>
          </a:prstGeom>
          <a:solidFill>
            <a:srgbClr val="FFE7C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Buchen</a:t>
            </a:r>
          </a:p>
        </p:txBody>
      </p:sp>
      <p:graphicFrame>
        <p:nvGraphicFramePr>
          <p:cNvPr id="9361" name="Object 145"/>
          <p:cNvGraphicFramePr>
            <a:graphicFrameLocks noChangeAspect="1"/>
          </p:cNvGraphicFramePr>
          <p:nvPr/>
        </p:nvGraphicFramePr>
        <p:xfrm>
          <a:off x="4467225" y="152400"/>
          <a:ext cx="4600575" cy="990600"/>
        </p:xfrm>
        <a:graphic>
          <a:graphicData uri="http://schemas.openxmlformats.org/presentationml/2006/ole">
            <p:oleObj spid="_x0000_s9361" name="Bitmap" r:id="rId7" imgW="4600000" imgH="990738" progId="Paint.Picture">
              <p:embed/>
            </p:oleObj>
          </a:graphicData>
        </a:graphic>
      </p:graphicFrame>
      <p:sp>
        <p:nvSpPr>
          <p:cNvPr id="9362" name="Line 24"/>
          <p:cNvSpPr>
            <a:spLocks noChangeShapeType="1"/>
          </p:cNvSpPr>
          <p:nvPr/>
        </p:nvSpPr>
        <p:spPr bwMode="auto">
          <a:xfrm>
            <a:off x="3733800" y="609600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9363" name="Object 147"/>
          <p:cNvGraphicFramePr>
            <a:graphicFrameLocks noChangeAspect="1"/>
          </p:cNvGraphicFramePr>
          <p:nvPr/>
        </p:nvGraphicFramePr>
        <p:xfrm>
          <a:off x="4724400" y="1600200"/>
          <a:ext cx="1447800" cy="771525"/>
        </p:xfrm>
        <a:graphic>
          <a:graphicData uri="http://schemas.openxmlformats.org/presentationml/2006/ole">
            <p:oleObj spid="_x0000_s9363" name="Bitmap" r:id="rId8" imgW="1448002" imgH="771429" progId="Paint.Picture">
              <p:embed/>
            </p:oleObj>
          </a:graphicData>
        </a:graphic>
      </p:graphicFrame>
      <p:sp>
        <p:nvSpPr>
          <p:cNvPr id="9364" name="Line 27"/>
          <p:cNvSpPr>
            <a:spLocks noChangeShapeType="1"/>
          </p:cNvSpPr>
          <p:nvPr/>
        </p:nvSpPr>
        <p:spPr bwMode="auto">
          <a:xfrm>
            <a:off x="3733800" y="1981200"/>
            <a:ext cx="990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65" name="Line 8"/>
          <p:cNvSpPr>
            <a:spLocks noChangeShapeType="1"/>
          </p:cNvSpPr>
          <p:nvPr/>
        </p:nvSpPr>
        <p:spPr bwMode="auto">
          <a:xfrm>
            <a:off x="4191000" y="1295400"/>
            <a:ext cx="3962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366" name="Line 43"/>
          <p:cNvSpPr>
            <a:spLocks noChangeShapeType="1"/>
          </p:cNvSpPr>
          <p:nvPr/>
        </p:nvSpPr>
        <p:spPr bwMode="auto">
          <a:xfrm>
            <a:off x="8153400" y="12954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9368" name="Object 152"/>
          <p:cNvGraphicFramePr>
            <a:graphicFrameLocks noChangeAspect="1"/>
          </p:cNvGraphicFramePr>
          <p:nvPr/>
        </p:nvGraphicFramePr>
        <p:xfrm>
          <a:off x="6400800" y="1600200"/>
          <a:ext cx="1447800" cy="742950"/>
        </p:xfrm>
        <a:graphic>
          <a:graphicData uri="http://schemas.openxmlformats.org/presentationml/2006/ole">
            <p:oleObj spid="_x0000_s9368" name="Bitmap" r:id="rId9" imgW="1448002" imgH="743054" progId="Paint.Picture">
              <p:embed/>
            </p:oleObj>
          </a:graphicData>
        </a:graphic>
      </p:graphicFrame>
      <p:sp>
        <p:nvSpPr>
          <p:cNvPr id="9369" name="Line 44"/>
          <p:cNvSpPr>
            <a:spLocks noChangeShapeType="1"/>
          </p:cNvSpPr>
          <p:nvPr/>
        </p:nvSpPr>
        <p:spPr bwMode="auto">
          <a:xfrm flipH="1">
            <a:off x="7772400" y="19812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370" name="Text Box 45"/>
          <p:cNvSpPr txBox="1">
            <a:spLocks noChangeArrowheads="1"/>
          </p:cNvSpPr>
          <p:nvPr/>
        </p:nvSpPr>
        <p:spPr bwMode="auto">
          <a:xfrm>
            <a:off x="4800600" y="22860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Konten des Hauptbuches</a:t>
            </a:r>
          </a:p>
        </p:txBody>
      </p:sp>
      <p:sp>
        <p:nvSpPr>
          <p:cNvPr id="9371" name="Text Box 46"/>
          <p:cNvSpPr txBox="1">
            <a:spLocks noChangeArrowheads="1"/>
          </p:cNvSpPr>
          <p:nvPr/>
        </p:nvSpPr>
        <p:spPr bwMode="auto">
          <a:xfrm>
            <a:off x="5334000" y="25447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200"/>
              <a:t>sachlich geordnet</a:t>
            </a:r>
          </a:p>
        </p:txBody>
      </p:sp>
      <p:graphicFrame>
        <p:nvGraphicFramePr>
          <p:cNvPr id="9372" name="Object 156"/>
          <p:cNvGraphicFramePr>
            <a:graphicFrameLocks noChangeAspect="1"/>
          </p:cNvGraphicFramePr>
          <p:nvPr/>
        </p:nvGraphicFramePr>
        <p:xfrm>
          <a:off x="5867400" y="2819400"/>
          <a:ext cx="3124200" cy="1485900"/>
        </p:xfrm>
        <a:graphic>
          <a:graphicData uri="http://schemas.openxmlformats.org/presentationml/2006/ole">
            <p:oleObj spid="_x0000_s9372" name="Bitmap" r:id="rId10" imgW="3123810" imgH="1486107" progId="Paint.Picture">
              <p:embed/>
            </p:oleObj>
          </a:graphicData>
        </a:graphic>
      </p:graphicFrame>
      <p:sp>
        <p:nvSpPr>
          <p:cNvPr id="9373" name="Line 71"/>
          <p:cNvSpPr>
            <a:spLocks noChangeShapeType="1"/>
          </p:cNvSpPr>
          <p:nvPr/>
        </p:nvSpPr>
        <p:spPr bwMode="auto">
          <a:xfrm>
            <a:off x="6705600" y="4191000"/>
            <a:ext cx="0" cy="1600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74" name="Text Box 73"/>
          <p:cNvSpPr txBox="1">
            <a:spLocks noChangeArrowheads="1"/>
          </p:cNvSpPr>
          <p:nvPr/>
        </p:nvSpPr>
        <p:spPr bwMode="auto">
          <a:xfrm>
            <a:off x="6248400" y="5105400"/>
            <a:ext cx="914400" cy="314325"/>
          </a:xfrm>
          <a:prstGeom prst="rect">
            <a:avLst/>
          </a:prstGeom>
          <a:solidFill>
            <a:srgbClr val="FFE7C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Inventur</a:t>
            </a:r>
          </a:p>
        </p:txBody>
      </p:sp>
      <p:sp>
        <p:nvSpPr>
          <p:cNvPr id="9375" name="Text Box 75"/>
          <p:cNvSpPr txBox="1">
            <a:spLocks noChangeArrowheads="1"/>
          </p:cNvSpPr>
          <p:nvPr/>
        </p:nvSpPr>
        <p:spPr bwMode="auto">
          <a:xfrm>
            <a:off x="6248400" y="4495800"/>
            <a:ext cx="914400" cy="314325"/>
          </a:xfrm>
          <a:prstGeom prst="rect">
            <a:avLst/>
          </a:prstGeom>
          <a:solidFill>
            <a:srgbClr val="FFE7C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Inventar</a:t>
            </a:r>
          </a:p>
        </p:txBody>
      </p:sp>
      <p:sp>
        <p:nvSpPr>
          <p:cNvPr id="9376" name="Line 102"/>
          <p:cNvSpPr>
            <a:spLocks noChangeShapeType="1"/>
          </p:cNvSpPr>
          <p:nvPr/>
        </p:nvSpPr>
        <p:spPr bwMode="auto">
          <a:xfrm>
            <a:off x="5334000" y="2743200"/>
            <a:ext cx="0" cy="609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77" name="Line 103"/>
          <p:cNvSpPr>
            <a:spLocks noChangeShapeType="1"/>
          </p:cNvSpPr>
          <p:nvPr/>
        </p:nvSpPr>
        <p:spPr bwMode="auto">
          <a:xfrm>
            <a:off x="5334000" y="3352800"/>
            <a:ext cx="53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378" name="Line 113"/>
          <p:cNvSpPr>
            <a:spLocks noChangeShapeType="1"/>
          </p:cNvSpPr>
          <p:nvPr/>
        </p:nvSpPr>
        <p:spPr bwMode="auto">
          <a:xfrm>
            <a:off x="7543800" y="2438400"/>
            <a:ext cx="609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79" name="Line 114"/>
          <p:cNvSpPr>
            <a:spLocks noChangeShapeType="1"/>
          </p:cNvSpPr>
          <p:nvPr/>
        </p:nvSpPr>
        <p:spPr bwMode="auto">
          <a:xfrm>
            <a:off x="8153400" y="24384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380" name="Line 115"/>
          <p:cNvSpPr>
            <a:spLocks noChangeShapeType="1"/>
          </p:cNvSpPr>
          <p:nvPr/>
        </p:nvSpPr>
        <p:spPr bwMode="auto">
          <a:xfrm>
            <a:off x="4572000" y="5257800"/>
            <a:ext cx="1676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381" name="Text Box 116"/>
          <p:cNvSpPr txBox="1">
            <a:spLocks noChangeArrowheads="1"/>
          </p:cNvSpPr>
          <p:nvPr/>
        </p:nvSpPr>
        <p:spPr bwMode="auto">
          <a:xfrm>
            <a:off x="7543800" y="4343400"/>
            <a:ext cx="1447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>
                <a:solidFill>
                  <a:srgbClr val="FF3300"/>
                </a:solidFill>
              </a:rPr>
              <a:t>Jahres-abschluss</a:t>
            </a:r>
            <a:endParaRPr lang="de-DE" sz="1400"/>
          </a:p>
        </p:txBody>
      </p:sp>
      <p:sp>
        <p:nvSpPr>
          <p:cNvPr id="9382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9383" name="Oval 117"/>
          <p:cNvSpPr>
            <a:spLocks noChangeArrowheads="1"/>
          </p:cNvSpPr>
          <p:nvPr/>
        </p:nvSpPr>
        <p:spPr bwMode="auto">
          <a:xfrm>
            <a:off x="4114800" y="914400"/>
            <a:ext cx="609600" cy="609600"/>
          </a:xfrm>
          <a:prstGeom prst="ellipse">
            <a:avLst/>
          </a:prstGeom>
          <a:solidFill>
            <a:srgbClr val="CCFF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algn="l" eaLnBrk="1" hangingPunct="1"/>
            <a:endParaRPr lang="de-DE" sz="1400"/>
          </a:p>
        </p:txBody>
      </p:sp>
      <p:sp>
        <p:nvSpPr>
          <p:cNvPr id="9384" name="Oval 118"/>
          <p:cNvSpPr>
            <a:spLocks noChangeArrowheads="1"/>
          </p:cNvSpPr>
          <p:nvPr/>
        </p:nvSpPr>
        <p:spPr bwMode="auto">
          <a:xfrm>
            <a:off x="5943600" y="1676400"/>
            <a:ext cx="609600" cy="609600"/>
          </a:xfrm>
          <a:prstGeom prst="ellipse">
            <a:avLst/>
          </a:prstGeom>
          <a:solidFill>
            <a:srgbClr val="CCFF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algn="l" eaLnBrk="1" hangingPunct="1"/>
            <a:endParaRPr lang="de-DE" sz="1400"/>
          </a:p>
        </p:txBody>
      </p:sp>
      <p:sp>
        <p:nvSpPr>
          <p:cNvPr id="9385" name="Oval 119"/>
          <p:cNvSpPr>
            <a:spLocks noChangeArrowheads="1"/>
          </p:cNvSpPr>
          <p:nvPr/>
        </p:nvSpPr>
        <p:spPr bwMode="auto">
          <a:xfrm>
            <a:off x="8229600" y="1447800"/>
            <a:ext cx="609600" cy="609600"/>
          </a:xfrm>
          <a:prstGeom prst="ellipse">
            <a:avLst/>
          </a:prstGeom>
          <a:solidFill>
            <a:srgbClr val="CCFF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algn="l" eaLnBrk="1" hangingPunct="1"/>
            <a:endParaRPr lang="de-DE" sz="1400"/>
          </a:p>
        </p:txBody>
      </p:sp>
      <p:sp>
        <p:nvSpPr>
          <p:cNvPr id="9386" name="Oval 120"/>
          <p:cNvSpPr>
            <a:spLocks noChangeArrowheads="1"/>
          </p:cNvSpPr>
          <p:nvPr/>
        </p:nvSpPr>
        <p:spPr bwMode="auto">
          <a:xfrm>
            <a:off x="7162800" y="3581400"/>
            <a:ext cx="609600" cy="609600"/>
          </a:xfrm>
          <a:prstGeom prst="ellipse">
            <a:avLst/>
          </a:prstGeom>
          <a:solidFill>
            <a:srgbClr val="CCFF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algn="l" eaLnBrk="1" hangingPunct="1"/>
            <a:endParaRPr lang="de-DE" sz="1400"/>
          </a:p>
        </p:txBody>
      </p:sp>
      <p:sp>
        <p:nvSpPr>
          <p:cNvPr id="9387" name="Text Box 121"/>
          <p:cNvSpPr txBox="1">
            <a:spLocks noChangeArrowheads="1"/>
          </p:cNvSpPr>
          <p:nvPr/>
        </p:nvSpPr>
        <p:spPr bwMode="auto">
          <a:xfrm>
            <a:off x="4267200" y="1066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800"/>
              <a:t>1</a:t>
            </a:r>
            <a:endParaRPr lang="de-DE"/>
          </a:p>
        </p:txBody>
      </p:sp>
      <p:sp>
        <p:nvSpPr>
          <p:cNvPr id="9388" name="Text Box 122"/>
          <p:cNvSpPr txBox="1">
            <a:spLocks noChangeArrowheads="1"/>
          </p:cNvSpPr>
          <p:nvPr/>
        </p:nvSpPr>
        <p:spPr bwMode="auto">
          <a:xfrm>
            <a:off x="6096000" y="1828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800"/>
              <a:t>2</a:t>
            </a:r>
            <a:endParaRPr lang="de-DE"/>
          </a:p>
        </p:txBody>
      </p:sp>
      <p:sp>
        <p:nvSpPr>
          <p:cNvPr id="9389" name="Text Box 123"/>
          <p:cNvSpPr txBox="1">
            <a:spLocks noChangeArrowheads="1"/>
          </p:cNvSpPr>
          <p:nvPr/>
        </p:nvSpPr>
        <p:spPr bwMode="auto">
          <a:xfrm>
            <a:off x="8382000" y="1600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800"/>
              <a:t>3</a:t>
            </a:r>
            <a:endParaRPr lang="de-DE"/>
          </a:p>
        </p:txBody>
      </p:sp>
      <p:sp>
        <p:nvSpPr>
          <p:cNvPr id="9390" name="Text Box 124"/>
          <p:cNvSpPr txBox="1">
            <a:spLocks noChangeArrowheads="1"/>
          </p:cNvSpPr>
          <p:nvPr/>
        </p:nvSpPr>
        <p:spPr bwMode="auto">
          <a:xfrm>
            <a:off x="7315200" y="3733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800"/>
              <a:t>4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9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9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9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9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9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9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9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9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9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9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9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9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9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9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9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9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9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9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9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50" grpId="0" animBg="1"/>
      <p:bldP spid="9351" grpId="0" animBg="1"/>
      <p:bldP spid="9352" grpId="0" animBg="1"/>
      <p:bldP spid="9353" grpId="0" animBg="1"/>
      <p:bldP spid="9354" grpId="0" animBg="1" autoUpdateAnimBg="0"/>
      <p:bldP spid="9355" grpId="0" autoUpdateAnimBg="0"/>
      <p:bldP spid="9356" grpId="0" animBg="1"/>
      <p:bldP spid="9357" grpId="0" animBg="1"/>
      <p:bldP spid="9360" grpId="0" animBg="1" autoUpdateAnimBg="0"/>
      <p:bldP spid="9362" grpId="0" animBg="1"/>
      <p:bldP spid="9364" grpId="0" animBg="1"/>
      <p:bldP spid="9365" grpId="0" animBg="1"/>
      <p:bldP spid="9366" grpId="0" animBg="1"/>
      <p:bldP spid="9369" grpId="0" animBg="1"/>
      <p:bldP spid="9370" grpId="0" autoUpdateAnimBg="0"/>
      <p:bldP spid="9371" grpId="0" autoUpdateAnimBg="0"/>
      <p:bldP spid="9373" grpId="0" animBg="1"/>
      <p:bldP spid="9374" grpId="0" animBg="1" autoUpdateAnimBg="0"/>
      <p:bldP spid="9375" grpId="0" animBg="1" autoUpdateAnimBg="0"/>
      <p:bldP spid="9376" grpId="0" animBg="1"/>
      <p:bldP spid="9377" grpId="0" animBg="1"/>
      <p:bldP spid="9378" grpId="0" animBg="1"/>
      <p:bldP spid="9379" grpId="0" animBg="1"/>
      <p:bldP spid="9380" grpId="0" animBg="1"/>
      <p:bldP spid="9381" grpId="0" autoUpdateAnimBg="0"/>
      <p:bldP spid="9382" grpId="0" animBg="1" autoUpdateAnimBg="0"/>
      <p:bldP spid="9383" grpId="0" animBg="1" autoUpdateAnimBg="0"/>
      <p:bldP spid="9384" grpId="0" animBg="1" autoUpdateAnimBg="0"/>
      <p:bldP spid="9385" grpId="0" animBg="1" autoUpdateAnimBg="0"/>
      <p:bldP spid="9386" grpId="0" animBg="1" autoUpdateAnimBg="0"/>
      <p:bldP spid="9387" grpId="0" autoUpdateAnimBg="0"/>
      <p:bldP spid="9388" grpId="0" autoUpdateAnimBg="0"/>
      <p:bldP spid="9389" grpId="0" autoUpdateAnimBg="0"/>
      <p:bldP spid="939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6781800" y="1295400"/>
            <a:ext cx="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V="1">
            <a:off x="152400" y="5105400"/>
            <a:ext cx="6858000" cy="0"/>
          </a:xfrm>
          <a:prstGeom prst="line">
            <a:avLst/>
          </a:prstGeom>
          <a:noFill/>
          <a:ln w="2540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457200" y="5486400"/>
            <a:ext cx="2362200" cy="581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/>
              <a:t>Geschäftsbetrieb des Unternehmens</a:t>
            </a:r>
            <a:endParaRPr lang="de-DE" sz="1400"/>
          </a:p>
        </p:txBody>
      </p:sp>
      <p:sp>
        <p:nvSpPr>
          <p:cNvPr id="10246" name="Line 8"/>
          <p:cNvSpPr>
            <a:spLocks noChangeShapeType="1"/>
          </p:cNvSpPr>
          <p:nvPr/>
        </p:nvSpPr>
        <p:spPr bwMode="auto">
          <a:xfrm>
            <a:off x="1600200" y="51054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685800" y="1447800"/>
            <a:ext cx="1828800" cy="1730375"/>
          </a:xfrm>
          <a:prstGeom prst="rect">
            <a:avLst/>
          </a:prstGeom>
          <a:solidFill>
            <a:srgbClr val="FFE2C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de-DE" sz="1400">
                <a:latin typeface="Arial" pitchFamily="34" charset="0"/>
              </a:rPr>
              <a:t>Erfassung der Kosten und der Leistung nach </a:t>
            </a:r>
            <a:r>
              <a:rPr lang="de-DE" sz="1800">
                <a:latin typeface="Arial" pitchFamily="34" charset="0"/>
              </a:rPr>
              <a:t>Arten</a:t>
            </a:r>
          </a:p>
          <a:p>
            <a:pPr eaLnBrk="1" hangingPunct="1">
              <a:defRPr/>
            </a:pPr>
            <a:r>
              <a:rPr lang="de-DE" sz="1400">
                <a:latin typeface="Arial" pitchFamily="34" charset="0"/>
              </a:rPr>
              <a:t>lt. Abgrenzungs-rechnung</a:t>
            </a:r>
          </a:p>
          <a:p>
            <a:pPr eaLnBrk="1" hangingPunct="1">
              <a:defRPr/>
            </a:pPr>
            <a:endParaRPr lang="de-DE" sz="800">
              <a:latin typeface="Arial" pitchFamily="34" charset="0"/>
            </a:endParaRPr>
          </a:p>
        </p:txBody>
      </p:sp>
      <p:sp>
        <p:nvSpPr>
          <p:cNvPr id="10248" name="Line 15"/>
          <p:cNvSpPr>
            <a:spLocks noChangeShapeType="1"/>
          </p:cNvSpPr>
          <p:nvPr/>
        </p:nvSpPr>
        <p:spPr bwMode="auto">
          <a:xfrm flipV="1">
            <a:off x="1066800" y="3200400"/>
            <a:ext cx="0" cy="1752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49" name="Line 16"/>
          <p:cNvSpPr>
            <a:spLocks noChangeShapeType="1"/>
          </p:cNvSpPr>
          <p:nvPr/>
        </p:nvSpPr>
        <p:spPr bwMode="auto">
          <a:xfrm flipV="1">
            <a:off x="1295400" y="3200400"/>
            <a:ext cx="0" cy="1752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0" name="Line 17"/>
          <p:cNvSpPr>
            <a:spLocks noChangeShapeType="1"/>
          </p:cNvSpPr>
          <p:nvPr/>
        </p:nvSpPr>
        <p:spPr bwMode="auto">
          <a:xfrm flipV="1">
            <a:off x="2133600" y="3200400"/>
            <a:ext cx="0" cy="1752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2590800" y="609600"/>
            <a:ext cx="1371600" cy="719138"/>
          </a:xfrm>
          <a:prstGeom prst="rect">
            <a:avLst/>
          </a:prstGeom>
          <a:solidFill>
            <a:srgbClr val="FFE2C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1" hangingPunct="1">
              <a:defRPr/>
            </a:pPr>
            <a:r>
              <a:rPr lang="de-DE" sz="1400"/>
              <a:t>Zurechnung der Kosten</a:t>
            </a:r>
            <a:endParaRPr lang="de-DE" sz="800"/>
          </a:p>
        </p:txBody>
      </p:sp>
      <p:sp>
        <p:nvSpPr>
          <p:cNvPr id="10253" name="Line 20"/>
          <p:cNvSpPr>
            <a:spLocks noChangeShapeType="1"/>
          </p:cNvSpPr>
          <p:nvPr/>
        </p:nvSpPr>
        <p:spPr bwMode="auto">
          <a:xfrm flipV="1">
            <a:off x="1524000" y="914400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4" name="Line 21"/>
          <p:cNvSpPr>
            <a:spLocks noChangeShapeType="1"/>
          </p:cNvSpPr>
          <p:nvPr/>
        </p:nvSpPr>
        <p:spPr bwMode="auto">
          <a:xfrm flipV="1">
            <a:off x="1524000" y="914400"/>
            <a:ext cx="1066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5" name="Line 22"/>
          <p:cNvSpPr>
            <a:spLocks noChangeShapeType="1"/>
          </p:cNvSpPr>
          <p:nvPr/>
        </p:nvSpPr>
        <p:spPr bwMode="auto">
          <a:xfrm flipH="1" flipV="1">
            <a:off x="3962400" y="990600"/>
            <a:ext cx="1676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223" name="Text Box 23"/>
          <p:cNvSpPr txBox="1">
            <a:spLocks noChangeArrowheads="1"/>
          </p:cNvSpPr>
          <p:nvPr/>
        </p:nvSpPr>
        <p:spPr bwMode="auto">
          <a:xfrm>
            <a:off x="5638800" y="609600"/>
            <a:ext cx="2514600" cy="684213"/>
          </a:xfrm>
          <a:prstGeom prst="rect">
            <a:avLst/>
          </a:prstGeom>
          <a:solidFill>
            <a:srgbClr val="FFE2C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1" hangingPunct="1">
              <a:defRPr/>
            </a:pPr>
            <a:r>
              <a:rPr lang="de-DE">
                <a:latin typeface="Arial" pitchFamily="34" charset="0"/>
              </a:rPr>
              <a:t>Kostenstellen-rechnung</a:t>
            </a:r>
          </a:p>
        </p:txBody>
      </p:sp>
      <p:sp>
        <p:nvSpPr>
          <p:cNvPr id="51224" name="Text Box 24"/>
          <p:cNvSpPr txBox="1">
            <a:spLocks noChangeArrowheads="1"/>
          </p:cNvSpPr>
          <p:nvPr/>
        </p:nvSpPr>
        <p:spPr bwMode="auto">
          <a:xfrm>
            <a:off x="4724400" y="3276600"/>
            <a:ext cx="1828800" cy="593725"/>
          </a:xfrm>
          <a:prstGeom prst="rect">
            <a:avLst/>
          </a:prstGeom>
          <a:solidFill>
            <a:srgbClr val="FFFFB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de-DE">
                <a:latin typeface="Arial" pitchFamily="34" charset="0"/>
              </a:rPr>
              <a:t>Kostenträger-zeitrechnung</a:t>
            </a:r>
          </a:p>
        </p:txBody>
      </p:sp>
      <p:sp>
        <p:nvSpPr>
          <p:cNvPr id="10258" name="Line 25"/>
          <p:cNvSpPr>
            <a:spLocks noChangeShapeType="1"/>
          </p:cNvSpPr>
          <p:nvPr/>
        </p:nvSpPr>
        <p:spPr bwMode="auto">
          <a:xfrm flipH="1" flipV="1">
            <a:off x="5410200" y="29718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9" name="Line 26"/>
          <p:cNvSpPr>
            <a:spLocks noChangeShapeType="1"/>
          </p:cNvSpPr>
          <p:nvPr/>
        </p:nvSpPr>
        <p:spPr bwMode="auto">
          <a:xfrm flipH="1" flipV="1">
            <a:off x="3276600" y="2971800"/>
            <a:ext cx="403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0" name="Line 27"/>
          <p:cNvSpPr>
            <a:spLocks noChangeShapeType="1"/>
          </p:cNvSpPr>
          <p:nvPr/>
        </p:nvSpPr>
        <p:spPr bwMode="auto">
          <a:xfrm flipH="1" flipV="1">
            <a:off x="3276600" y="1371600"/>
            <a:ext cx="0" cy="1600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1" name="Text Box 28"/>
          <p:cNvSpPr txBox="1">
            <a:spLocks noChangeArrowheads="1"/>
          </p:cNvSpPr>
          <p:nvPr/>
        </p:nvSpPr>
        <p:spPr bwMode="auto">
          <a:xfrm>
            <a:off x="2743200" y="1600200"/>
            <a:ext cx="990600" cy="3143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direkt</a:t>
            </a:r>
          </a:p>
        </p:txBody>
      </p:sp>
      <p:sp>
        <p:nvSpPr>
          <p:cNvPr id="10262" name="Line 59"/>
          <p:cNvSpPr>
            <a:spLocks noChangeShapeType="1"/>
          </p:cNvSpPr>
          <p:nvPr/>
        </p:nvSpPr>
        <p:spPr bwMode="auto">
          <a:xfrm flipH="1" flipV="1">
            <a:off x="5715000" y="3886200"/>
            <a:ext cx="0" cy="152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260" name="Text Box 60"/>
          <p:cNvSpPr txBox="1">
            <a:spLocks noChangeArrowheads="1"/>
          </p:cNvSpPr>
          <p:nvPr/>
        </p:nvSpPr>
        <p:spPr bwMode="auto">
          <a:xfrm>
            <a:off x="6705600" y="3276600"/>
            <a:ext cx="1828800" cy="593725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de-DE">
                <a:latin typeface="Arial" pitchFamily="34" charset="0"/>
              </a:rPr>
              <a:t>Kostenträger-stückrechnung</a:t>
            </a:r>
          </a:p>
        </p:txBody>
      </p:sp>
      <p:sp>
        <p:nvSpPr>
          <p:cNvPr id="10264" name="Line 61"/>
          <p:cNvSpPr>
            <a:spLocks noChangeShapeType="1"/>
          </p:cNvSpPr>
          <p:nvPr/>
        </p:nvSpPr>
        <p:spPr bwMode="auto">
          <a:xfrm flipH="1" flipV="1">
            <a:off x="7315200" y="29718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5" name="Line 62"/>
          <p:cNvSpPr>
            <a:spLocks noChangeShapeType="1"/>
          </p:cNvSpPr>
          <p:nvPr/>
        </p:nvSpPr>
        <p:spPr bwMode="auto">
          <a:xfrm flipH="1" flipV="1">
            <a:off x="5867400" y="2133600"/>
            <a:ext cx="0" cy="1143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6" name="Line 63"/>
          <p:cNvSpPr>
            <a:spLocks noChangeShapeType="1"/>
          </p:cNvSpPr>
          <p:nvPr/>
        </p:nvSpPr>
        <p:spPr bwMode="auto">
          <a:xfrm flipH="1" flipV="1">
            <a:off x="7848600" y="2133600"/>
            <a:ext cx="0" cy="1143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7" name="Oval 64"/>
          <p:cNvSpPr>
            <a:spLocks noChangeArrowheads="1"/>
          </p:cNvSpPr>
          <p:nvPr/>
        </p:nvSpPr>
        <p:spPr bwMode="auto">
          <a:xfrm>
            <a:off x="6172200" y="1447800"/>
            <a:ext cx="1371600" cy="1295400"/>
          </a:xfrm>
          <a:prstGeom prst="ellipse">
            <a:avLst/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de-DE" sz="1200"/>
          </a:p>
        </p:txBody>
      </p:sp>
      <p:sp>
        <p:nvSpPr>
          <p:cNvPr id="10268" name="Text Box 65"/>
          <p:cNvSpPr txBox="1">
            <a:spLocks noChangeArrowheads="1"/>
          </p:cNvSpPr>
          <p:nvPr/>
        </p:nvSpPr>
        <p:spPr bwMode="auto">
          <a:xfrm>
            <a:off x="7086600" y="1524000"/>
            <a:ext cx="914400" cy="314325"/>
          </a:xfrm>
          <a:prstGeom prst="rect">
            <a:avLst/>
          </a:prstGeom>
          <a:solidFill>
            <a:srgbClr val="E5E5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indirekt</a:t>
            </a:r>
          </a:p>
        </p:txBody>
      </p:sp>
      <p:sp>
        <p:nvSpPr>
          <p:cNvPr id="10269" name="Text Box 66"/>
          <p:cNvSpPr txBox="1">
            <a:spLocks noChangeArrowheads="1"/>
          </p:cNvSpPr>
          <p:nvPr/>
        </p:nvSpPr>
        <p:spPr bwMode="auto">
          <a:xfrm>
            <a:off x="6477000" y="19050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/>
              <a:t>BAB I</a:t>
            </a:r>
          </a:p>
        </p:txBody>
      </p:sp>
      <p:sp>
        <p:nvSpPr>
          <p:cNvPr id="10270" name="Line 67"/>
          <p:cNvSpPr>
            <a:spLocks noChangeShapeType="1"/>
          </p:cNvSpPr>
          <p:nvPr/>
        </p:nvSpPr>
        <p:spPr bwMode="auto">
          <a:xfrm flipH="1" flipV="1">
            <a:off x="5867400" y="2133600"/>
            <a:ext cx="304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1" name="Line 68"/>
          <p:cNvSpPr>
            <a:spLocks noChangeShapeType="1"/>
          </p:cNvSpPr>
          <p:nvPr/>
        </p:nvSpPr>
        <p:spPr bwMode="auto">
          <a:xfrm flipH="1" flipV="1">
            <a:off x="7543800" y="2133600"/>
            <a:ext cx="304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2" name="Oval 69"/>
          <p:cNvSpPr>
            <a:spLocks noChangeArrowheads="1"/>
          </p:cNvSpPr>
          <p:nvPr/>
        </p:nvSpPr>
        <p:spPr bwMode="auto">
          <a:xfrm>
            <a:off x="7010400" y="4419600"/>
            <a:ext cx="1219200" cy="1143000"/>
          </a:xfrm>
          <a:prstGeom prst="ellipse">
            <a:avLst/>
          </a:prstGeom>
          <a:solidFill>
            <a:srgbClr val="CCFFCC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de-DE" sz="1200"/>
          </a:p>
        </p:txBody>
      </p:sp>
      <p:sp>
        <p:nvSpPr>
          <p:cNvPr id="10273" name="Text Box 70"/>
          <p:cNvSpPr txBox="1">
            <a:spLocks noChangeArrowheads="1"/>
          </p:cNvSpPr>
          <p:nvPr/>
        </p:nvSpPr>
        <p:spPr bwMode="auto">
          <a:xfrm>
            <a:off x="7239000" y="4648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Kosten</a:t>
            </a:r>
          </a:p>
        </p:txBody>
      </p:sp>
      <p:sp>
        <p:nvSpPr>
          <p:cNvPr id="10274" name="Text Box 71"/>
          <p:cNvSpPr txBox="1">
            <a:spLocks noChangeArrowheads="1"/>
          </p:cNvSpPr>
          <p:nvPr/>
        </p:nvSpPr>
        <p:spPr bwMode="auto">
          <a:xfrm>
            <a:off x="7162800" y="49530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Leistung</a:t>
            </a:r>
          </a:p>
        </p:txBody>
      </p:sp>
      <p:sp>
        <p:nvSpPr>
          <p:cNvPr id="10275" name="Line 72"/>
          <p:cNvSpPr>
            <a:spLocks noChangeShapeType="1"/>
          </p:cNvSpPr>
          <p:nvPr/>
        </p:nvSpPr>
        <p:spPr bwMode="auto">
          <a:xfrm flipV="1">
            <a:off x="7620000" y="38862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6" name="Line 73"/>
          <p:cNvSpPr>
            <a:spLocks noChangeShapeType="1"/>
          </p:cNvSpPr>
          <p:nvPr/>
        </p:nvSpPr>
        <p:spPr bwMode="auto">
          <a:xfrm flipV="1">
            <a:off x="5715000" y="4038600"/>
            <a:ext cx="1905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7" name="Line 74"/>
          <p:cNvSpPr>
            <a:spLocks noChangeShapeType="1"/>
          </p:cNvSpPr>
          <p:nvPr/>
        </p:nvSpPr>
        <p:spPr bwMode="auto">
          <a:xfrm flipV="1">
            <a:off x="7620000" y="5562600"/>
            <a:ext cx="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8" name="Text Box 75"/>
          <p:cNvSpPr txBox="1">
            <a:spLocks noChangeArrowheads="1"/>
          </p:cNvSpPr>
          <p:nvPr/>
        </p:nvSpPr>
        <p:spPr bwMode="auto">
          <a:xfrm>
            <a:off x="7162800" y="60960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Erfolg</a:t>
            </a:r>
          </a:p>
        </p:txBody>
      </p:sp>
      <p:sp>
        <p:nvSpPr>
          <p:cNvPr id="10279" name="Line 76"/>
          <p:cNvSpPr>
            <a:spLocks noChangeShapeType="1"/>
          </p:cNvSpPr>
          <p:nvPr/>
        </p:nvSpPr>
        <p:spPr bwMode="auto">
          <a:xfrm flipV="1">
            <a:off x="8229600" y="5029200"/>
            <a:ext cx="6858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0" name="Text Box 77"/>
          <p:cNvSpPr txBox="1">
            <a:spLocks noChangeArrowheads="1"/>
          </p:cNvSpPr>
          <p:nvPr/>
        </p:nvSpPr>
        <p:spPr bwMode="auto">
          <a:xfrm>
            <a:off x="8305800" y="51816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Erlöse</a:t>
            </a:r>
          </a:p>
        </p:txBody>
      </p:sp>
      <p:sp>
        <p:nvSpPr>
          <p:cNvPr id="10281" name="Line 78"/>
          <p:cNvSpPr>
            <a:spLocks noChangeShapeType="1"/>
          </p:cNvSpPr>
          <p:nvPr/>
        </p:nvSpPr>
        <p:spPr bwMode="auto">
          <a:xfrm>
            <a:off x="8686800" y="50292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242" name="Object 50"/>
          <p:cNvGraphicFramePr>
            <a:graphicFrameLocks noChangeAspect="1"/>
          </p:cNvGraphicFramePr>
          <p:nvPr/>
        </p:nvGraphicFramePr>
        <p:xfrm>
          <a:off x="2971800" y="4267200"/>
          <a:ext cx="2667000" cy="1524000"/>
        </p:xfrm>
        <a:graphic>
          <a:graphicData uri="http://schemas.openxmlformats.org/presentationml/2006/ole">
            <p:oleObj spid="_x0000_s10242" name="Paint Shop Pro Image" r:id="rId4" imgW="5209756" imgH="3570732" progId="PaintShopPro">
              <p:embed/>
            </p:oleObj>
          </a:graphicData>
        </a:graphic>
      </p:graphicFrame>
      <p:sp>
        <p:nvSpPr>
          <p:cNvPr id="10282" name="Text Box 51"/>
          <p:cNvSpPr txBox="1">
            <a:spLocks noChangeArrowheads="1"/>
          </p:cNvSpPr>
          <p:nvPr/>
        </p:nvSpPr>
        <p:spPr bwMode="auto">
          <a:xfrm>
            <a:off x="3048000" y="4343400"/>
            <a:ext cx="1143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</a:pPr>
            <a:r>
              <a:rPr lang="de-DE" sz="1400"/>
              <a:t>Unter-nehmen</a:t>
            </a:r>
          </a:p>
        </p:txBody>
      </p:sp>
      <p:sp>
        <p:nvSpPr>
          <p:cNvPr id="10283" name="AutoShape 53"/>
          <p:cNvSpPr>
            <a:spLocks noChangeArrowheads="1"/>
          </p:cNvSpPr>
          <p:nvPr/>
        </p:nvSpPr>
        <p:spPr bwMode="auto">
          <a:xfrm>
            <a:off x="457200" y="3657600"/>
            <a:ext cx="2400300" cy="762000"/>
          </a:xfrm>
          <a:prstGeom prst="roundRect">
            <a:avLst>
              <a:gd name="adj" fmla="val 16667"/>
            </a:avLst>
          </a:prstGeom>
          <a:solidFill>
            <a:srgbClr val="C7F2F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 eaLnBrk="1" hangingPunct="1"/>
            <a:endParaRPr lang="de-DE" sz="1400"/>
          </a:p>
        </p:txBody>
      </p:sp>
      <p:sp>
        <p:nvSpPr>
          <p:cNvPr id="10284" name="Text Box 54"/>
          <p:cNvSpPr txBox="1">
            <a:spLocks noChangeArrowheads="1"/>
          </p:cNvSpPr>
          <p:nvPr/>
        </p:nvSpPr>
        <p:spPr bwMode="auto">
          <a:xfrm>
            <a:off x="609600" y="3810000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Abgrenzungsrechnung</a:t>
            </a:r>
          </a:p>
        </p:txBody>
      </p:sp>
      <p:sp>
        <p:nvSpPr>
          <p:cNvPr id="10285" name="Text Box 55"/>
          <p:cNvSpPr txBox="1">
            <a:spLocks noChangeArrowheads="1"/>
          </p:cNvSpPr>
          <p:nvPr/>
        </p:nvSpPr>
        <p:spPr bwMode="auto">
          <a:xfrm>
            <a:off x="1524000" y="3124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2400"/>
              <a:t>...</a:t>
            </a:r>
            <a:endParaRPr lang="de-DE" sz="1400"/>
          </a:p>
        </p:txBody>
      </p:sp>
      <p:sp>
        <p:nvSpPr>
          <p:cNvPr id="10287" name="Text Box 32"/>
          <p:cNvSpPr txBox="1">
            <a:spLocks noChangeArrowheads="1"/>
          </p:cNvSpPr>
          <p:nvPr/>
        </p:nvSpPr>
        <p:spPr bwMode="auto">
          <a:xfrm>
            <a:off x="0" y="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Drei-Stufen-System der KLR</a:t>
            </a:r>
          </a:p>
        </p:txBody>
      </p:sp>
      <p:sp>
        <p:nvSpPr>
          <p:cNvPr id="10288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8" dur="5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4" grpId="0" animBg="1"/>
      <p:bldP spid="10245" grpId="0" animBg="1" autoUpdateAnimBg="0"/>
      <p:bldP spid="10246" grpId="0" animBg="1"/>
      <p:bldP spid="51214" grpId="0" animBg="1" autoUpdateAnimBg="0"/>
      <p:bldP spid="10248" grpId="0" animBg="1"/>
      <p:bldP spid="10249" grpId="0" animBg="1"/>
      <p:bldP spid="10250" grpId="0" animBg="1"/>
      <p:bldP spid="51219" grpId="0" animBg="1" autoUpdateAnimBg="0"/>
      <p:bldP spid="10253" grpId="0" animBg="1"/>
      <p:bldP spid="10254" grpId="0" animBg="1"/>
      <p:bldP spid="10255" grpId="0" animBg="1"/>
      <p:bldP spid="51223" grpId="0" animBg="1" autoUpdateAnimBg="0"/>
      <p:bldP spid="51224" grpId="0" animBg="1" autoUpdateAnimBg="0"/>
      <p:bldP spid="10258" grpId="0" animBg="1"/>
      <p:bldP spid="10259" grpId="0" animBg="1"/>
      <p:bldP spid="10260" grpId="0" animBg="1"/>
      <p:bldP spid="10261" grpId="0" animBg="1" autoUpdateAnimBg="0"/>
      <p:bldP spid="10262" grpId="0" animBg="1"/>
      <p:bldP spid="51260" grpId="0" animBg="1" autoUpdateAnimBg="0"/>
      <p:bldP spid="10264" grpId="0" animBg="1"/>
      <p:bldP spid="10265" grpId="0" animBg="1"/>
      <p:bldP spid="10266" grpId="0" animBg="1"/>
      <p:bldP spid="10267" grpId="0" animBg="1" autoUpdateAnimBg="0"/>
      <p:bldP spid="10268" grpId="0" animBg="1" autoUpdateAnimBg="0"/>
      <p:bldP spid="10269" grpId="0" autoUpdateAnimBg="0"/>
      <p:bldP spid="10270" grpId="0" animBg="1"/>
      <p:bldP spid="10271" grpId="0" animBg="1"/>
      <p:bldP spid="10272" grpId="0" animBg="1" autoUpdateAnimBg="0"/>
      <p:bldP spid="10273" grpId="0" autoUpdateAnimBg="0"/>
      <p:bldP spid="10274" grpId="0" autoUpdateAnimBg="0"/>
      <p:bldP spid="10275" grpId="0" animBg="1"/>
      <p:bldP spid="10276" grpId="0" animBg="1"/>
      <p:bldP spid="10277" grpId="0" animBg="1"/>
      <p:bldP spid="10278" grpId="0" autoUpdateAnimBg="0"/>
      <p:bldP spid="10279" grpId="0" animBg="1"/>
      <p:bldP spid="10280" grpId="0" autoUpdateAnimBg="0"/>
      <p:bldP spid="10281" grpId="0" animBg="1"/>
      <p:bldP spid="10282" grpId="0" autoUpdateAnimBg="0"/>
      <p:bldP spid="10283" grpId="0" animBg="1" autoUpdateAnimBg="0"/>
      <p:bldP spid="10284" grpId="0" autoUpdateAnimBg="0"/>
      <p:bldP spid="10285" grpId="0" autoUpdateAnimBg="0"/>
      <p:bldP spid="1028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743200" y="3733800"/>
            <a:ext cx="20574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200"/>
              <a:t>Unternehmensbezogene Abgrenzungen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800600" y="3733800"/>
            <a:ext cx="22860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200"/>
              <a:t>Kostenrechnerische Korrekturen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81000" y="2971800"/>
            <a:ext cx="2362200" cy="3810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Rechnungskreis I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743200" y="2971800"/>
            <a:ext cx="6172200" cy="381000"/>
          </a:xfrm>
          <a:prstGeom prst="rect">
            <a:avLst/>
          </a:prstGeom>
          <a:solidFill>
            <a:srgbClr val="FFEADB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Rechnungskreis II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743200" y="3352800"/>
            <a:ext cx="4343400" cy="381000"/>
          </a:xfrm>
          <a:prstGeom prst="rect">
            <a:avLst/>
          </a:prstGeom>
          <a:solidFill>
            <a:srgbClr val="BAEFE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Abgrenzungsbereich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086600" y="3352800"/>
            <a:ext cx="1828800" cy="914400"/>
          </a:xfrm>
          <a:prstGeom prst="rect">
            <a:avLst/>
          </a:prstGeom>
          <a:solidFill>
            <a:srgbClr val="E3F1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Bereich der KLR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81000" y="4129088"/>
            <a:ext cx="685800" cy="1828800"/>
          </a:xfrm>
          <a:prstGeom prst="rect">
            <a:avLst/>
          </a:prstGeom>
          <a:solidFill>
            <a:srgbClr val="E4E4E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endParaRPr lang="de-DE" sz="1400" b="0"/>
          </a:p>
          <a:p>
            <a:pPr algn="l" eaLnBrk="1" hangingPunct="1">
              <a:spcBef>
                <a:spcPct val="0"/>
              </a:spcBef>
            </a:pPr>
            <a:r>
              <a:rPr lang="de-DE" sz="1400" b="0"/>
              <a:t>Kon-to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066800" y="4191000"/>
            <a:ext cx="838200" cy="5334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 b="0"/>
              <a:t>Auf-wand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905000" y="4191000"/>
            <a:ext cx="838200" cy="533400"/>
          </a:xfrm>
          <a:prstGeom prst="rect">
            <a:avLst/>
          </a:prstGeom>
          <a:solidFill>
            <a:srgbClr val="DBE4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 b="0"/>
              <a:t>Ertrag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743200" y="4191000"/>
            <a:ext cx="10668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200"/>
              <a:t>Neutraler Aufwand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810000" y="4191000"/>
            <a:ext cx="990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200"/>
              <a:t>Neutraler Ertrag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4800600" y="4191000"/>
            <a:ext cx="11430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200"/>
              <a:t>Kostenrech. Aufwand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943600" y="4191000"/>
            <a:ext cx="11430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200"/>
              <a:t>Kostenrech. Ertrag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7086600" y="4267200"/>
            <a:ext cx="838200" cy="4572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/>
              <a:t>Kosten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7924800" y="4267200"/>
            <a:ext cx="990600" cy="457200"/>
          </a:xfrm>
          <a:prstGeom prst="rect">
            <a:avLst/>
          </a:prstGeom>
          <a:solidFill>
            <a:srgbClr val="EFFFC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Leistung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1066800" y="4662488"/>
            <a:ext cx="8382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/>
              <a:t>-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1905000" y="4662488"/>
            <a:ext cx="8382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/>
              <a:t>+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743200" y="4662488"/>
            <a:ext cx="1066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/>
              <a:t>-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3810000" y="4662488"/>
            <a:ext cx="9906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/>
              <a:t>+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4800600" y="4662488"/>
            <a:ext cx="11430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/>
              <a:t>-</a:t>
            </a: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5943600" y="4662488"/>
            <a:ext cx="11430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/>
              <a:t>+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7086600" y="4662488"/>
            <a:ext cx="838200" cy="381000"/>
          </a:xfrm>
          <a:prstGeom prst="rect">
            <a:avLst/>
          </a:prstGeom>
          <a:solidFill>
            <a:srgbClr val="E3F1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-</a:t>
            </a: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7924800" y="4662488"/>
            <a:ext cx="990600" cy="381000"/>
          </a:xfrm>
          <a:prstGeom prst="rect">
            <a:avLst/>
          </a:prstGeom>
          <a:solidFill>
            <a:srgbClr val="E3F1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+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1066800" y="5043488"/>
            <a:ext cx="1676400" cy="45720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endParaRPr lang="de-DE" sz="2000">
              <a:latin typeface="Times New Roman" pitchFamily="18" charset="0"/>
            </a:endParaRP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4800600" y="5043488"/>
            <a:ext cx="2286000" cy="457200"/>
          </a:xfrm>
          <a:prstGeom prst="rect">
            <a:avLst/>
          </a:prstGeom>
          <a:solidFill>
            <a:srgbClr val="D5F6F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Ergebnis aus Korrekturen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7086600" y="5043488"/>
            <a:ext cx="1828800" cy="45720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endParaRPr lang="de-DE" sz="2000">
              <a:latin typeface="Times New Roman" pitchFamily="18" charset="0"/>
            </a:endParaRP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1066800" y="5500688"/>
            <a:ext cx="1676400" cy="4572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Gesamtergebnis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7086600" y="5500688"/>
            <a:ext cx="1828800" cy="457200"/>
          </a:xfrm>
          <a:prstGeom prst="rect">
            <a:avLst/>
          </a:prstGeom>
          <a:solidFill>
            <a:srgbClr val="E3F1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Betriebsergebnis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743200" y="5043488"/>
            <a:ext cx="2057400" cy="457200"/>
          </a:xfrm>
          <a:prstGeom prst="rect">
            <a:avLst/>
          </a:prstGeom>
          <a:solidFill>
            <a:srgbClr val="FFE5CB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Neutrales Ergebnis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381000" y="3352800"/>
            <a:ext cx="2362200" cy="8382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Ergebnisbereich</a:t>
            </a:r>
          </a:p>
          <a:p>
            <a:pPr eaLnBrk="1" hangingPunct="1">
              <a:spcBef>
                <a:spcPct val="0"/>
              </a:spcBef>
            </a:pPr>
            <a:r>
              <a:rPr lang="de-DE" sz="1400"/>
              <a:t>Finanzbuchführung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743200" y="5500688"/>
            <a:ext cx="4343400" cy="457200"/>
          </a:xfrm>
          <a:prstGeom prst="rect">
            <a:avLst/>
          </a:prstGeom>
          <a:solidFill>
            <a:srgbClr val="BAEFE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Abgrenzungsergebnis/neutrales Ergebnis</a:t>
            </a:r>
          </a:p>
        </p:txBody>
      </p:sp>
      <p:sp>
        <p:nvSpPr>
          <p:cNvPr id="14369" name="Line 35"/>
          <p:cNvSpPr>
            <a:spLocks noChangeShapeType="1"/>
          </p:cNvSpPr>
          <p:nvPr/>
        </p:nvSpPr>
        <p:spPr bwMode="auto">
          <a:xfrm>
            <a:off x="2743200" y="2971800"/>
            <a:ext cx="0" cy="29860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70" name="Line 36"/>
          <p:cNvSpPr>
            <a:spLocks noChangeShapeType="1"/>
          </p:cNvSpPr>
          <p:nvPr/>
        </p:nvSpPr>
        <p:spPr bwMode="auto">
          <a:xfrm>
            <a:off x="7086600" y="3352800"/>
            <a:ext cx="0" cy="26050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71" name="Line 37"/>
          <p:cNvSpPr>
            <a:spLocks noChangeShapeType="1"/>
          </p:cNvSpPr>
          <p:nvPr/>
        </p:nvSpPr>
        <p:spPr bwMode="auto">
          <a:xfrm>
            <a:off x="4800600" y="3733800"/>
            <a:ext cx="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72" name="Line 38"/>
          <p:cNvSpPr>
            <a:spLocks noChangeShapeType="1"/>
          </p:cNvSpPr>
          <p:nvPr/>
        </p:nvSpPr>
        <p:spPr bwMode="auto">
          <a:xfrm>
            <a:off x="1066800" y="6186488"/>
            <a:ext cx="6781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4373" name="Text Box 39"/>
          <p:cNvSpPr txBox="1">
            <a:spLocks noChangeArrowheads="1"/>
          </p:cNvSpPr>
          <p:nvPr/>
        </p:nvSpPr>
        <p:spPr bwMode="auto">
          <a:xfrm>
            <a:off x="1066800" y="62484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800"/>
              <a:t>Richtung Übernahme bzw. der Abgrenzung der Daten</a:t>
            </a:r>
            <a:endParaRPr lang="de-DE" sz="1400" b="0"/>
          </a:p>
        </p:txBody>
      </p:sp>
      <p:sp>
        <p:nvSpPr>
          <p:cNvPr id="14374" name="Text Box 35"/>
          <p:cNvSpPr txBox="1">
            <a:spLocks noChangeArrowheads="1"/>
          </p:cNvSpPr>
          <p:nvPr/>
        </p:nvSpPr>
        <p:spPr bwMode="auto">
          <a:xfrm>
            <a:off x="914400" y="762000"/>
            <a:ext cx="1371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Grundsätze, Normen, Vorschriften</a:t>
            </a:r>
          </a:p>
        </p:txBody>
      </p:sp>
      <p:pic>
        <p:nvPicPr>
          <p:cNvPr id="14375" name="Picture 2" descr="C:\Users\SvK\AppData\Local\Microsoft\Windows\Temporary Internet Files\Content.IE5\S02DLFT7\paragraph-1485228_960_72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6" name="Picture 40" descr="C:\Business_Studio\Archiv\Images\Images_neu\Buf_Dame-neu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600200"/>
            <a:ext cx="1828800" cy="1370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77" name="Line 41"/>
          <p:cNvSpPr>
            <a:spLocks noChangeShapeType="1"/>
          </p:cNvSpPr>
          <p:nvPr/>
        </p:nvSpPr>
        <p:spPr bwMode="auto">
          <a:xfrm>
            <a:off x="533400" y="2209800"/>
            <a:ext cx="38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14378" name="Line 42"/>
          <p:cNvSpPr>
            <a:spLocks noChangeShapeType="1"/>
          </p:cNvSpPr>
          <p:nvPr/>
        </p:nvSpPr>
        <p:spPr bwMode="auto">
          <a:xfrm>
            <a:off x="533400" y="1371600"/>
            <a:ext cx="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pic>
        <p:nvPicPr>
          <p:cNvPr id="14379" name="Grafik 2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1295400"/>
            <a:ext cx="1636713" cy="1676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80" name="Text Box 44"/>
          <p:cNvSpPr txBox="1">
            <a:spLocks noChangeArrowheads="1"/>
          </p:cNvSpPr>
          <p:nvPr/>
        </p:nvSpPr>
        <p:spPr bwMode="auto">
          <a:xfrm>
            <a:off x="3124200" y="457200"/>
            <a:ext cx="4038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2000"/>
              <a:t>Die Ergebnistabelle als Instrument für die Durchführung der Abgrenzungsrechnung</a:t>
            </a:r>
            <a:endParaRPr lang="de-DE" sz="1400"/>
          </a:p>
        </p:txBody>
      </p:sp>
      <p:sp>
        <p:nvSpPr>
          <p:cNvPr id="14381" name="Line 45"/>
          <p:cNvSpPr>
            <a:spLocks noChangeShapeType="1"/>
          </p:cNvSpPr>
          <p:nvPr/>
        </p:nvSpPr>
        <p:spPr bwMode="auto">
          <a:xfrm>
            <a:off x="2895600" y="2209800"/>
            <a:ext cx="4114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14383" name="Text Box 32"/>
          <p:cNvSpPr txBox="1">
            <a:spLocks noChangeArrowheads="1"/>
          </p:cNvSpPr>
          <p:nvPr/>
        </p:nvSpPr>
        <p:spPr bwMode="auto">
          <a:xfrm>
            <a:off x="0" y="0"/>
            <a:ext cx="457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Abgrenzungsrechnung: Ergebnistabelle</a:t>
            </a:r>
          </a:p>
        </p:txBody>
      </p:sp>
      <p:sp>
        <p:nvSpPr>
          <p:cNvPr id="14384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5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0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5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00"/>
                            </p:stCondLst>
                            <p:childTnLst>
                              <p:par>
                                <p:cTn id="19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39" grpId="0" animBg="1" autoUpdateAnimBg="0"/>
      <p:bldP spid="14340" grpId="0" animBg="1" autoUpdateAnimBg="0"/>
      <p:bldP spid="14341" grpId="0" animBg="1" autoUpdateAnimBg="0"/>
      <p:bldP spid="14342" grpId="0" animBg="1" autoUpdateAnimBg="0"/>
      <p:bldP spid="14343" grpId="0" animBg="1" autoUpdateAnimBg="0"/>
      <p:bldP spid="14344" grpId="0" animBg="1" autoUpdateAnimBg="0"/>
      <p:bldP spid="14345" grpId="0" animBg="1" autoUpdateAnimBg="0"/>
      <p:bldP spid="14346" grpId="0" animBg="1" autoUpdateAnimBg="0"/>
      <p:bldP spid="14347" grpId="0" animBg="1" autoUpdateAnimBg="0"/>
      <p:bldP spid="14348" grpId="0" animBg="1" autoUpdateAnimBg="0"/>
      <p:bldP spid="14349" grpId="0" animBg="1" autoUpdateAnimBg="0"/>
      <p:bldP spid="14350" grpId="0" animBg="1" autoUpdateAnimBg="0"/>
      <p:bldP spid="14351" grpId="0" animBg="1" autoUpdateAnimBg="0"/>
      <p:bldP spid="14352" grpId="0" animBg="1" autoUpdateAnimBg="0"/>
      <p:bldP spid="14353" grpId="0" animBg="1" autoUpdateAnimBg="0"/>
      <p:bldP spid="14354" grpId="0" animBg="1" autoUpdateAnimBg="0"/>
      <p:bldP spid="14355" grpId="0" animBg="1" autoUpdateAnimBg="0"/>
      <p:bldP spid="14356" grpId="0" animBg="1" autoUpdateAnimBg="0"/>
      <p:bldP spid="14357" grpId="0" animBg="1" autoUpdateAnimBg="0"/>
      <p:bldP spid="14358" grpId="0" animBg="1" autoUpdateAnimBg="0"/>
      <p:bldP spid="14359" grpId="0" animBg="1" autoUpdateAnimBg="0"/>
      <p:bldP spid="14360" grpId="0" animBg="1" autoUpdateAnimBg="0"/>
      <p:bldP spid="14361" grpId="0" animBg="1" autoUpdateAnimBg="0"/>
      <p:bldP spid="14362" grpId="0" animBg="1" autoUpdateAnimBg="0"/>
      <p:bldP spid="14363" grpId="0" animBg="1" autoUpdateAnimBg="0"/>
      <p:bldP spid="14364" grpId="0" animBg="1" autoUpdateAnimBg="0"/>
      <p:bldP spid="14365" grpId="0" animBg="1" autoUpdateAnimBg="0"/>
      <p:bldP spid="14366" grpId="0" animBg="1" autoUpdateAnimBg="0"/>
      <p:bldP spid="14367" grpId="0" animBg="1" autoUpdateAnimBg="0"/>
      <p:bldP spid="14368" grpId="0" animBg="1" autoUpdateAnimBg="0"/>
      <p:bldP spid="14369" grpId="0" animBg="1"/>
      <p:bldP spid="14370" grpId="0" animBg="1"/>
      <p:bldP spid="14371" grpId="0" animBg="1"/>
      <p:bldP spid="14372" grpId="0" animBg="1"/>
      <p:bldP spid="14373" grpId="0" autoUpdateAnimBg="0"/>
      <p:bldP spid="14374" grpId="0" autoUpdateAnimBg="0"/>
      <p:bldP spid="14377" grpId="0" animBg="1"/>
      <p:bldP spid="14378" grpId="0" animBg="1"/>
      <p:bldP spid="14380" grpId="0" autoUpdateAnimBg="0"/>
      <p:bldP spid="14381" grpId="0" animBg="1"/>
      <p:bldP spid="14384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381000" y="2895600"/>
            <a:ext cx="2819400" cy="1439863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spcBef>
                <a:spcPct val="0"/>
              </a:spcBef>
            </a:pPr>
            <a:endParaRPr lang="de-DE" sz="2400" b="0">
              <a:latin typeface="Times New Roman" pitchFamily="18" charset="0"/>
            </a:endParaRPr>
          </a:p>
        </p:txBody>
      </p:sp>
      <p:sp>
        <p:nvSpPr>
          <p:cNvPr id="11268" name="Line 6"/>
          <p:cNvSpPr>
            <a:spLocks noChangeShapeType="1"/>
          </p:cNvSpPr>
          <p:nvPr/>
        </p:nvSpPr>
        <p:spPr bwMode="auto">
          <a:xfrm>
            <a:off x="5715000" y="1905000"/>
            <a:ext cx="1981200" cy="0"/>
          </a:xfrm>
          <a:prstGeom prst="line">
            <a:avLst/>
          </a:prstGeom>
          <a:noFill/>
          <a:ln w="1524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1269" name="Line 7"/>
          <p:cNvSpPr>
            <a:spLocks noChangeShapeType="1"/>
          </p:cNvSpPr>
          <p:nvPr/>
        </p:nvSpPr>
        <p:spPr bwMode="auto">
          <a:xfrm flipV="1">
            <a:off x="1676400" y="457200"/>
            <a:ext cx="0" cy="2438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70" name="Line 8"/>
          <p:cNvSpPr>
            <a:spLocks noChangeShapeType="1"/>
          </p:cNvSpPr>
          <p:nvPr/>
        </p:nvSpPr>
        <p:spPr bwMode="auto">
          <a:xfrm flipV="1">
            <a:off x="1676400" y="457200"/>
            <a:ext cx="213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71" name="Line 9"/>
          <p:cNvSpPr>
            <a:spLocks noChangeShapeType="1"/>
          </p:cNvSpPr>
          <p:nvPr/>
        </p:nvSpPr>
        <p:spPr bwMode="auto">
          <a:xfrm flipV="1">
            <a:off x="4876800" y="4572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72" name="Line 10"/>
          <p:cNvSpPr>
            <a:spLocks noChangeShapeType="1"/>
          </p:cNvSpPr>
          <p:nvPr/>
        </p:nvSpPr>
        <p:spPr bwMode="auto">
          <a:xfrm>
            <a:off x="5181600" y="685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73" name="Line 11"/>
          <p:cNvSpPr>
            <a:spLocks noChangeShapeType="1"/>
          </p:cNvSpPr>
          <p:nvPr/>
        </p:nvSpPr>
        <p:spPr bwMode="auto">
          <a:xfrm>
            <a:off x="3581400" y="685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74" name="Text Box 12"/>
          <p:cNvSpPr txBox="1">
            <a:spLocks noChangeArrowheads="1"/>
          </p:cNvSpPr>
          <p:nvPr/>
        </p:nvSpPr>
        <p:spPr bwMode="auto">
          <a:xfrm>
            <a:off x="609600" y="1066800"/>
            <a:ext cx="2362200" cy="533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Prozess-voraussetzungen</a:t>
            </a:r>
            <a:endParaRPr lang="de-DE" sz="1400" baseline="-25000"/>
          </a:p>
        </p:txBody>
      </p:sp>
      <p:sp>
        <p:nvSpPr>
          <p:cNvPr id="11275" name="Line 13"/>
          <p:cNvSpPr>
            <a:spLocks noChangeShapeType="1"/>
          </p:cNvSpPr>
          <p:nvPr/>
        </p:nvSpPr>
        <p:spPr bwMode="auto">
          <a:xfrm>
            <a:off x="6553200" y="457200"/>
            <a:ext cx="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76" name="Text Box 14"/>
          <p:cNvSpPr txBox="1">
            <a:spLocks noChangeArrowheads="1"/>
          </p:cNvSpPr>
          <p:nvPr/>
        </p:nvSpPr>
        <p:spPr bwMode="auto">
          <a:xfrm>
            <a:off x="5715000" y="914400"/>
            <a:ext cx="16764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Prozess-ergebnisse</a:t>
            </a:r>
            <a:endParaRPr lang="de-DE" sz="1400" baseline="-25000"/>
          </a:p>
        </p:txBody>
      </p:sp>
      <p:sp>
        <p:nvSpPr>
          <p:cNvPr id="11277" name="Text Box 15"/>
          <p:cNvSpPr txBox="1">
            <a:spLocks noChangeArrowheads="1"/>
          </p:cNvSpPr>
          <p:nvPr/>
        </p:nvSpPr>
        <p:spPr bwMode="auto">
          <a:xfrm>
            <a:off x="3124200" y="304800"/>
            <a:ext cx="2362200" cy="342900"/>
          </a:xfrm>
          <a:prstGeom prst="rect">
            <a:avLst/>
          </a:prstGeom>
          <a:solidFill>
            <a:srgbClr val="E4E4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Transformation</a:t>
            </a:r>
            <a:endParaRPr lang="de-DE" sz="1400" baseline="-25000"/>
          </a:p>
        </p:txBody>
      </p:sp>
      <p:sp>
        <p:nvSpPr>
          <p:cNvPr id="11278" name="Text Box 16"/>
          <p:cNvSpPr txBox="1">
            <a:spLocks noChangeArrowheads="1"/>
          </p:cNvSpPr>
          <p:nvPr/>
        </p:nvSpPr>
        <p:spPr bwMode="auto">
          <a:xfrm>
            <a:off x="685800" y="2971800"/>
            <a:ext cx="2133600" cy="3810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Werteverzehr</a:t>
            </a:r>
            <a:endParaRPr lang="de-DE" sz="1400" baseline="-25000"/>
          </a:p>
        </p:txBody>
      </p:sp>
      <p:sp>
        <p:nvSpPr>
          <p:cNvPr id="11279" name="Text Box 17"/>
          <p:cNvSpPr txBox="1">
            <a:spLocks noChangeArrowheads="1"/>
          </p:cNvSpPr>
          <p:nvPr/>
        </p:nvSpPr>
        <p:spPr bwMode="auto">
          <a:xfrm>
            <a:off x="685800" y="3429000"/>
            <a:ext cx="1752600" cy="3429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Aufwand</a:t>
            </a:r>
            <a:endParaRPr lang="de-DE" sz="1400" baseline="-25000"/>
          </a:p>
        </p:txBody>
      </p:sp>
      <p:sp>
        <p:nvSpPr>
          <p:cNvPr id="11280" name="Text Box 18"/>
          <p:cNvSpPr txBox="1">
            <a:spLocks noChangeArrowheads="1"/>
          </p:cNvSpPr>
          <p:nvPr/>
        </p:nvSpPr>
        <p:spPr bwMode="auto">
          <a:xfrm>
            <a:off x="1371600" y="3886200"/>
            <a:ext cx="1752600" cy="3429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Kosten</a:t>
            </a:r>
            <a:endParaRPr lang="de-DE" sz="1400" baseline="-25000"/>
          </a:p>
        </p:txBody>
      </p:sp>
      <p:sp>
        <p:nvSpPr>
          <p:cNvPr id="11281" name="Line 19"/>
          <p:cNvSpPr>
            <a:spLocks noChangeShapeType="1"/>
          </p:cNvSpPr>
          <p:nvPr/>
        </p:nvSpPr>
        <p:spPr bwMode="auto">
          <a:xfrm>
            <a:off x="381000" y="3276600"/>
            <a:ext cx="2819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82" name="Rectangle 20"/>
          <p:cNvSpPr>
            <a:spLocks noChangeArrowheads="1"/>
          </p:cNvSpPr>
          <p:nvPr/>
        </p:nvSpPr>
        <p:spPr bwMode="auto">
          <a:xfrm>
            <a:off x="5257800" y="2895600"/>
            <a:ext cx="2819400" cy="1439863"/>
          </a:xfrm>
          <a:prstGeom prst="rect">
            <a:avLst/>
          </a:prstGeom>
          <a:solidFill>
            <a:srgbClr val="FFFFBD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spcBef>
                <a:spcPct val="0"/>
              </a:spcBef>
            </a:pPr>
            <a:endParaRPr lang="de-DE" sz="2400" b="0">
              <a:latin typeface="Times New Roman" pitchFamily="18" charset="0"/>
            </a:endParaRPr>
          </a:p>
        </p:txBody>
      </p:sp>
      <p:sp>
        <p:nvSpPr>
          <p:cNvPr id="11283" name="Text Box 21"/>
          <p:cNvSpPr txBox="1">
            <a:spLocks noChangeArrowheads="1"/>
          </p:cNvSpPr>
          <p:nvPr/>
        </p:nvSpPr>
        <p:spPr bwMode="auto">
          <a:xfrm>
            <a:off x="5562600" y="2971800"/>
            <a:ext cx="2133600" cy="304800"/>
          </a:xfrm>
          <a:prstGeom prst="rect">
            <a:avLst/>
          </a:prstGeom>
          <a:solidFill>
            <a:srgbClr val="FFFFB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Wertezufluss</a:t>
            </a:r>
            <a:endParaRPr lang="de-DE" sz="1400" baseline="-25000"/>
          </a:p>
        </p:txBody>
      </p:sp>
      <p:sp>
        <p:nvSpPr>
          <p:cNvPr id="11284" name="Text Box 22"/>
          <p:cNvSpPr txBox="1">
            <a:spLocks noChangeArrowheads="1"/>
          </p:cNvSpPr>
          <p:nvPr/>
        </p:nvSpPr>
        <p:spPr bwMode="auto">
          <a:xfrm>
            <a:off x="6096000" y="3429000"/>
            <a:ext cx="1752600" cy="3429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Ertrag</a:t>
            </a:r>
            <a:endParaRPr lang="de-DE" sz="1400" baseline="-25000"/>
          </a:p>
        </p:txBody>
      </p:sp>
      <p:sp>
        <p:nvSpPr>
          <p:cNvPr id="11285" name="Text Box 23"/>
          <p:cNvSpPr txBox="1">
            <a:spLocks noChangeArrowheads="1"/>
          </p:cNvSpPr>
          <p:nvPr/>
        </p:nvSpPr>
        <p:spPr bwMode="auto">
          <a:xfrm>
            <a:off x="5638800" y="3886200"/>
            <a:ext cx="1752600" cy="3429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Leistung</a:t>
            </a:r>
            <a:endParaRPr lang="de-DE" sz="1400" baseline="-25000"/>
          </a:p>
        </p:txBody>
      </p:sp>
      <p:sp>
        <p:nvSpPr>
          <p:cNvPr id="11286" name="Line 24"/>
          <p:cNvSpPr>
            <a:spLocks noChangeShapeType="1"/>
          </p:cNvSpPr>
          <p:nvPr/>
        </p:nvSpPr>
        <p:spPr bwMode="auto">
          <a:xfrm>
            <a:off x="6553200" y="20574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87" name="Line 25"/>
          <p:cNvSpPr>
            <a:spLocks noChangeShapeType="1"/>
          </p:cNvSpPr>
          <p:nvPr/>
        </p:nvSpPr>
        <p:spPr bwMode="auto">
          <a:xfrm>
            <a:off x="457200" y="1828800"/>
            <a:ext cx="2667000" cy="0"/>
          </a:xfrm>
          <a:prstGeom prst="line">
            <a:avLst/>
          </a:prstGeom>
          <a:noFill/>
          <a:ln w="1524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1288" name="Line 26"/>
          <p:cNvSpPr>
            <a:spLocks noChangeShapeType="1"/>
          </p:cNvSpPr>
          <p:nvPr/>
        </p:nvSpPr>
        <p:spPr bwMode="auto">
          <a:xfrm>
            <a:off x="5257800" y="3276600"/>
            <a:ext cx="2819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1266" name="Object 27"/>
          <p:cNvGraphicFramePr>
            <a:graphicFrameLocks noChangeAspect="1"/>
          </p:cNvGraphicFramePr>
          <p:nvPr/>
        </p:nvGraphicFramePr>
        <p:xfrm>
          <a:off x="3124200" y="990600"/>
          <a:ext cx="2514600" cy="1600200"/>
        </p:xfrm>
        <a:graphic>
          <a:graphicData uri="http://schemas.openxmlformats.org/presentationml/2006/ole">
            <p:oleObj spid="_x0000_s11266" name="Paint Shop Pro Image" r:id="rId4" imgW="5209756" imgH="3570732" progId="PaintShopPro">
              <p:embed/>
            </p:oleObj>
          </a:graphicData>
        </a:graphic>
      </p:graphicFrame>
      <p:sp>
        <p:nvSpPr>
          <p:cNvPr id="11289" name="Text Box 28"/>
          <p:cNvSpPr txBox="1">
            <a:spLocks noChangeArrowheads="1"/>
          </p:cNvSpPr>
          <p:nvPr/>
        </p:nvSpPr>
        <p:spPr bwMode="auto">
          <a:xfrm>
            <a:off x="3124200" y="990600"/>
            <a:ext cx="11350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400"/>
              <a:t>Unter-nehmen</a:t>
            </a:r>
          </a:p>
        </p:txBody>
      </p:sp>
      <p:sp>
        <p:nvSpPr>
          <p:cNvPr id="213018" name="Text Box 26"/>
          <p:cNvSpPr txBox="1">
            <a:spLocks noChangeArrowheads="1"/>
          </p:cNvSpPr>
          <p:nvPr/>
        </p:nvSpPr>
        <p:spPr bwMode="auto">
          <a:xfrm>
            <a:off x="3048000" y="2378075"/>
            <a:ext cx="2667000" cy="314325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>
            <a:spAutoFit/>
          </a:bodyPr>
          <a:lstStyle/>
          <a:p>
            <a:pPr algn="l" eaLnBrk="1" hangingPunct="1">
              <a:spcBef>
                <a:spcPct val="0"/>
              </a:spcBef>
              <a:defRPr/>
            </a:pPr>
            <a:r>
              <a:rPr lang="de-DE" sz="1400"/>
              <a:t>Betriebsprozess</a:t>
            </a:r>
          </a:p>
        </p:txBody>
      </p:sp>
      <p:sp>
        <p:nvSpPr>
          <p:cNvPr id="11291" name="Line 27"/>
          <p:cNvSpPr>
            <a:spLocks noChangeShapeType="1"/>
          </p:cNvSpPr>
          <p:nvPr/>
        </p:nvSpPr>
        <p:spPr bwMode="auto">
          <a:xfrm>
            <a:off x="4343400" y="2743200"/>
            <a:ext cx="0" cy="1981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>
            <a:off x="3200400" y="4038600"/>
            <a:ext cx="2438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021" name="Text Box 29"/>
          <p:cNvSpPr txBox="1">
            <a:spLocks noChangeArrowheads="1"/>
          </p:cNvSpPr>
          <p:nvPr/>
        </p:nvSpPr>
        <p:spPr bwMode="auto">
          <a:xfrm>
            <a:off x="3733800" y="3886200"/>
            <a:ext cx="1295400" cy="642938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algn="l" eaLnBrk="1" hangingPunct="1">
              <a:spcBef>
                <a:spcPct val="0"/>
              </a:spcBef>
              <a:defRPr/>
            </a:pPr>
            <a:r>
              <a:rPr lang="de-DE" sz="2000"/>
              <a:t>KLR</a:t>
            </a:r>
            <a:endParaRPr lang="de-DE" sz="1400"/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>
            <a:off x="1219200" y="4724400"/>
            <a:ext cx="6019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023" name="Text Box 31"/>
          <p:cNvSpPr txBox="1">
            <a:spLocks noChangeArrowheads="1"/>
          </p:cNvSpPr>
          <p:nvPr/>
        </p:nvSpPr>
        <p:spPr bwMode="auto">
          <a:xfrm>
            <a:off x="304800" y="5105400"/>
            <a:ext cx="1752600" cy="8382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Preiskalkulation, Preisbeurteilung</a:t>
            </a:r>
          </a:p>
        </p:txBody>
      </p:sp>
      <p:sp>
        <p:nvSpPr>
          <p:cNvPr id="213024" name="Text Box 32"/>
          <p:cNvSpPr txBox="1">
            <a:spLocks noChangeArrowheads="1"/>
          </p:cNvSpPr>
          <p:nvPr/>
        </p:nvSpPr>
        <p:spPr bwMode="auto">
          <a:xfrm>
            <a:off x="2209800" y="5105400"/>
            <a:ext cx="1981200" cy="8382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Kurzfristige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 Erfolgsrechnung, Bestandsbewertung</a:t>
            </a:r>
          </a:p>
        </p:txBody>
      </p:sp>
      <p:sp>
        <p:nvSpPr>
          <p:cNvPr id="213025" name="Text Box 33"/>
          <p:cNvSpPr txBox="1">
            <a:spLocks noChangeArrowheads="1"/>
          </p:cNvSpPr>
          <p:nvPr/>
        </p:nvSpPr>
        <p:spPr bwMode="auto">
          <a:xfrm>
            <a:off x="4419600" y="5105400"/>
            <a:ext cx="1905000" cy="8382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Kontrolle der Wirt-schaftlichkeit</a:t>
            </a:r>
          </a:p>
        </p:txBody>
      </p:sp>
      <p:sp>
        <p:nvSpPr>
          <p:cNvPr id="213026" name="Text Box 34"/>
          <p:cNvSpPr txBox="1">
            <a:spLocks noChangeArrowheads="1"/>
          </p:cNvSpPr>
          <p:nvPr/>
        </p:nvSpPr>
        <p:spPr bwMode="auto">
          <a:xfrm>
            <a:off x="6553200" y="5105400"/>
            <a:ext cx="1752600" cy="8382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Entscheidungs-unterstützung</a:t>
            </a:r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1219200" y="47244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3048000" y="47244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01" name="Line 37"/>
          <p:cNvSpPr>
            <a:spLocks noChangeShapeType="1"/>
          </p:cNvSpPr>
          <p:nvPr/>
        </p:nvSpPr>
        <p:spPr bwMode="auto">
          <a:xfrm>
            <a:off x="5562600" y="47244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>
            <a:off x="7239000" y="47244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1303" name="Grafik 2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2895600"/>
            <a:ext cx="1041400" cy="1066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305" name="Text Box 32"/>
          <p:cNvSpPr txBox="1">
            <a:spLocks noChangeArrowheads="1"/>
          </p:cNvSpPr>
          <p:nvPr/>
        </p:nvSpPr>
        <p:spPr bwMode="auto">
          <a:xfrm>
            <a:off x="0" y="0"/>
            <a:ext cx="457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Augabenbereiche der KLR</a:t>
            </a:r>
          </a:p>
        </p:txBody>
      </p:sp>
      <p:sp>
        <p:nvSpPr>
          <p:cNvPr id="11306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1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1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1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21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21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21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 autoUpdateAnimBg="0"/>
      <p:bldP spid="11268" grpId="0" animBg="1"/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 autoUpdateAnimBg="0"/>
      <p:bldP spid="11275" grpId="0" animBg="1"/>
      <p:bldP spid="11276" grpId="0" animBg="1" autoUpdateAnimBg="0"/>
      <p:bldP spid="11277" grpId="0" animBg="1" autoUpdateAnimBg="0"/>
      <p:bldP spid="11278" grpId="0" animBg="1" autoUpdateAnimBg="0"/>
      <p:bldP spid="11279" grpId="0" animBg="1" autoUpdateAnimBg="0"/>
      <p:bldP spid="11280" grpId="0" animBg="1" autoUpdateAnimBg="0"/>
      <p:bldP spid="11281" grpId="0" animBg="1"/>
      <p:bldP spid="11282" grpId="0" animBg="1" autoUpdateAnimBg="0"/>
      <p:bldP spid="11283" grpId="0" animBg="1" autoUpdateAnimBg="0"/>
      <p:bldP spid="11284" grpId="0" animBg="1" autoUpdateAnimBg="0"/>
      <p:bldP spid="11285" grpId="0" animBg="1" autoUpdateAnimBg="0"/>
      <p:bldP spid="11286" grpId="0" animBg="1"/>
      <p:bldP spid="11287" grpId="0" animBg="1"/>
      <p:bldP spid="11288" grpId="0" animBg="1"/>
      <p:bldP spid="11289" grpId="0" autoUpdateAnimBg="0"/>
      <p:bldP spid="213018" grpId="0" animBg="1" autoUpdateAnimBg="0"/>
      <p:bldP spid="11291" grpId="0" animBg="1"/>
      <p:bldP spid="11292" grpId="0" animBg="1"/>
      <p:bldP spid="213021" grpId="0" animBg="1" autoUpdateAnimBg="0"/>
      <p:bldP spid="11294" grpId="0" animBg="1"/>
      <p:bldP spid="213023" grpId="0" animBg="1" autoUpdateAnimBg="0"/>
      <p:bldP spid="213024" grpId="0" animBg="1" autoUpdateAnimBg="0"/>
      <p:bldP spid="213025" grpId="0" animBg="1" autoUpdateAnimBg="0"/>
      <p:bldP spid="213026" grpId="0" animBg="1" autoUpdateAnimBg="0"/>
      <p:bldP spid="11299" grpId="0" animBg="1"/>
      <p:bldP spid="11300" grpId="0" animBg="1"/>
      <p:bldP spid="11301" grpId="0" animBg="1"/>
      <p:bldP spid="11302" grpId="0" animBg="1"/>
      <p:bldP spid="11306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09" name="Object 2"/>
          <p:cNvGraphicFramePr>
            <a:graphicFrameLocks noChangeAspect="1"/>
          </p:cNvGraphicFramePr>
          <p:nvPr/>
        </p:nvGraphicFramePr>
        <p:xfrm>
          <a:off x="685800" y="457200"/>
          <a:ext cx="7696200" cy="5441950"/>
        </p:xfrm>
        <a:graphic>
          <a:graphicData uri="http://schemas.openxmlformats.org/presentationml/2006/ole">
            <p:oleObj spid="_x0000_s15409" name="Paint Shop Pro Image" r:id="rId4" imgW="9258537" imgH="6546341" progId="PaintShopPro">
              <p:embed/>
            </p:oleObj>
          </a:graphicData>
        </a:graphic>
      </p:graphicFrame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4114800" y="5334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1676400" y="6858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4648200" y="1676400"/>
            <a:ext cx="0" cy="213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65" name="Line 6"/>
          <p:cNvSpPr>
            <a:spLocks noChangeShapeType="1"/>
          </p:cNvSpPr>
          <p:nvPr/>
        </p:nvSpPr>
        <p:spPr bwMode="auto">
          <a:xfrm>
            <a:off x="7696200" y="1676400"/>
            <a:ext cx="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66" name="Line 9"/>
          <p:cNvSpPr>
            <a:spLocks noChangeShapeType="1"/>
          </p:cNvSpPr>
          <p:nvPr/>
        </p:nvSpPr>
        <p:spPr bwMode="auto">
          <a:xfrm>
            <a:off x="1676400" y="685800"/>
            <a:ext cx="0" cy="3505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095" name="Text Box 11"/>
          <p:cNvSpPr txBox="1">
            <a:spLocks noChangeArrowheads="1"/>
          </p:cNvSpPr>
          <p:nvPr/>
        </p:nvSpPr>
        <p:spPr bwMode="auto">
          <a:xfrm>
            <a:off x="6934200" y="1828800"/>
            <a:ext cx="1524000" cy="4572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kapitalmarkt-orientiert</a:t>
            </a:r>
          </a:p>
        </p:txBody>
      </p:sp>
      <p:sp>
        <p:nvSpPr>
          <p:cNvPr id="15368" name="Line 12"/>
          <p:cNvSpPr>
            <a:spLocks noChangeShapeType="1"/>
          </p:cNvSpPr>
          <p:nvPr/>
        </p:nvSpPr>
        <p:spPr bwMode="auto">
          <a:xfrm>
            <a:off x="1066800" y="2514600"/>
            <a:ext cx="129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69" name="Line 17"/>
          <p:cNvSpPr>
            <a:spLocks noChangeShapeType="1"/>
          </p:cNvSpPr>
          <p:nvPr/>
        </p:nvSpPr>
        <p:spPr bwMode="auto">
          <a:xfrm>
            <a:off x="6096000" y="685800"/>
            <a:ext cx="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70" name="Line 19"/>
          <p:cNvSpPr>
            <a:spLocks noChangeShapeType="1"/>
          </p:cNvSpPr>
          <p:nvPr/>
        </p:nvSpPr>
        <p:spPr bwMode="auto">
          <a:xfrm>
            <a:off x="4648200" y="1676400"/>
            <a:ext cx="3048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099" name="Text Box 22"/>
          <p:cNvSpPr txBox="1">
            <a:spLocks noChangeArrowheads="1"/>
          </p:cNvSpPr>
          <p:nvPr/>
        </p:nvSpPr>
        <p:spPr bwMode="auto">
          <a:xfrm>
            <a:off x="3657600" y="1828800"/>
            <a:ext cx="2209800" cy="4572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Nicht kapitalmarkt-orientiert</a:t>
            </a:r>
          </a:p>
        </p:txBody>
      </p:sp>
      <p:sp>
        <p:nvSpPr>
          <p:cNvPr id="217100" name="Text Box 25"/>
          <p:cNvSpPr txBox="1">
            <a:spLocks noChangeArrowheads="1"/>
          </p:cNvSpPr>
          <p:nvPr/>
        </p:nvSpPr>
        <p:spPr bwMode="auto">
          <a:xfrm>
            <a:off x="762000" y="1828800"/>
            <a:ext cx="1905000" cy="5334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Aufstellungspflicht nach § 242 HGB</a:t>
            </a:r>
          </a:p>
        </p:txBody>
      </p:sp>
      <p:sp>
        <p:nvSpPr>
          <p:cNvPr id="217101" name="Text Box 28"/>
          <p:cNvSpPr txBox="1">
            <a:spLocks noChangeArrowheads="1"/>
          </p:cNvSpPr>
          <p:nvPr/>
        </p:nvSpPr>
        <p:spPr bwMode="auto">
          <a:xfrm>
            <a:off x="152400" y="4191000"/>
            <a:ext cx="3048000" cy="990600"/>
          </a:xfrm>
          <a:prstGeom prst="rect">
            <a:avLst/>
          </a:prstGeom>
          <a:solidFill>
            <a:srgbClr val="C7F2F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200"/>
              <a:t>, </a:t>
            </a:r>
            <a:r>
              <a:rPr lang="de-DE" sz="1400" b="0"/>
              <a:t>Aufstellung nach Grundsätzen ordnungsmäßiger Buchführung. Keine speziellen Vorgaben für die Gliederung von Bilanz und GuV</a:t>
            </a:r>
            <a:endParaRPr lang="de-DE" sz="1200"/>
          </a:p>
        </p:txBody>
      </p:sp>
      <p:sp>
        <p:nvSpPr>
          <p:cNvPr id="217102" name="Text Box 31"/>
          <p:cNvSpPr txBox="1">
            <a:spLocks noChangeArrowheads="1"/>
          </p:cNvSpPr>
          <p:nvPr/>
        </p:nvSpPr>
        <p:spPr bwMode="auto">
          <a:xfrm>
            <a:off x="2971800" y="114300"/>
            <a:ext cx="2362200" cy="419100"/>
          </a:xfrm>
          <a:prstGeom prst="rect">
            <a:avLst/>
          </a:prstGeom>
          <a:solidFill>
            <a:srgbClr val="FFEA9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800"/>
              <a:t>Jahresabschluss</a:t>
            </a:r>
            <a:endParaRPr lang="de-DE" sz="1800" b="0">
              <a:latin typeface="Times New Roman" pitchFamily="18" charset="0"/>
            </a:endParaRPr>
          </a:p>
        </p:txBody>
      </p:sp>
      <p:sp>
        <p:nvSpPr>
          <p:cNvPr id="217103" name="Text Box 32"/>
          <p:cNvSpPr txBox="1">
            <a:spLocks noChangeArrowheads="1"/>
          </p:cNvSpPr>
          <p:nvPr/>
        </p:nvSpPr>
        <p:spPr bwMode="auto">
          <a:xfrm>
            <a:off x="685800" y="838200"/>
            <a:ext cx="1981200" cy="838200"/>
          </a:xfrm>
          <a:prstGeom prst="rect">
            <a:avLst/>
          </a:prstGeom>
          <a:solidFill>
            <a:srgbClr val="C7F2F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Buchführungspflichtige Einzelkaufleute und Personenhandelsgesellschaften</a:t>
            </a:r>
          </a:p>
        </p:txBody>
      </p:sp>
      <p:sp>
        <p:nvSpPr>
          <p:cNvPr id="217104" name="Text Box 33"/>
          <p:cNvSpPr txBox="1">
            <a:spLocks noChangeArrowheads="1"/>
          </p:cNvSpPr>
          <p:nvPr/>
        </p:nvSpPr>
        <p:spPr bwMode="auto">
          <a:xfrm>
            <a:off x="4648200" y="838200"/>
            <a:ext cx="3048000" cy="685800"/>
          </a:xfrm>
          <a:prstGeom prst="rect">
            <a:avLst/>
          </a:prstGeom>
          <a:solidFill>
            <a:srgbClr val="FFEFD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Kapitalgesellschaften bzw. </a:t>
            </a:r>
            <a:r>
              <a:rPr lang="de-DE" sz="1200"/>
              <a:t>gleichgestellte</a:t>
            </a:r>
            <a:r>
              <a:rPr lang="de-DE" sz="1400"/>
              <a:t> Personenhandelsgesellschaften</a:t>
            </a:r>
          </a:p>
        </p:txBody>
      </p:sp>
      <p:sp>
        <p:nvSpPr>
          <p:cNvPr id="15377" name="Line 36"/>
          <p:cNvSpPr>
            <a:spLocks noChangeShapeType="1"/>
          </p:cNvSpPr>
          <p:nvPr/>
        </p:nvSpPr>
        <p:spPr bwMode="auto">
          <a:xfrm>
            <a:off x="1066800" y="2514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78" name="Line 37"/>
          <p:cNvSpPr>
            <a:spLocks noChangeShapeType="1"/>
          </p:cNvSpPr>
          <p:nvPr/>
        </p:nvSpPr>
        <p:spPr bwMode="auto">
          <a:xfrm>
            <a:off x="2362200" y="2514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79" name="Line 38"/>
          <p:cNvSpPr>
            <a:spLocks noChangeShapeType="1"/>
          </p:cNvSpPr>
          <p:nvPr/>
        </p:nvSpPr>
        <p:spPr bwMode="auto">
          <a:xfrm>
            <a:off x="3429000" y="3124200"/>
            <a:ext cx="312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108" name="Text Box 39"/>
          <p:cNvSpPr txBox="1">
            <a:spLocks noChangeArrowheads="1"/>
          </p:cNvSpPr>
          <p:nvPr/>
        </p:nvSpPr>
        <p:spPr bwMode="auto">
          <a:xfrm>
            <a:off x="3352800" y="2438400"/>
            <a:ext cx="2590800" cy="5334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Aufstellungspflicht nach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 § 264 Abs. 1 Satz 1 HGB</a:t>
            </a:r>
            <a:endParaRPr lang="de-DE" sz="1400"/>
          </a:p>
        </p:txBody>
      </p:sp>
      <p:sp>
        <p:nvSpPr>
          <p:cNvPr id="15381" name="Line 42"/>
          <p:cNvSpPr>
            <a:spLocks noChangeShapeType="1"/>
          </p:cNvSpPr>
          <p:nvPr/>
        </p:nvSpPr>
        <p:spPr bwMode="auto">
          <a:xfrm>
            <a:off x="3429000" y="3124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110" name="Text Box 44"/>
          <p:cNvSpPr txBox="1">
            <a:spLocks noChangeArrowheads="1"/>
          </p:cNvSpPr>
          <p:nvPr/>
        </p:nvSpPr>
        <p:spPr bwMode="auto">
          <a:xfrm>
            <a:off x="2819400" y="3276600"/>
            <a:ext cx="1143000" cy="533400"/>
          </a:xfrm>
          <a:prstGeom prst="rect">
            <a:avLst/>
          </a:prstGeom>
          <a:solidFill>
            <a:srgbClr val="FFEFD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Bilanz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 (§ 266 HGB)</a:t>
            </a:r>
          </a:p>
        </p:txBody>
      </p:sp>
      <p:sp>
        <p:nvSpPr>
          <p:cNvPr id="217111" name="Text Box 45"/>
          <p:cNvSpPr txBox="1">
            <a:spLocks noChangeArrowheads="1"/>
          </p:cNvSpPr>
          <p:nvPr/>
        </p:nvSpPr>
        <p:spPr bwMode="auto">
          <a:xfrm>
            <a:off x="4038600" y="3276600"/>
            <a:ext cx="1143000" cy="5334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GuV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(§ 275 HGB)</a:t>
            </a:r>
          </a:p>
        </p:txBody>
      </p:sp>
      <p:sp>
        <p:nvSpPr>
          <p:cNvPr id="15384" name="Line 47"/>
          <p:cNvSpPr>
            <a:spLocks noChangeShapeType="1"/>
          </p:cNvSpPr>
          <p:nvPr/>
        </p:nvSpPr>
        <p:spPr bwMode="auto">
          <a:xfrm>
            <a:off x="5715000" y="3124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113" name="Text Box 48"/>
          <p:cNvSpPr txBox="1">
            <a:spLocks noChangeArrowheads="1"/>
          </p:cNvSpPr>
          <p:nvPr/>
        </p:nvSpPr>
        <p:spPr bwMode="auto">
          <a:xfrm>
            <a:off x="5257800" y="3276600"/>
            <a:ext cx="1143000" cy="533400"/>
          </a:xfrm>
          <a:prstGeom prst="rect">
            <a:avLst/>
          </a:prstGeom>
          <a:solidFill>
            <a:srgbClr val="D9FF6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Anhang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(§ 284 HGB)</a:t>
            </a:r>
          </a:p>
        </p:txBody>
      </p:sp>
      <p:sp>
        <p:nvSpPr>
          <p:cNvPr id="217114" name="Text Box 49"/>
          <p:cNvSpPr txBox="1">
            <a:spLocks noChangeArrowheads="1"/>
          </p:cNvSpPr>
          <p:nvPr/>
        </p:nvSpPr>
        <p:spPr bwMode="auto">
          <a:xfrm>
            <a:off x="2362200" y="5943600"/>
            <a:ext cx="6019800" cy="762000"/>
          </a:xfrm>
          <a:prstGeom prst="rect">
            <a:avLst/>
          </a:prstGeom>
          <a:solidFill>
            <a:srgbClr val="C7F2F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 b="0"/>
              <a:t>Aufstellung nach Grundsätzen ordnungsmäßiger Buchführung.</a:t>
            </a:r>
          </a:p>
          <a:p>
            <a:pPr eaLnBrk="1" hangingPunct="1">
              <a:spcBef>
                <a:spcPct val="0"/>
              </a:spcBef>
            </a:pPr>
            <a:r>
              <a:rPr lang="de-DE" sz="1400" b="0"/>
              <a:t> Vorgeschriebene Gliederungen (Bilanz, GuV). </a:t>
            </a:r>
          </a:p>
          <a:p>
            <a:pPr eaLnBrk="1" hangingPunct="1">
              <a:spcBef>
                <a:spcPct val="0"/>
              </a:spcBef>
            </a:pPr>
            <a:r>
              <a:rPr lang="de-DE" sz="1400" b="0"/>
              <a:t>Erleichterungen insbes. bei kleinen Kapitalgesellschaften</a:t>
            </a:r>
            <a:r>
              <a:rPr lang="de-DE" sz="1200"/>
              <a:t>.</a:t>
            </a:r>
          </a:p>
        </p:txBody>
      </p:sp>
      <p:sp>
        <p:nvSpPr>
          <p:cNvPr id="217115" name="Text Box 50"/>
          <p:cNvSpPr txBox="1">
            <a:spLocks noChangeArrowheads="1"/>
          </p:cNvSpPr>
          <p:nvPr/>
        </p:nvSpPr>
        <p:spPr bwMode="auto">
          <a:xfrm>
            <a:off x="6629400" y="2438400"/>
            <a:ext cx="2362200" cy="5334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Aufstellungspflicht nach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 § 264 Abs. 1 Satz 2 HGB</a:t>
            </a:r>
          </a:p>
        </p:txBody>
      </p:sp>
      <p:sp>
        <p:nvSpPr>
          <p:cNvPr id="217116" name="Text Box 51"/>
          <p:cNvSpPr txBox="1">
            <a:spLocks noChangeArrowheads="1"/>
          </p:cNvSpPr>
          <p:nvPr/>
        </p:nvSpPr>
        <p:spPr bwMode="auto">
          <a:xfrm>
            <a:off x="609600" y="2743200"/>
            <a:ext cx="838200" cy="381000"/>
          </a:xfrm>
          <a:prstGeom prst="rect">
            <a:avLst/>
          </a:prstGeom>
          <a:solidFill>
            <a:srgbClr val="FFEFD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Bilanz</a:t>
            </a:r>
          </a:p>
        </p:txBody>
      </p:sp>
      <p:sp>
        <p:nvSpPr>
          <p:cNvPr id="217117" name="Text Box 52"/>
          <p:cNvSpPr txBox="1">
            <a:spLocks noChangeArrowheads="1"/>
          </p:cNvSpPr>
          <p:nvPr/>
        </p:nvSpPr>
        <p:spPr bwMode="auto">
          <a:xfrm>
            <a:off x="1981200" y="2743200"/>
            <a:ext cx="838200" cy="3810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GuV</a:t>
            </a:r>
          </a:p>
        </p:txBody>
      </p:sp>
      <p:sp>
        <p:nvSpPr>
          <p:cNvPr id="217118" name="Text Box 54"/>
          <p:cNvSpPr txBox="1">
            <a:spLocks noChangeArrowheads="1"/>
          </p:cNvSpPr>
          <p:nvPr/>
        </p:nvSpPr>
        <p:spPr bwMode="auto">
          <a:xfrm>
            <a:off x="7848600" y="3276600"/>
            <a:ext cx="1143000" cy="533400"/>
          </a:xfrm>
          <a:prstGeom prst="rect">
            <a:avLst/>
          </a:prstGeom>
          <a:solidFill>
            <a:srgbClr val="FFEFD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Bilanz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 (§ 266 HGB)</a:t>
            </a:r>
          </a:p>
        </p:txBody>
      </p:sp>
      <p:sp>
        <p:nvSpPr>
          <p:cNvPr id="217119" name="Text Box 55"/>
          <p:cNvSpPr txBox="1">
            <a:spLocks noChangeArrowheads="1"/>
          </p:cNvSpPr>
          <p:nvPr/>
        </p:nvSpPr>
        <p:spPr bwMode="auto">
          <a:xfrm>
            <a:off x="7848600" y="3886200"/>
            <a:ext cx="1143000" cy="5334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GuV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(§ 275 HGB)</a:t>
            </a:r>
          </a:p>
        </p:txBody>
      </p:sp>
      <p:sp>
        <p:nvSpPr>
          <p:cNvPr id="217120" name="Text Box 56"/>
          <p:cNvSpPr txBox="1">
            <a:spLocks noChangeArrowheads="1"/>
          </p:cNvSpPr>
          <p:nvPr/>
        </p:nvSpPr>
        <p:spPr bwMode="auto">
          <a:xfrm>
            <a:off x="7848600" y="4495800"/>
            <a:ext cx="1143000" cy="533400"/>
          </a:xfrm>
          <a:prstGeom prst="rect">
            <a:avLst/>
          </a:prstGeom>
          <a:solidFill>
            <a:srgbClr val="D9FF6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Anhang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(§ 284 HGB)</a:t>
            </a:r>
          </a:p>
        </p:txBody>
      </p:sp>
      <p:sp>
        <p:nvSpPr>
          <p:cNvPr id="217121" name="Text Box 57"/>
          <p:cNvSpPr txBox="1">
            <a:spLocks noChangeArrowheads="1"/>
          </p:cNvSpPr>
          <p:nvPr/>
        </p:nvSpPr>
        <p:spPr bwMode="auto">
          <a:xfrm>
            <a:off x="4572000" y="5257800"/>
            <a:ext cx="1143000" cy="533400"/>
          </a:xfrm>
          <a:prstGeom prst="rect">
            <a:avLst/>
          </a:prstGeom>
          <a:solidFill>
            <a:srgbClr val="F8EBD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Kapitalfluss-rechnung</a:t>
            </a:r>
          </a:p>
        </p:txBody>
      </p:sp>
      <p:sp>
        <p:nvSpPr>
          <p:cNvPr id="217122" name="Text Box 58"/>
          <p:cNvSpPr txBox="1">
            <a:spLocks noChangeArrowheads="1"/>
          </p:cNvSpPr>
          <p:nvPr/>
        </p:nvSpPr>
        <p:spPr bwMode="auto">
          <a:xfrm>
            <a:off x="7010400" y="5257800"/>
            <a:ext cx="990600" cy="533400"/>
          </a:xfrm>
          <a:prstGeom prst="rect">
            <a:avLst/>
          </a:prstGeom>
          <a:solidFill>
            <a:srgbClr val="F8EBD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Segment-berichte</a:t>
            </a:r>
          </a:p>
        </p:txBody>
      </p:sp>
      <p:sp>
        <p:nvSpPr>
          <p:cNvPr id="217123" name="Text Box 59"/>
          <p:cNvSpPr txBox="1">
            <a:spLocks noChangeArrowheads="1"/>
          </p:cNvSpPr>
          <p:nvPr/>
        </p:nvSpPr>
        <p:spPr bwMode="auto">
          <a:xfrm>
            <a:off x="5867400" y="5257800"/>
            <a:ext cx="914400" cy="533400"/>
          </a:xfrm>
          <a:prstGeom prst="rect">
            <a:avLst/>
          </a:prstGeom>
          <a:solidFill>
            <a:srgbClr val="F8EBD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EK-Spiegel</a:t>
            </a:r>
          </a:p>
        </p:txBody>
      </p:sp>
      <p:sp>
        <p:nvSpPr>
          <p:cNvPr id="15396" name="Line 60"/>
          <p:cNvSpPr>
            <a:spLocks noChangeShapeType="1"/>
          </p:cNvSpPr>
          <p:nvPr/>
        </p:nvSpPr>
        <p:spPr bwMode="auto">
          <a:xfrm>
            <a:off x="7467600" y="3124200"/>
            <a:ext cx="0" cy="213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97" name="Line 61"/>
          <p:cNvSpPr>
            <a:spLocks noChangeShapeType="1"/>
          </p:cNvSpPr>
          <p:nvPr/>
        </p:nvSpPr>
        <p:spPr bwMode="auto">
          <a:xfrm>
            <a:off x="7467600" y="35052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98" name="Line 62"/>
          <p:cNvSpPr>
            <a:spLocks noChangeShapeType="1"/>
          </p:cNvSpPr>
          <p:nvPr/>
        </p:nvSpPr>
        <p:spPr bwMode="auto">
          <a:xfrm>
            <a:off x="7467600" y="41910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399" name="Line 63"/>
          <p:cNvSpPr>
            <a:spLocks noChangeShapeType="1"/>
          </p:cNvSpPr>
          <p:nvPr/>
        </p:nvSpPr>
        <p:spPr bwMode="auto">
          <a:xfrm>
            <a:off x="7467600" y="47244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400" name="Line 64"/>
          <p:cNvSpPr>
            <a:spLocks noChangeShapeType="1"/>
          </p:cNvSpPr>
          <p:nvPr/>
        </p:nvSpPr>
        <p:spPr bwMode="auto">
          <a:xfrm>
            <a:off x="5181600" y="5029200"/>
            <a:ext cx="228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401" name="Line 65"/>
          <p:cNvSpPr>
            <a:spLocks noChangeShapeType="1"/>
          </p:cNvSpPr>
          <p:nvPr/>
        </p:nvSpPr>
        <p:spPr bwMode="auto">
          <a:xfrm>
            <a:off x="6324600" y="5029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402" name="Line 66"/>
          <p:cNvSpPr>
            <a:spLocks noChangeShapeType="1"/>
          </p:cNvSpPr>
          <p:nvPr/>
        </p:nvSpPr>
        <p:spPr bwMode="auto">
          <a:xfrm>
            <a:off x="5181600" y="5029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403" name="Line 67"/>
          <p:cNvSpPr>
            <a:spLocks noChangeShapeType="1"/>
          </p:cNvSpPr>
          <p:nvPr/>
        </p:nvSpPr>
        <p:spPr bwMode="auto">
          <a:xfrm>
            <a:off x="6858000" y="3124200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404" name="Line 69"/>
          <p:cNvSpPr>
            <a:spLocks noChangeShapeType="1"/>
          </p:cNvSpPr>
          <p:nvPr/>
        </p:nvSpPr>
        <p:spPr bwMode="auto">
          <a:xfrm flipV="1">
            <a:off x="6858000" y="3124200"/>
            <a:ext cx="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405" name="Line 71"/>
          <p:cNvSpPr>
            <a:spLocks noChangeShapeType="1"/>
          </p:cNvSpPr>
          <p:nvPr/>
        </p:nvSpPr>
        <p:spPr bwMode="auto">
          <a:xfrm flipV="1">
            <a:off x="6553200" y="3124200"/>
            <a:ext cx="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134" name="Text Box 72"/>
          <p:cNvSpPr txBox="1">
            <a:spLocks noChangeArrowheads="1"/>
          </p:cNvSpPr>
          <p:nvPr/>
        </p:nvSpPr>
        <p:spPr bwMode="auto">
          <a:xfrm>
            <a:off x="5867400" y="4191000"/>
            <a:ext cx="1447800" cy="533400"/>
          </a:xfrm>
          <a:prstGeom prst="rect">
            <a:avLst/>
          </a:prstGeom>
          <a:solidFill>
            <a:srgbClr val="E4E4E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Lagebericht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de-DE" sz="1200"/>
              <a:t>(§ 289 HGB)</a:t>
            </a:r>
          </a:p>
        </p:txBody>
      </p:sp>
      <p:sp>
        <p:nvSpPr>
          <p:cNvPr id="15408" name="Text Box 32"/>
          <p:cNvSpPr txBox="1">
            <a:spLocks noChangeArrowheads="1"/>
          </p:cNvSpPr>
          <p:nvPr/>
        </p:nvSpPr>
        <p:spPr bwMode="auto">
          <a:xfrm>
            <a:off x="0" y="0"/>
            <a:ext cx="274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ReWe: Jahresabschluss</a:t>
            </a:r>
          </a:p>
        </p:txBody>
      </p:sp>
      <p:sp>
        <p:nvSpPr>
          <p:cNvPr id="15410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7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7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7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7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1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7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1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1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1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1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1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17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21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21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21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21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21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8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00"/>
                            </p:stCondLst>
                            <p:childTnLst>
                              <p:par>
                                <p:cTn id="1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21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21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21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21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00"/>
                            </p:stCondLst>
                            <p:childTnLst>
                              <p:par>
                                <p:cTn id="21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  <p:bldP spid="217095" grpId="0" animBg="1" autoUpdateAnimBg="0"/>
      <p:bldP spid="15368" grpId="0" animBg="1"/>
      <p:bldP spid="15369" grpId="0" animBg="1"/>
      <p:bldP spid="15370" grpId="0" animBg="1"/>
      <p:bldP spid="217099" grpId="0" animBg="1" autoUpdateAnimBg="0"/>
      <p:bldP spid="217100" grpId="0" animBg="1" autoUpdateAnimBg="0"/>
      <p:bldP spid="217101" grpId="0" animBg="1" autoUpdateAnimBg="0"/>
      <p:bldP spid="217102" grpId="0" animBg="1" autoUpdateAnimBg="0"/>
      <p:bldP spid="217103" grpId="0" animBg="1" autoUpdateAnimBg="0"/>
      <p:bldP spid="217104" grpId="0" animBg="1" autoUpdateAnimBg="0"/>
      <p:bldP spid="15377" grpId="0" animBg="1"/>
      <p:bldP spid="15378" grpId="0" animBg="1"/>
      <p:bldP spid="15379" grpId="0" animBg="1"/>
      <p:bldP spid="217108" grpId="0" animBg="1" autoUpdateAnimBg="0"/>
      <p:bldP spid="15381" grpId="0" animBg="1"/>
      <p:bldP spid="217110" grpId="0" animBg="1" autoUpdateAnimBg="0"/>
      <p:bldP spid="217111" grpId="0" animBg="1" autoUpdateAnimBg="0"/>
      <p:bldP spid="15384" grpId="0" animBg="1"/>
      <p:bldP spid="217113" grpId="0" animBg="1" autoUpdateAnimBg="0"/>
      <p:bldP spid="217114" grpId="0" animBg="1" autoUpdateAnimBg="0"/>
      <p:bldP spid="217115" grpId="0" animBg="1" autoUpdateAnimBg="0"/>
      <p:bldP spid="217116" grpId="0" animBg="1" autoUpdateAnimBg="0"/>
      <p:bldP spid="217117" grpId="0" animBg="1" autoUpdateAnimBg="0"/>
      <p:bldP spid="217118" grpId="0" animBg="1" autoUpdateAnimBg="0"/>
      <p:bldP spid="217119" grpId="0" animBg="1" autoUpdateAnimBg="0"/>
      <p:bldP spid="217120" grpId="0" animBg="1" autoUpdateAnimBg="0"/>
      <p:bldP spid="217121" grpId="0" animBg="1" autoUpdateAnimBg="0"/>
      <p:bldP spid="217122" grpId="0" animBg="1" autoUpdateAnimBg="0"/>
      <p:bldP spid="217123" grpId="0" animBg="1" autoUpdateAnimBg="0"/>
      <p:bldP spid="15396" grpId="0" animBg="1"/>
      <p:bldP spid="15397" grpId="0" animBg="1"/>
      <p:bldP spid="15398" grpId="0" animBg="1"/>
      <p:bldP spid="15399" grpId="0" animBg="1"/>
      <p:bldP spid="15400" grpId="0" animBg="1"/>
      <p:bldP spid="15401" grpId="0" animBg="1"/>
      <p:bldP spid="15402" grpId="0" animBg="1"/>
      <p:bldP spid="15403" grpId="0" animBg="1"/>
      <p:bldP spid="15404" grpId="0" animBg="1"/>
      <p:bldP spid="15405" grpId="0" animBg="1"/>
      <p:bldP spid="217134" grpId="0" animBg="1" autoUpdateAnimBg="0"/>
      <p:bldP spid="1541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70" name="Object 82"/>
          <p:cNvGraphicFramePr>
            <a:graphicFrameLocks noChangeAspect="1"/>
          </p:cNvGraphicFramePr>
          <p:nvPr/>
        </p:nvGraphicFramePr>
        <p:xfrm>
          <a:off x="7239000" y="3657600"/>
          <a:ext cx="1628775" cy="1047750"/>
        </p:xfrm>
        <a:graphic>
          <a:graphicData uri="http://schemas.openxmlformats.org/presentationml/2006/ole">
            <p:oleObj spid="_x0000_s12370" name="Bitmap" r:id="rId4" imgW="1628571" imgH="1047619" progId="Paint.Picture">
              <p:embed/>
            </p:oleObj>
          </a:graphicData>
        </a:graphic>
      </p:graphicFrame>
      <p:graphicFrame>
        <p:nvGraphicFramePr>
          <p:cNvPr id="12369" name="Object 81"/>
          <p:cNvGraphicFramePr>
            <a:graphicFrameLocks noChangeAspect="1"/>
          </p:cNvGraphicFramePr>
          <p:nvPr/>
        </p:nvGraphicFramePr>
        <p:xfrm>
          <a:off x="5562600" y="3505200"/>
          <a:ext cx="1600200" cy="1333500"/>
        </p:xfrm>
        <a:graphic>
          <a:graphicData uri="http://schemas.openxmlformats.org/presentationml/2006/ole">
            <p:oleObj spid="_x0000_s12369" name="Bitmap" r:id="rId5" imgW="1600000" imgH="1333333" progId="Paint.Picture">
              <p:embed/>
            </p:oleObj>
          </a:graphicData>
        </a:graphic>
      </p:graphicFrame>
      <p:graphicFrame>
        <p:nvGraphicFramePr>
          <p:cNvPr id="12368" name="Object 80"/>
          <p:cNvGraphicFramePr>
            <a:graphicFrameLocks noChangeAspect="1"/>
          </p:cNvGraphicFramePr>
          <p:nvPr/>
        </p:nvGraphicFramePr>
        <p:xfrm>
          <a:off x="3733800" y="3581400"/>
          <a:ext cx="1771650" cy="1276350"/>
        </p:xfrm>
        <a:graphic>
          <a:graphicData uri="http://schemas.openxmlformats.org/presentationml/2006/ole">
            <p:oleObj spid="_x0000_s12368" name="Bitmap" r:id="rId6" imgW="1771429" imgH="1276190" progId="Paint.Picture">
              <p:embed/>
            </p:oleObj>
          </a:graphicData>
        </a:graphic>
      </p:graphicFrame>
      <p:sp>
        <p:nvSpPr>
          <p:cNvPr id="12292" name="Line 2"/>
          <p:cNvSpPr>
            <a:spLocks noChangeShapeType="1"/>
          </p:cNvSpPr>
          <p:nvPr/>
        </p:nvSpPr>
        <p:spPr bwMode="auto">
          <a:xfrm>
            <a:off x="7924800" y="4648200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293" name="Line 3"/>
          <p:cNvSpPr>
            <a:spLocks noChangeShapeType="1"/>
          </p:cNvSpPr>
          <p:nvPr/>
        </p:nvSpPr>
        <p:spPr bwMode="auto">
          <a:xfrm>
            <a:off x="76200" y="5486400"/>
            <a:ext cx="71628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2294" name="Line 4"/>
          <p:cNvSpPr>
            <a:spLocks noChangeShapeType="1"/>
          </p:cNvSpPr>
          <p:nvPr/>
        </p:nvSpPr>
        <p:spPr bwMode="auto">
          <a:xfrm>
            <a:off x="4648200" y="3124200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295" name="Line 5"/>
          <p:cNvSpPr>
            <a:spLocks noChangeShapeType="1"/>
          </p:cNvSpPr>
          <p:nvPr/>
        </p:nvSpPr>
        <p:spPr bwMode="auto">
          <a:xfrm flipV="1">
            <a:off x="838200" y="6248400"/>
            <a:ext cx="3810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18" name="Text Box 6"/>
          <p:cNvSpPr txBox="1">
            <a:spLocks noChangeArrowheads="1"/>
          </p:cNvSpPr>
          <p:nvPr/>
        </p:nvSpPr>
        <p:spPr bwMode="auto">
          <a:xfrm>
            <a:off x="1295400" y="6096000"/>
            <a:ext cx="2362200" cy="304800"/>
          </a:xfrm>
          <a:prstGeom prst="rect">
            <a:avLst/>
          </a:prstGeom>
          <a:solidFill>
            <a:srgbClr val="FFF1E3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Geschäftsjahr</a:t>
            </a:r>
          </a:p>
        </p:txBody>
      </p:sp>
      <p:sp>
        <p:nvSpPr>
          <p:cNvPr id="12303" name="Line 13"/>
          <p:cNvSpPr>
            <a:spLocks noChangeShapeType="1"/>
          </p:cNvSpPr>
          <p:nvPr/>
        </p:nvSpPr>
        <p:spPr bwMode="auto">
          <a:xfrm>
            <a:off x="4648200" y="3429000"/>
            <a:ext cx="1676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2304" name="Line 14"/>
          <p:cNvSpPr>
            <a:spLocks noChangeShapeType="1"/>
          </p:cNvSpPr>
          <p:nvPr/>
        </p:nvSpPr>
        <p:spPr bwMode="auto">
          <a:xfrm>
            <a:off x="6324600" y="3124200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05" name="Line 15"/>
          <p:cNvSpPr>
            <a:spLocks noChangeShapeType="1"/>
          </p:cNvSpPr>
          <p:nvPr/>
        </p:nvSpPr>
        <p:spPr bwMode="auto">
          <a:xfrm>
            <a:off x="2743200" y="3581400"/>
            <a:ext cx="0" cy="1219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28" name="Text Box 16"/>
          <p:cNvSpPr txBox="1">
            <a:spLocks noChangeArrowheads="1"/>
          </p:cNvSpPr>
          <p:nvPr/>
        </p:nvSpPr>
        <p:spPr bwMode="auto">
          <a:xfrm>
            <a:off x="4038600" y="2438400"/>
            <a:ext cx="4114800" cy="685800"/>
          </a:xfrm>
          <a:prstGeom prst="rect">
            <a:avLst/>
          </a:prstGeom>
          <a:solidFill>
            <a:srgbClr val="F5FFD7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l" eaLnBrk="1" hangingPunct="1">
              <a:spcBef>
                <a:spcPct val="0"/>
              </a:spcBef>
              <a:defRPr/>
            </a:pPr>
            <a:r>
              <a:rPr lang="de-DE"/>
              <a:t>A. Aufbereitung und Strukturierung der Daten aus der Buchführung</a:t>
            </a:r>
          </a:p>
        </p:txBody>
      </p:sp>
      <p:sp>
        <p:nvSpPr>
          <p:cNvPr id="218129" name="Line 17"/>
          <p:cNvSpPr>
            <a:spLocks noChangeShapeType="1"/>
          </p:cNvSpPr>
          <p:nvPr/>
        </p:nvSpPr>
        <p:spPr bwMode="auto">
          <a:xfrm flipV="1">
            <a:off x="7848600" y="22098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30" name="Text Box 18"/>
          <p:cNvSpPr txBox="1">
            <a:spLocks noChangeArrowheads="1"/>
          </p:cNvSpPr>
          <p:nvPr/>
        </p:nvSpPr>
        <p:spPr bwMode="auto">
          <a:xfrm>
            <a:off x="4038600" y="304800"/>
            <a:ext cx="4114800" cy="1143000"/>
          </a:xfrm>
          <a:prstGeom prst="rect">
            <a:avLst/>
          </a:prstGeom>
          <a:solidFill>
            <a:srgbClr val="F5FFD7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l" eaLnBrk="1" hangingPunct="1">
              <a:spcBef>
                <a:spcPct val="0"/>
              </a:spcBef>
              <a:defRPr/>
            </a:pPr>
            <a:r>
              <a:rPr lang="de-DE"/>
              <a:t>C. Bilanz-, Erfolgs- und Finanzanalyse:</a:t>
            </a:r>
          </a:p>
          <a:p>
            <a:pPr algn="l" eaLnBrk="1" hangingPunct="1">
              <a:spcBef>
                <a:spcPct val="0"/>
              </a:spcBef>
              <a:defRPr/>
            </a:pPr>
            <a:r>
              <a:rPr lang="de-DE"/>
              <a:t>Beurteilungen, Interpretation der Kenn-zahlenwerte, Perioden- und Betriebs-vergleiche</a:t>
            </a:r>
          </a:p>
        </p:txBody>
      </p:sp>
      <p:sp>
        <p:nvSpPr>
          <p:cNvPr id="218131" name="Line 19"/>
          <p:cNvSpPr>
            <a:spLocks noChangeShapeType="1"/>
          </p:cNvSpPr>
          <p:nvPr/>
        </p:nvSpPr>
        <p:spPr bwMode="auto">
          <a:xfrm flipV="1">
            <a:off x="4572000" y="22098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32" name="Line 20"/>
          <p:cNvSpPr>
            <a:spLocks noChangeShapeType="1"/>
          </p:cNvSpPr>
          <p:nvPr/>
        </p:nvSpPr>
        <p:spPr bwMode="auto">
          <a:xfrm flipV="1">
            <a:off x="4572000" y="1447800"/>
            <a:ext cx="0" cy="3429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33" name="Line 21"/>
          <p:cNvSpPr>
            <a:spLocks noChangeShapeType="1"/>
          </p:cNvSpPr>
          <p:nvPr/>
        </p:nvSpPr>
        <p:spPr bwMode="auto">
          <a:xfrm flipV="1">
            <a:off x="7848600" y="14478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34" name="Line 22"/>
          <p:cNvSpPr>
            <a:spLocks noChangeShapeType="1"/>
          </p:cNvSpPr>
          <p:nvPr/>
        </p:nvSpPr>
        <p:spPr bwMode="auto">
          <a:xfrm flipH="1">
            <a:off x="1905000" y="685800"/>
            <a:ext cx="2133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35" name="Line 23"/>
          <p:cNvSpPr>
            <a:spLocks noChangeShapeType="1"/>
          </p:cNvSpPr>
          <p:nvPr/>
        </p:nvSpPr>
        <p:spPr bwMode="auto">
          <a:xfrm>
            <a:off x="2895600" y="1371600"/>
            <a:ext cx="1143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8136" name="Line 24"/>
          <p:cNvSpPr>
            <a:spLocks noChangeShapeType="1"/>
          </p:cNvSpPr>
          <p:nvPr/>
        </p:nvSpPr>
        <p:spPr bwMode="auto">
          <a:xfrm>
            <a:off x="2895600" y="1371600"/>
            <a:ext cx="0" cy="129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37" name="Text Box 25"/>
          <p:cNvSpPr txBox="1">
            <a:spLocks noChangeArrowheads="1"/>
          </p:cNvSpPr>
          <p:nvPr/>
        </p:nvSpPr>
        <p:spPr bwMode="auto">
          <a:xfrm>
            <a:off x="2286000" y="381000"/>
            <a:ext cx="1447800" cy="685800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Externe Adressaten</a:t>
            </a:r>
          </a:p>
        </p:txBody>
      </p:sp>
      <p:sp>
        <p:nvSpPr>
          <p:cNvPr id="218138" name="Text Box 26"/>
          <p:cNvSpPr txBox="1">
            <a:spLocks noChangeArrowheads="1"/>
          </p:cNvSpPr>
          <p:nvPr/>
        </p:nvSpPr>
        <p:spPr bwMode="auto">
          <a:xfrm>
            <a:off x="2286000" y="1143000"/>
            <a:ext cx="1447800" cy="609600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Interne Auswertung</a:t>
            </a:r>
            <a:endParaRPr lang="de-DE" sz="1200"/>
          </a:p>
        </p:txBody>
      </p:sp>
      <p:sp>
        <p:nvSpPr>
          <p:cNvPr id="12317" name="Line 27"/>
          <p:cNvSpPr>
            <a:spLocks noChangeShapeType="1"/>
          </p:cNvSpPr>
          <p:nvPr/>
        </p:nvSpPr>
        <p:spPr bwMode="auto">
          <a:xfrm>
            <a:off x="6324600" y="48006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8140" name="Text Box 28"/>
          <p:cNvSpPr txBox="1">
            <a:spLocks noChangeArrowheads="1"/>
          </p:cNvSpPr>
          <p:nvPr/>
        </p:nvSpPr>
        <p:spPr bwMode="auto">
          <a:xfrm>
            <a:off x="4038600" y="1752600"/>
            <a:ext cx="4114800" cy="457200"/>
          </a:xfrm>
          <a:prstGeom prst="rect">
            <a:avLst/>
          </a:prstGeom>
          <a:solidFill>
            <a:srgbClr val="F6FFDB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l" eaLnBrk="1" hangingPunct="1">
              <a:spcBef>
                <a:spcPct val="0"/>
              </a:spcBef>
              <a:defRPr/>
            </a:pPr>
            <a:r>
              <a:rPr lang="de-DE"/>
              <a:t>B. Bildung von Kennzahlen</a:t>
            </a:r>
          </a:p>
        </p:txBody>
      </p:sp>
      <p:sp>
        <p:nvSpPr>
          <p:cNvPr id="12320" name="Line 30"/>
          <p:cNvSpPr>
            <a:spLocks noChangeShapeType="1"/>
          </p:cNvSpPr>
          <p:nvPr/>
        </p:nvSpPr>
        <p:spPr bwMode="auto">
          <a:xfrm>
            <a:off x="838200" y="4800600"/>
            <a:ext cx="0" cy="1752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21" name="Text Box 31"/>
          <p:cNvSpPr txBox="1">
            <a:spLocks noChangeArrowheads="1"/>
          </p:cNvSpPr>
          <p:nvPr/>
        </p:nvSpPr>
        <p:spPr bwMode="auto">
          <a:xfrm>
            <a:off x="304800" y="5334000"/>
            <a:ext cx="990600" cy="304800"/>
          </a:xfrm>
          <a:prstGeom prst="rect">
            <a:avLst/>
          </a:prstGeom>
          <a:solidFill>
            <a:srgbClr val="FFE4C9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01.01.</a:t>
            </a:r>
          </a:p>
        </p:txBody>
      </p:sp>
      <p:pic>
        <p:nvPicPr>
          <p:cNvPr id="12322" name="Picture 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0" y="2667000"/>
            <a:ext cx="1524000" cy="9937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8145" name="Text Box 33"/>
          <p:cNvSpPr txBox="1">
            <a:spLocks noChangeArrowheads="1"/>
          </p:cNvSpPr>
          <p:nvPr/>
        </p:nvSpPr>
        <p:spPr bwMode="auto">
          <a:xfrm>
            <a:off x="1981200" y="3962400"/>
            <a:ext cx="1524000" cy="381000"/>
          </a:xfrm>
          <a:prstGeom prst="rect">
            <a:avLst/>
          </a:prstGeom>
          <a:solidFill>
            <a:srgbClr val="CCFFCC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Steuerung</a:t>
            </a:r>
          </a:p>
        </p:txBody>
      </p:sp>
      <p:sp>
        <p:nvSpPr>
          <p:cNvPr id="12324" name="Line 34"/>
          <p:cNvSpPr>
            <a:spLocks noChangeShapeType="1"/>
          </p:cNvSpPr>
          <p:nvPr/>
        </p:nvSpPr>
        <p:spPr bwMode="auto">
          <a:xfrm>
            <a:off x="6324600" y="3429000"/>
            <a:ext cx="1600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2327" name="Line 37"/>
          <p:cNvSpPr>
            <a:spLocks noChangeShapeType="1"/>
          </p:cNvSpPr>
          <p:nvPr/>
        </p:nvSpPr>
        <p:spPr bwMode="auto">
          <a:xfrm>
            <a:off x="7924800" y="31242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28" name="Line 38"/>
          <p:cNvSpPr>
            <a:spLocks noChangeShapeType="1"/>
          </p:cNvSpPr>
          <p:nvPr/>
        </p:nvSpPr>
        <p:spPr bwMode="auto">
          <a:xfrm>
            <a:off x="4648200" y="4800600"/>
            <a:ext cx="0" cy="152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aphicFrame>
        <p:nvGraphicFramePr>
          <p:cNvPr id="12290" name="Object 40"/>
          <p:cNvGraphicFramePr>
            <a:graphicFrameLocks noChangeAspect="1"/>
          </p:cNvGraphicFramePr>
          <p:nvPr/>
        </p:nvGraphicFramePr>
        <p:xfrm>
          <a:off x="1447800" y="4800600"/>
          <a:ext cx="2057400" cy="1206500"/>
        </p:xfrm>
        <a:graphic>
          <a:graphicData uri="http://schemas.openxmlformats.org/presentationml/2006/ole">
            <p:oleObj spid="_x0000_s12290" name="Paint Shop Pro Image" r:id="rId8" imgW="2370732" imgH="1668745" progId="PaintShopPro">
              <p:embed/>
            </p:oleObj>
          </a:graphicData>
        </a:graphic>
      </p:graphicFrame>
      <p:sp>
        <p:nvSpPr>
          <p:cNvPr id="12330" name="Text Box 41"/>
          <p:cNvSpPr txBox="1">
            <a:spLocks noChangeArrowheads="1"/>
          </p:cNvSpPr>
          <p:nvPr/>
        </p:nvSpPr>
        <p:spPr bwMode="auto">
          <a:xfrm>
            <a:off x="1447800" y="4903788"/>
            <a:ext cx="1066800" cy="3540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Unter-nehmen</a:t>
            </a:r>
            <a:endParaRPr lang="de-DE" sz="1400"/>
          </a:p>
        </p:txBody>
      </p:sp>
      <p:sp>
        <p:nvSpPr>
          <p:cNvPr id="218155" name="Line 43"/>
          <p:cNvSpPr>
            <a:spLocks noChangeShapeType="1"/>
          </p:cNvSpPr>
          <p:nvPr/>
        </p:nvSpPr>
        <p:spPr bwMode="auto">
          <a:xfrm flipV="1">
            <a:off x="6324600" y="22098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56" name="Line 44"/>
          <p:cNvSpPr>
            <a:spLocks noChangeShapeType="1"/>
          </p:cNvSpPr>
          <p:nvPr/>
        </p:nvSpPr>
        <p:spPr bwMode="auto">
          <a:xfrm flipV="1">
            <a:off x="6324600" y="14478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2334" name="Text Box 45"/>
          <p:cNvSpPr txBox="1">
            <a:spLocks noChangeArrowheads="1"/>
          </p:cNvSpPr>
          <p:nvPr/>
        </p:nvSpPr>
        <p:spPr bwMode="auto">
          <a:xfrm>
            <a:off x="3048000" y="2133600"/>
            <a:ext cx="91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400"/>
              <a:t>Manage-ment</a:t>
            </a:r>
            <a:r>
              <a:rPr lang="de-DE" sz="2400">
                <a:latin typeface="Times New Roman" pitchFamily="18" charset="0"/>
              </a:rPr>
              <a:t> </a:t>
            </a:r>
          </a:p>
        </p:txBody>
      </p:sp>
      <p:sp>
        <p:nvSpPr>
          <p:cNvPr id="218158" name="Line 46"/>
          <p:cNvSpPr>
            <a:spLocks noChangeShapeType="1"/>
          </p:cNvSpPr>
          <p:nvPr/>
        </p:nvSpPr>
        <p:spPr bwMode="auto">
          <a:xfrm flipH="1" flipV="1">
            <a:off x="914400" y="23622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8159" name="Line 47"/>
          <p:cNvSpPr>
            <a:spLocks noChangeShapeType="1"/>
          </p:cNvSpPr>
          <p:nvPr/>
        </p:nvSpPr>
        <p:spPr bwMode="auto">
          <a:xfrm>
            <a:off x="914400" y="2362200"/>
            <a:ext cx="1981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37" name="Line 48"/>
          <p:cNvSpPr>
            <a:spLocks noChangeShapeType="1"/>
          </p:cNvSpPr>
          <p:nvPr/>
        </p:nvSpPr>
        <p:spPr bwMode="auto">
          <a:xfrm flipV="1">
            <a:off x="4648200" y="5105400"/>
            <a:ext cx="3276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aphicFrame>
        <p:nvGraphicFramePr>
          <p:cNvPr id="12291" name="Object 49"/>
          <p:cNvGraphicFramePr>
            <a:graphicFrameLocks noChangeAspect="1"/>
          </p:cNvGraphicFramePr>
          <p:nvPr/>
        </p:nvGraphicFramePr>
        <p:xfrm>
          <a:off x="304800" y="2971800"/>
          <a:ext cx="1295400" cy="950913"/>
        </p:xfrm>
        <a:graphic>
          <a:graphicData uri="http://schemas.openxmlformats.org/presentationml/2006/ole">
            <p:oleObj spid="_x0000_s12291" name="Paint Shop Pro Image" r:id="rId9" imgW="2019512" imgH="1483329" progId="PaintShopPro">
              <p:embed/>
            </p:oleObj>
          </a:graphicData>
        </a:graphic>
      </p:graphicFrame>
      <p:sp>
        <p:nvSpPr>
          <p:cNvPr id="12338" name="Line 50"/>
          <p:cNvSpPr>
            <a:spLocks noChangeShapeType="1"/>
          </p:cNvSpPr>
          <p:nvPr/>
        </p:nvSpPr>
        <p:spPr bwMode="auto">
          <a:xfrm>
            <a:off x="1066800" y="3886200"/>
            <a:ext cx="533400" cy="914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39" name="Text Box 51"/>
          <p:cNvSpPr txBox="1">
            <a:spLocks noChangeArrowheads="1"/>
          </p:cNvSpPr>
          <p:nvPr/>
        </p:nvSpPr>
        <p:spPr bwMode="auto">
          <a:xfrm>
            <a:off x="304800" y="3962400"/>
            <a:ext cx="91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400"/>
              <a:t>Mitar-beiter</a:t>
            </a:r>
          </a:p>
        </p:txBody>
      </p:sp>
      <p:sp>
        <p:nvSpPr>
          <p:cNvPr id="12340" name="Line 52"/>
          <p:cNvSpPr>
            <a:spLocks noChangeShapeType="1"/>
          </p:cNvSpPr>
          <p:nvPr/>
        </p:nvSpPr>
        <p:spPr bwMode="auto">
          <a:xfrm>
            <a:off x="1905000" y="228600"/>
            <a:ext cx="0" cy="1676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41" name="Line 53"/>
          <p:cNvSpPr>
            <a:spLocks noChangeShapeType="1"/>
          </p:cNvSpPr>
          <p:nvPr/>
        </p:nvSpPr>
        <p:spPr bwMode="auto">
          <a:xfrm>
            <a:off x="1676400" y="228600"/>
            <a:ext cx="22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42" name="Line 54"/>
          <p:cNvSpPr>
            <a:spLocks noChangeShapeType="1"/>
          </p:cNvSpPr>
          <p:nvPr/>
        </p:nvSpPr>
        <p:spPr bwMode="auto">
          <a:xfrm>
            <a:off x="1676400" y="457200"/>
            <a:ext cx="22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43" name="Line 55"/>
          <p:cNvSpPr>
            <a:spLocks noChangeShapeType="1"/>
          </p:cNvSpPr>
          <p:nvPr/>
        </p:nvSpPr>
        <p:spPr bwMode="auto">
          <a:xfrm>
            <a:off x="1676400" y="685800"/>
            <a:ext cx="22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44" name="Line 56"/>
          <p:cNvSpPr>
            <a:spLocks noChangeShapeType="1"/>
          </p:cNvSpPr>
          <p:nvPr/>
        </p:nvSpPr>
        <p:spPr bwMode="auto">
          <a:xfrm>
            <a:off x="1676400" y="990600"/>
            <a:ext cx="22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45" name="Text Box 57"/>
          <p:cNvSpPr txBox="1">
            <a:spLocks noChangeArrowheads="1"/>
          </p:cNvSpPr>
          <p:nvPr/>
        </p:nvSpPr>
        <p:spPr bwMode="auto">
          <a:xfrm>
            <a:off x="76200" y="762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Eigner</a:t>
            </a:r>
            <a:endParaRPr lang="de-DE" sz="1400"/>
          </a:p>
        </p:txBody>
      </p:sp>
      <p:sp>
        <p:nvSpPr>
          <p:cNvPr id="12346" name="Text Box 58"/>
          <p:cNvSpPr txBox="1">
            <a:spLocks noChangeArrowheads="1"/>
          </p:cNvSpPr>
          <p:nvPr/>
        </p:nvSpPr>
        <p:spPr bwMode="auto">
          <a:xfrm>
            <a:off x="76200" y="334963"/>
            <a:ext cx="1295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Kreditinstitute</a:t>
            </a:r>
          </a:p>
        </p:txBody>
      </p:sp>
      <p:sp>
        <p:nvSpPr>
          <p:cNvPr id="12347" name="Text Box 59"/>
          <p:cNvSpPr txBox="1">
            <a:spLocks noChangeArrowheads="1"/>
          </p:cNvSpPr>
          <p:nvPr/>
        </p:nvSpPr>
        <p:spPr bwMode="auto">
          <a:xfrm>
            <a:off x="76200" y="6096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Finanzamt</a:t>
            </a:r>
            <a:endParaRPr lang="de-DE" sz="1400"/>
          </a:p>
        </p:txBody>
      </p:sp>
      <p:sp>
        <p:nvSpPr>
          <p:cNvPr id="12348" name="Text Box 60"/>
          <p:cNvSpPr txBox="1">
            <a:spLocks noChangeArrowheads="1"/>
          </p:cNvSpPr>
          <p:nvPr/>
        </p:nvSpPr>
        <p:spPr bwMode="auto">
          <a:xfrm>
            <a:off x="76200" y="868363"/>
            <a:ext cx="1143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Kunden</a:t>
            </a:r>
            <a:endParaRPr lang="de-DE" sz="1200" b="0">
              <a:latin typeface="Times New Roman" pitchFamily="18" charset="0"/>
            </a:endParaRPr>
          </a:p>
        </p:txBody>
      </p:sp>
      <p:sp>
        <p:nvSpPr>
          <p:cNvPr id="12349" name="Line 62"/>
          <p:cNvSpPr>
            <a:spLocks noChangeShapeType="1"/>
          </p:cNvSpPr>
          <p:nvPr/>
        </p:nvSpPr>
        <p:spPr bwMode="auto">
          <a:xfrm>
            <a:off x="1676400" y="1295400"/>
            <a:ext cx="22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8175" name="Text Box 63"/>
          <p:cNvSpPr txBox="1">
            <a:spLocks noChangeArrowheads="1"/>
          </p:cNvSpPr>
          <p:nvPr/>
        </p:nvSpPr>
        <p:spPr bwMode="auto">
          <a:xfrm>
            <a:off x="3733800" y="4953000"/>
            <a:ext cx="1905000" cy="314325"/>
          </a:xfrm>
          <a:prstGeom prst="rect">
            <a:avLst/>
          </a:prstGeom>
          <a:solidFill>
            <a:srgbClr val="D8F6F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  <a:defRPr/>
            </a:pPr>
            <a:r>
              <a:rPr lang="de-DE" sz="1400"/>
              <a:t>Jahresabschluss</a:t>
            </a:r>
          </a:p>
        </p:txBody>
      </p:sp>
      <p:sp>
        <p:nvSpPr>
          <p:cNvPr id="12351" name="Text Box 64"/>
          <p:cNvSpPr txBox="1">
            <a:spLocks noChangeArrowheads="1"/>
          </p:cNvSpPr>
          <p:nvPr/>
        </p:nvSpPr>
        <p:spPr bwMode="auto">
          <a:xfrm>
            <a:off x="5257800" y="55626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400"/>
              <a:t>Geschäftsbetrieb</a:t>
            </a:r>
          </a:p>
        </p:txBody>
      </p:sp>
      <p:sp>
        <p:nvSpPr>
          <p:cNvPr id="12352" name="Text Box 60"/>
          <p:cNvSpPr txBox="1">
            <a:spLocks noChangeArrowheads="1"/>
          </p:cNvSpPr>
          <p:nvPr/>
        </p:nvSpPr>
        <p:spPr bwMode="auto">
          <a:xfrm>
            <a:off x="76200" y="1143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Lieferanten</a:t>
            </a:r>
            <a:endParaRPr lang="de-DE" sz="1200" b="0">
              <a:latin typeface="Times New Roman" pitchFamily="18" charset="0"/>
            </a:endParaRPr>
          </a:p>
        </p:txBody>
      </p:sp>
      <p:sp>
        <p:nvSpPr>
          <p:cNvPr id="12353" name="Text Box 60"/>
          <p:cNvSpPr txBox="1">
            <a:spLocks noChangeArrowheads="1"/>
          </p:cNvSpPr>
          <p:nvPr/>
        </p:nvSpPr>
        <p:spPr bwMode="auto">
          <a:xfrm>
            <a:off x="76200" y="1447800"/>
            <a:ext cx="1752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Forschungsinstitute</a:t>
            </a:r>
            <a:endParaRPr lang="de-DE" sz="1200" b="0">
              <a:latin typeface="Times New Roman" pitchFamily="18" charset="0"/>
            </a:endParaRPr>
          </a:p>
        </p:txBody>
      </p:sp>
      <p:sp>
        <p:nvSpPr>
          <p:cNvPr id="12354" name="Line 62"/>
          <p:cNvSpPr>
            <a:spLocks noChangeShapeType="1"/>
          </p:cNvSpPr>
          <p:nvPr/>
        </p:nvSpPr>
        <p:spPr bwMode="auto">
          <a:xfrm>
            <a:off x="1676400" y="1600200"/>
            <a:ext cx="22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55" name="Text Box 60"/>
          <p:cNvSpPr txBox="1">
            <a:spLocks noChangeArrowheads="1"/>
          </p:cNvSpPr>
          <p:nvPr/>
        </p:nvSpPr>
        <p:spPr bwMode="auto">
          <a:xfrm>
            <a:off x="76200" y="1752600"/>
            <a:ext cx="1752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Öffentlichkeit</a:t>
            </a:r>
            <a:endParaRPr lang="de-DE" sz="1200" b="0">
              <a:latin typeface="Times New Roman" pitchFamily="18" charset="0"/>
            </a:endParaRPr>
          </a:p>
        </p:txBody>
      </p:sp>
      <p:sp>
        <p:nvSpPr>
          <p:cNvPr id="12356" name="Line 62"/>
          <p:cNvSpPr>
            <a:spLocks noChangeShapeType="1"/>
          </p:cNvSpPr>
          <p:nvPr/>
        </p:nvSpPr>
        <p:spPr bwMode="auto">
          <a:xfrm>
            <a:off x="1676400" y="1905000"/>
            <a:ext cx="22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8182" name="Line 44"/>
          <p:cNvSpPr>
            <a:spLocks noChangeShapeType="1"/>
          </p:cNvSpPr>
          <p:nvPr/>
        </p:nvSpPr>
        <p:spPr bwMode="auto">
          <a:xfrm flipH="1" flipV="1">
            <a:off x="8153400" y="4572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83" name="Line 44"/>
          <p:cNvSpPr>
            <a:spLocks noChangeShapeType="1"/>
          </p:cNvSpPr>
          <p:nvPr/>
        </p:nvSpPr>
        <p:spPr bwMode="auto">
          <a:xfrm flipH="1" flipV="1">
            <a:off x="8153400" y="6858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8184" name="Line 44"/>
          <p:cNvSpPr>
            <a:spLocks noChangeShapeType="1"/>
          </p:cNvSpPr>
          <p:nvPr/>
        </p:nvSpPr>
        <p:spPr bwMode="auto">
          <a:xfrm flipH="1" flipV="1">
            <a:off x="8153400" y="12954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2360" name="Text Box 73"/>
          <p:cNvSpPr txBox="1">
            <a:spLocks noChangeArrowheads="1"/>
          </p:cNvSpPr>
          <p:nvPr/>
        </p:nvSpPr>
        <p:spPr bwMode="auto">
          <a:xfrm>
            <a:off x="8229600" y="1371600"/>
            <a:ext cx="838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Weitere Informa-tionen</a:t>
            </a:r>
            <a:endParaRPr lang="de-DE" sz="1400"/>
          </a:p>
        </p:txBody>
      </p:sp>
      <p:sp>
        <p:nvSpPr>
          <p:cNvPr id="12365" name="Text Box 32"/>
          <p:cNvSpPr txBox="1">
            <a:spLocks noChangeArrowheads="1"/>
          </p:cNvSpPr>
          <p:nvPr/>
        </p:nvSpPr>
        <p:spPr bwMode="auto">
          <a:xfrm>
            <a:off x="1981200" y="0"/>
            <a:ext cx="274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Jahresabschlussanalyse</a:t>
            </a:r>
          </a:p>
        </p:txBody>
      </p:sp>
      <p:graphicFrame>
        <p:nvGraphicFramePr>
          <p:cNvPr id="12366" name="Object 78"/>
          <p:cNvGraphicFramePr>
            <a:graphicFrameLocks noChangeAspect="1"/>
          </p:cNvGraphicFramePr>
          <p:nvPr/>
        </p:nvGraphicFramePr>
        <p:xfrm>
          <a:off x="8229600" y="762000"/>
          <a:ext cx="219075" cy="438150"/>
        </p:xfrm>
        <a:graphic>
          <a:graphicData uri="http://schemas.openxmlformats.org/presentationml/2006/ole">
            <p:oleObj spid="_x0000_s12366" name="Bitmap" r:id="rId10" imgW="219222" imgH="438095" progId="Paint.Picture">
              <p:embed/>
            </p:oleObj>
          </a:graphicData>
        </a:graphic>
      </p:graphicFrame>
      <p:sp>
        <p:nvSpPr>
          <p:cNvPr id="12367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12371" name="Line 38"/>
          <p:cNvSpPr>
            <a:spLocks noChangeShapeType="1"/>
          </p:cNvSpPr>
          <p:nvPr/>
        </p:nvSpPr>
        <p:spPr bwMode="auto">
          <a:xfrm>
            <a:off x="4648200" y="5257800"/>
            <a:ext cx="0" cy="1219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72" name="Text Box 39"/>
          <p:cNvSpPr txBox="1">
            <a:spLocks noChangeArrowheads="1"/>
          </p:cNvSpPr>
          <p:nvPr/>
        </p:nvSpPr>
        <p:spPr bwMode="auto">
          <a:xfrm>
            <a:off x="4114800" y="5334000"/>
            <a:ext cx="1066800" cy="304800"/>
          </a:xfrm>
          <a:prstGeom prst="rect">
            <a:avLst/>
          </a:prstGeom>
          <a:solidFill>
            <a:srgbClr val="FFE4C9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31.12.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8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8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1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18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1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1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1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18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1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1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1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18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2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218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2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21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1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1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1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500"/>
                                        <p:tgtEl>
                                          <p:spTgt spid="1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1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500"/>
                                        <p:tgtEl>
                                          <p:spTgt spid="12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1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1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00"/>
                            </p:stCondLst>
                            <p:childTnLst>
                              <p:par>
                                <p:cTn id="1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4" dur="500"/>
                                        <p:tgtEl>
                                          <p:spTgt spid="12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12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4" dur="500"/>
                                        <p:tgtEl>
                                          <p:spTgt spid="21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21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000"/>
                            </p:stCondLst>
                            <p:childTnLst>
                              <p:par>
                                <p:cTn id="2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2" dur="500"/>
                                        <p:tgtEl>
                                          <p:spTgt spid="21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500"/>
                            </p:stCondLst>
                            <p:childTnLst>
                              <p:par>
                                <p:cTn id="2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6" dur="5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000"/>
                            </p:stCondLst>
                            <p:childTnLst>
                              <p:par>
                                <p:cTn id="2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4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21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3" dur="500"/>
                                        <p:tgtEl>
                                          <p:spTgt spid="218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"/>
                            </p:stCondLst>
                            <p:childTnLst>
                              <p:par>
                                <p:cTn id="2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7" dur="500"/>
                                        <p:tgtEl>
                                          <p:spTgt spid="21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000"/>
                            </p:stCondLst>
                            <p:childTnLst>
                              <p:par>
                                <p:cTn id="2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1500"/>
                            </p:stCondLst>
                            <p:childTnLst>
                              <p:par>
                                <p:cTn id="2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1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2000"/>
                            </p:stCondLst>
                            <p:childTnLst>
                              <p:par>
                                <p:cTn id="2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500"/>
                                        <p:tgtEl>
                                          <p:spTgt spid="1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2500"/>
                            </p:stCondLst>
                            <p:childTnLst>
                              <p:par>
                                <p:cTn id="25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2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2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2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2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4" grpId="0" animBg="1"/>
      <p:bldP spid="12303" grpId="0" animBg="1"/>
      <p:bldP spid="12304" grpId="0" animBg="1"/>
      <p:bldP spid="12305" grpId="0" animBg="1"/>
      <p:bldP spid="218128" grpId="0" animBg="1" autoUpdateAnimBg="0"/>
      <p:bldP spid="218129" grpId="0" animBg="1"/>
      <p:bldP spid="218130" grpId="0" animBg="1" autoUpdateAnimBg="0"/>
      <p:bldP spid="218131" grpId="0" animBg="1"/>
      <p:bldP spid="218132" grpId="0" animBg="1"/>
      <p:bldP spid="218133" grpId="0" animBg="1"/>
      <p:bldP spid="218134" grpId="0" animBg="1"/>
      <p:bldP spid="218135" grpId="0" animBg="1"/>
      <p:bldP spid="218136" grpId="0" animBg="1"/>
      <p:bldP spid="218137" grpId="0" animBg="1" autoUpdateAnimBg="0"/>
      <p:bldP spid="218138" grpId="0" animBg="1" autoUpdateAnimBg="0"/>
      <p:bldP spid="12317" grpId="0" animBg="1"/>
      <p:bldP spid="218140" grpId="0" animBg="1" autoUpdateAnimBg="0"/>
      <p:bldP spid="218145" grpId="0" animBg="1" autoUpdateAnimBg="0"/>
      <p:bldP spid="12324" grpId="0" animBg="1"/>
      <p:bldP spid="12327" grpId="0" animBg="1"/>
      <p:bldP spid="12328" grpId="0" animBg="1"/>
      <p:bldP spid="218155" grpId="0" animBg="1"/>
      <p:bldP spid="218156" grpId="0" animBg="1"/>
      <p:bldP spid="12334" grpId="0" autoUpdateAnimBg="0"/>
      <p:bldP spid="218158" grpId="0" animBg="1"/>
      <p:bldP spid="218159" grpId="0" animBg="1"/>
      <p:bldP spid="12337" grpId="0" animBg="1"/>
      <p:bldP spid="12338" grpId="0" animBg="1"/>
      <p:bldP spid="12339" grpId="0" autoUpdateAnimBg="0"/>
      <p:bldP spid="12340" grpId="0" animBg="1"/>
      <p:bldP spid="12341" grpId="0" animBg="1"/>
      <p:bldP spid="12342" grpId="0" animBg="1"/>
      <p:bldP spid="12343" grpId="0" animBg="1"/>
      <p:bldP spid="12344" grpId="0" animBg="1"/>
      <p:bldP spid="12345" grpId="0" autoUpdateAnimBg="0"/>
      <p:bldP spid="12346" grpId="0" autoUpdateAnimBg="0"/>
      <p:bldP spid="12347" grpId="0" autoUpdateAnimBg="0"/>
      <p:bldP spid="12348" grpId="0" autoUpdateAnimBg="0"/>
      <p:bldP spid="12349" grpId="0" animBg="1"/>
      <p:bldP spid="218175" grpId="0" animBg="1" autoUpdateAnimBg="0"/>
      <p:bldP spid="12352" grpId="0" autoUpdateAnimBg="0"/>
      <p:bldP spid="12353" grpId="0" autoUpdateAnimBg="0"/>
      <p:bldP spid="12354" grpId="0" animBg="1"/>
      <p:bldP spid="12355" grpId="0" autoUpdateAnimBg="0"/>
      <p:bldP spid="12356" grpId="0" animBg="1"/>
      <p:bldP spid="218182" grpId="0" animBg="1"/>
      <p:bldP spid="218183" grpId="0" animBg="1"/>
      <p:bldP spid="218184" grpId="0" animBg="1"/>
      <p:bldP spid="12360" grpId="0" autoUpdateAnimBg="0"/>
      <p:bldP spid="12367" grpId="0" animBg="1" autoUpdateAnimBg="0"/>
      <p:bldP spid="12372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Oval 2"/>
          <p:cNvSpPr>
            <a:spLocks noChangeArrowheads="1"/>
          </p:cNvSpPr>
          <p:nvPr/>
        </p:nvSpPr>
        <p:spPr bwMode="auto">
          <a:xfrm>
            <a:off x="6172200" y="1371600"/>
            <a:ext cx="2667000" cy="2667000"/>
          </a:xfrm>
          <a:prstGeom prst="ellipse">
            <a:avLst/>
          </a:prstGeom>
          <a:solidFill>
            <a:srgbClr val="E8FFA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1029" name="Oval 3"/>
          <p:cNvSpPr>
            <a:spLocks noChangeArrowheads="1"/>
          </p:cNvSpPr>
          <p:nvPr/>
        </p:nvSpPr>
        <p:spPr bwMode="auto">
          <a:xfrm>
            <a:off x="76200" y="1295400"/>
            <a:ext cx="3352800" cy="2819400"/>
          </a:xfrm>
          <a:prstGeom prst="ellipse">
            <a:avLst/>
          </a:prstGeom>
          <a:solidFill>
            <a:srgbClr val="E8FFA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1030" name="Line 3"/>
          <p:cNvSpPr>
            <a:spLocks noChangeShapeType="1"/>
          </p:cNvSpPr>
          <p:nvPr/>
        </p:nvSpPr>
        <p:spPr bwMode="auto">
          <a:xfrm>
            <a:off x="685800" y="5105400"/>
            <a:ext cx="7315200" cy="0"/>
          </a:xfrm>
          <a:prstGeom prst="line">
            <a:avLst/>
          </a:prstGeom>
          <a:noFill/>
          <a:ln w="2540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01733" name="Text Box 4"/>
          <p:cNvSpPr txBox="1">
            <a:spLocks noChangeArrowheads="1"/>
          </p:cNvSpPr>
          <p:nvPr/>
        </p:nvSpPr>
        <p:spPr bwMode="auto">
          <a:xfrm>
            <a:off x="1143000" y="3505200"/>
            <a:ext cx="1752600" cy="304800"/>
          </a:xfrm>
          <a:prstGeom prst="rect">
            <a:avLst/>
          </a:prstGeom>
          <a:solidFill>
            <a:srgbClr val="FFFFD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Rechnungswesen</a:t>
            </a:r>
          </a:p>
        </p:txBody>
      </p:sp>
      <p:sp>
        <p:nvSpPr>
          <p:cNvPr id="1032" name="Line 5"/>
          <p:cNvSpPr>
            <a:spLocks noChangeShapeType="1"/>
          </p:cNvSpPr>
          <p:nvPr/>
        </p:nvSpPr>
        <p:spPr bwMode="auto">
          <a:xfrm flipH="1">
            <a:off x="2895600" y="3352800"/>
            <a:ext cx="12192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33" name="Line 6"/>
          <p:cNvSpPr>
            <a:spLocks noChangeShapeType="1"/>
          </p:cNvSpPr>
          <p:nvPr/>
        </p:nvSpPr>
        <p:spPr bwMode="auto">
          <a:xfrm flipH="1">
            <a:off x="2895600" y="3124200"/>
            <a:ext cx="29718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34" name="Line 8"/>
          <p:cNvSpPr>
            <a:spLocks noChangeShapeType="1"/>
          </p:cNvSpPr>
          <p:nvPr/>
        </p:nvSpPr>
        <p:spPr bwMode="auto">
          <a:xfrm>
            <a:off x="2057400" y="1905000"/>
            <a:ext cx="1447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35" name="Line 9"/>
          <p:cNvSpPr>
            <a:spLocks noChangeShapeType="1"/>
          </p:cNvSpPr>
          <p:nvPr/>
        </p:nvSpPr>
        <p:spPr bwMode="auto">
          <a:xfrm>
            <a:off x="914400" y="1219200"/>
            <a:ext cx="25527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36" name="Text Box 10"/>
          <p:cNvSpPr txBox="1">
            <a:spLocks noChangeArrowheads="1"/>
          </p:cNvSpPr>
          <p:nvPr/>
        </p:nvSpPr>
        <p:spPr bwMode="auto">
          <a:xfrm>
            <a:off x="1981200" y="1371600"/>
            <a:ext cx="1524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/>
              <a:t>Informationen</a:t>
            </a:r>
          </a:p>
        </p:txBody>
      </p:sp>
      <p:sp>
        <p:nvSpPr>
          <p:cNvPr id="1038" name="Line 12"/>
          <p:cNvSpPr>
            <a:spLocks noChangeShapeType="1"/>
          </p:cNvSpPr>
          <p:nvPr/>
        </p:nvSpPr>
        <p:spPr bwMode="auto">
          <a:xfrm>
            <a:off x="6629400" y="762000"/>
            <a:ext cx="0" cy="533400"/>
          </a:xfrm>
          <a:prstGeom prst="line">
            <a:avLst/>
          </a:prstGeom>
          <a:noFill/>
          <a:ln w="412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39" name="Line 13"/>
          <p:cNvSpPr>
            <a:spLocks noChangeShapeType="1"/>
          </p:cNvSpPr>
          <p:nvPr/>
        </p:nvSpPr>
        <p:spPr bwMode="auto">
          <a:xfrm flipH="1">
            <a:off x="5486400" y="1295400"/>
            <a:ext cx="1143000" cy="0"/>
          </a:xfrm>
          <a:prstGeom prst="line">
            <a:avLst/>
          </a:prstGeom>
          <a:noFill/>
          <a:ln w="412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40" name="Text Box 14"/>
          <p:cNvSpPr txBox="1">
            <a:spLocks noChangeArrowheads="1"/>
          </p:cNvSpPr>
          <p:nvPr/>
        </p:nvSpPr>
        <p:spPr bwMode="auto">
          <a:xfrm>
            <a:off x="6705600" y="762000"/>
            <a:ext cx="1333500" cy="3048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b="0"/>
              <a:t>Ziele u. a.</a:t>
            </a:r>
          </a:p>
        </p:txBody>
      </p:sp>
      <p:sp>
        <p:nvSpPr>
          <p:cNvPr id="1041" name="Line 15"/>
          <p:cNvSpPr>
            <a:spLocks noChangeShapeType="1"/>
          </p:cNvSpPr>
          <p:nvPr/>
        </p:nvSpPr>
        <p:spPr bwMode="auto">
          <a:xfrm>
            <a:off x="5486400" y="1676400"/>
            <a:ext cx="2667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42" name="Text Box 16"/>
          <p:cNvSpPr txBox="1">
            <a:spLocks noChangeArrowheads="1"/>
          </p:cNvSpPr>
          <p:nvPr/>
        </p:nvSpPr>
        <p:spPr bwMode="auto">
          <a:xfrm>
            <a:off x="6629400" y="1905000"/>
            <a:ext cx="2057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/>
              <a:t>Rechenschafts-legung (extern)</a:t>
            </a:r>
          </a:p>
        </p:txBody>
      </p:sp>
      <p:sp>
        <p:nvSpPr>
          <p:cNvPr id="1044" name="Line 18"/>
          <p:cNvSpPr>
            <a:spLocks noChangeShapeType="1"/>
          </p:cNvSpPr>
          <p:nvPr/>
        </p:nvSpPr>
        <p:spPr bwMode="auto">
          <a:xfrm flipH="1">
            <a:off x="7086600" y="1676400"/>
            <a:ext cx="0" cy="228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45" name="Text Box 19"/>
          <p:cNvSpPr txBox="1">
            <a:spLocks noChangeArrowheads="1"/>
          </p:cNvSpPr>
          <p:nvPr/>
        </p:nvSpPr>
        <p:spPr bwMode="auto">
          <a:xfrm>
            <a:off x="914400" y="4191000"/>
            <a:ext cx="14097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 b="0"/>
              <a:t>Ressourcen-einsatz</a:t>
            </a:r>
            <a:endParaRPr lang="de-DE" sz="1400"/>
          </a:p>
        </p:txBody>
      </p:sp>
      <p:sp>
        <p:nvSpPr>
          <p:cNvPr id="1046" name="Line 20"/>
          <p:cNvSpPr>
            <a:spLocks noChangeShapeType="1"/>
          </p:cNvSpPr>
          <p:nvPr/>
        </p:nvSpPr>
        <p:spPr bwMode="auto">
          <a:xfrm flipV="1">
            <a:off x="2057400" y="3810000"/>
            <a:ext cx="0" cy="1219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47" name="Text Box 21"/>
          <p:cNvSpPr txBox="1">
            <a:spLocks noChangeArrowheads="1"/>
          </p:cNvSpPr>
          <p:nvPr/>
        </p:nvSpPr>
        <p:spPr bwMode="auto">
          <a:xfrm>
            <a:off x="4800600" y="3657600"/>
            <a:ext cx="1143000" cy="4572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 b="0"/>
              <a:t>Leistungs-ergebnisse</a:t>
            </a:r>
            <a:endParaRPr lang="de-DE" sz="1400"/>
          </a:p>
        </p:txBody>
      </p:sp>
      <p:sp>
        <p:nvSpPr>
          <p:cNvPr id="1048" name="Line 22"/>
          <p:cNvSpPr>
            <a:spLocks noChangeShapeType="1"/>
          </p:cNvSpPr>
          <p:nvPr/>
        </p:nvSpPr>
        <p:spPr bwMode="auto">
          <a:xfrm>
            <a:off x="5867400" y="3124200"/>
            <a:ext cx="0" cy="18669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49" name="Text Box 23"/>
          <p:cNvSpPr txBox="1">
            <a:spLocks noChangeArrowheads="1"/>
          </p:cNvSpPr>
          <p:nvPr/>
        </p:nvSpPr>
        <p:spPr bwMode="auto">
          <a:xfrm>
            <a:off x="3429000" y="3505200"/>
            <a:ext cx="914400" cy="6477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 b="0"/>
              <a:t>Interne Daten</a:t>
            </a:r>
          </a:p>
        </p:txBody>
      </p:sp>
      <p:sp>
        <p:nvSpPr>
          <p:cNvPr id="1050" name="Text Box 25"/>
          <p:cNvSpPr txBox="1">
            <a:spLocks noChangeArrowheads="1"/>
          </p:cNvSpPr>
          <p:nvPr/>
        </p:nvSpPr>
        <p:spPr bwMode="auto">
          <a:xfrm>
            <a:off x="4419600" y="3276600"/>
            <a:ext cx="1219200" cy="3048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 b="0"/>
              <a:t>Steuerung</a:t>
            </a:r>
            <a:endParaRPr lang="de-DE" sz="1400"/>
          </a:p>
        </p:txBody>
      </p:sp>
      <p:sp>
        <p:nvSpPr>
          <p:cNvPr id="1057" name="Line 39"/>
          <p:cNvSpPr>
            <a:spLocks noChangeShapeType="1"/>
          </p:cNvSpPr>
          <p:nvPr/>
        </p:nvSpPr>
        <p:spPr bwMode="auto">
          <a:xfrm flipV="1">
            <a:off x="2057400" y="19050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59" name="Text Box 43"/>
          <p:cNvSpPr txBox="1">
            <a:spLocks noChangeArrowheads="1"/>
          </p:cNvSpPr>
          <p:nvPr/>
        </p:nvSpPr>
        <p:spPr bwMode="auto">
          <a:xfrm>
            <a:off x="5486400" y="5257800"/>
            <a:ext cx="1828800" cy="6096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 b="0"/>
              <a:t>Geschäftsbetrieb des Unternehmens</a:t>
            </a:r>
            <a:endParaRPr lang="de-DE" sz="140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505200" y="762000"/>
          <a:ext cx="1981200" cy="1281113"/>
        </p:xfrm>
        <a:graphic>
          <a:graphicData uri="http://schemas.openxmlformats.org/presentationml/2006/ole">
            <p:oleObj spid="_x0000_s1026" name="Paint Shop Pro Image" r:id="rId4" imgW="2175610" imgH="1405259" progId="PaintShopPro">
              <p:embed/>
            </p:oleObj>
          </a:graphicData>
        </a:graphic>
      </p:graphicFrame>
      <p:sp>
        <p:nvSpPr>
          <p:cNvPr id="201765" name="Text Box 46"/>
          <p:cNvSpPr txBox="1">
            <a:spLocks noChangeArrowheads="1"/>
          </p:cNvSpPr>
          <p:nvPr/>
        </p:nvSpPr>
        <p:spPr bwMode="auto">
          <a:xfrm>
            <a:off x="3429000" y="1981200"/>
            <a:ext cx="2133600" cy="381000"/>
          </a:xfrm>
          <a:prstGeom prst="rect">
            <a:avLst/>
          </a:prstGeom>
          <a:solidFill>
            <a:srgbClr val="C5E2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1" hangingPunct="1">
              <a:spcBef>
                <a:spcPct val="0"/>
              </a:spcBef>
              <a:defRPr/>
            </a:pPr>
            <a:r>
              <a:rPr lang="de-DE" sz="1400"/>
              <a:t>Management</a:t>
            </a:r>
          </a:p>
        </p:txBody>
      </p:sp>
      <p:sp>
        <p:nvSpPr>
          <p:cNvPr id="1061" name="Line 47"/>
          <p:cNvSpPr>
            <a:spLocks noChangeShapeType="1"/>
          </p:cNvSpPr>
          <p:nvPr/>
        </p:nvSpPr>
        <p:spPr bwMode="auto">
          <a:xfrm>
            <a:off x="228600" y="28956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2" name="Text Box 48"/>
          <p:cNvSpPr txBox="1">
            <a:spLocks noChangeArrowheads="1"/>
          </p:cNvSpPr>
          <p:nvPr/>
        </p:nvSpPr>
        <p:spPr bwMode="auto">
          <a:xfrm>
            <a:off x="381000" y="2895600"/>
            <a:ext cx="9144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Rechts-vor-schriften</a:t>
            </a:r>
            <a:endParaRPr lang="de-DE" sz="1400"/>
          </a:p>
        </p:txBody>
      </p:sp>
      <p:sp>
        <p:nvSpPr>
          <p:cNvPr id="1063" name="Line 42"/>
          <p:cNvSpPr>
            <a:spLocks noChangeShapeType="1"/>
          </p:cNvSpPr>
          <p:nvPr/>
        </p:nvSpPr>
        <p:spPr bwMode="auto">
          <a:xfrm>
            <a:off x="6400800" y="57912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4" name="Line 43"/>
          <p:cNvSpPr>
            <a:spLocks noChangeShapeType="1"/>
          </p:cNvSpPr>
          <p:nvPr/>
        </p:nvSpPr>
        <p:spPr bwMode="auto">
          <a:xfrm>
            <a:off x="1447800" y="6019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5" name="Line 44"/>
          <p:cNvSpPr>
            <a:spLocks noChangeShapeType="1"/>
          </p:cNvSpPr>
          <p:nvPr/>
        </p:nvSpPr>
        <p:spPr bwMode="auto">
          <a:xfrm>
            <a:off x="3505200" y="6019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6" name="Line 45"/>
          <p:cNvSpPr>
            <a:spLocks noChangeShapeType="1"/>
          </p:cNvSpPr>
          <p:nvPr/>
        </p:nvSpPr>
        <p:spPr bwMode="auto">
          <a:xfrm>
            <a:off x="5410200" y="6019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7" name="Line 46"/>
          <p:cNvSpPr>
            <a:spLocks noChangeShapeType="1"/>
          </p:cNvSpPr>
          <p:nvPr/>
        </p:nvSpPr>
        <p:spPr bwMode="auto">
          <a:xfrm flipV="1">
            <a:off x="1447800" y="6019800"/>
            <a:ext cx="495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8" name="Oval 47"/>
          <p:cNvSpPr>
            <a:spLocks noChangeArrowheads="1"/>
          </p:cNvSpPr>
          <p:nvPr/>
        </p:nvSpPr>
        <p:spPr bwMode="auto">
          <a:xfrm>
            <a:off x="1143000" y="6172200"/>
            <a:ext cx="609600" cy="609600"/>
          </a:xfrm>
          <a:prstGeom prst="ellipse">
            <a:avLst/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1069" name="Oval 48"/>
          <p:cNvSpPr>
            <a:spLocks noChangeArrowheads="1"/>
          </p:cNvSpPr>
          <p:nvPr/>
        </p:nvSpPr>
        <p:spPr bwMode="auto">
          <a:xfrm>
            <a:off x="5105400" y="6172200"/>
            <a:ext cx="609600" cy="609600"/>
          </a:xfrm>
          <a:prstGeom prst="ellipse">
            <a:avLst/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1070" name="Oval 49"/>
          <p:cNvSpPr>
            <a:spLocks noChangeArrowheads="1"/>
          </p:cNvSpPr>
          <p:nvPr/>
        </p:nvSpPr>
        <p:spPr bwMode="auto">
          <a:xfrm>
            <a:off x="3200400" y="6172200"/>
            <a:ext cx="609600" cy="609600"/>
          </a:xfrm>
          <a:prstGeom prst="ellipse">
            <a:avLst/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1071" name="Text Box 50"/>
          <p:cNvSpPr txBox="1">
            <a:spLocks noChangeArrowheads="1"/>
          </p:cNvSpPr>
          <p:nvPr/>
        </p:nvSpPr>
        <p:spPr bwMode="auto">
          <a:xfrm>
            <a:off x="1295400" y="6248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800"/>
              <a:t>1</a:t>
            </a:r>
          </a:p>
        </p:txBody>
      </p:sp>
      <p:sp>
        <p:nvSpPr>
          <p:cNvPr id="1072" name="Text Box 51"/>
          <p:cNvSpPr txBox="1">
            <a:spLocks noChangeArrowheads="1"/>
          </p:cNvSpPr>
          <p:nvPr/>
        </p:nvSpPr>
        <p:spPr bwMode="auto">
          <a:xfrm>
            <a:off x="3352800" y="6248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800"/>
              <a:t>2</a:t>
            </a:r>
          </a:p>
        </p:txBody>
      </p:sp>
      <p:sp>
        <p:nvSpPr>
          <p:cNvPr id="1073" name="Text Box 52"/>
          <p:cNvSpPr txBox="1">
            <a:spLocks noChangeArrowheads="1"/>
          </p:cNvSpPr>
          <p:nvPr/>
        </p:nvSpPr>
        <p:spPr bwMode="auto">
          <a:xfrm>
            <a:off x="5257800" y="6248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de-DE" sz="1800"/>
              <a:t>3</a:t>
            </a:r>
          </a:p>
        </p:txBody>
      </p:sp>
      <p:sp>
        <p:nvSpPr>
          <p:cNvPr id="1074" name="Text Box 23"/>
          <p:cNvSpPr txBox="1">
            <a:spLocks noChangeArrowheads="1"/>
          </p:cNvSpPr>
          <p:nvPr/>
        </p:nvSpPr>
        <p:spPr bwMode="auto">
          <a:xfrm>
            <a:off x="1828800" y="6210300"/>
            <a:ext cx="1219200" cy="4953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 b="0"/>
              <a:t>Betriebs-prozess</a:t>
            </a:r>
            <a:endParaRPr lang="de-DE" sz="1400"/>
          </a:p>
        </p:txBody>
      </p:sp>
      <p:sp>
        <p:nvSpPr>
          <p:cNvPr id="1075" name="Text Box 23"/>
          <p:cNvSpPr txBox="1">
            <a:spLocks noChangeArrowheads="1"/>
          </p:cNvSpPr>
          <p:nvPr/>
        </p:nvSpPr>
        <p:spPr bwMode="auto">
          <a:xfrm>
            <a:off x="3886200" y="6210300"/>
            <a:ext cx="1219200" cy="4953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 b="0"/>
              <a:t>Finanz-prozess</a:t>
            </a:r>
            <a:endParaRPr lang="de-DE" sz="1400"/>
          </a:p>
        </p:txBody>
      </p:sp>
      <p:sp>
        <p:nvSpPr>
          <p:cNvPr id="1076" name="Text Box 23"/>
          <p:cNvSpPr txBox="1">
            <a:spLocks noChangeArrowheads="1"/>
          </p:cNvSpPr>
          <p:nvPr/>
        </p:nvSpPr>
        <p:spPr bwMode="auto">
          <a:xfrm>
            <a:off x="5791200" y="6210300"/>
            <a:ext cx="2286000" cy="4953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 b="0"/>
              <a:t>Beziehungen zu den Gebietskörperschaften</a:t>
            </a:r>
          </a:p>
        </p:txBody>
      </p:sp>
      <p:sp>
        <p:nvSpPr>
          <p:cNvPr id="1077" name="Line 15"/>
          <p:cNvSpPr>
            <a:spLocks noChangeShapeType="1"/>
          </p:cNvSpPr>
          <p:nvPr/>
        </p:nvSpPr>
        <p:spPr bwMode="auto">
          <a:xfrm>
            <a:off x="6553200" y="1676400"/>
            <a:ext cx="0" cy="2895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78" name="Line 5"/>
          <p:cNvSpPr>
            <a:spLocks noChangeShapeType="1"/>
          </p:cNvSpPr>
          <p:nvPr/>
        </p:nvSpPr>
        <p:spPr bwMode="auto">
          <a:xfrm flipH="1">
            <a:off x="5410200" y="4572000"/>
            <a:ext cx="11430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79" name="Text Box 16"/>
          <p:cNvSpPr txBox="1">
            <a:spLocks noChangeArrowheads="1"/>
          </p:cNvSpPr>
          <p:nvPr/>
        </p:nvSpPr>
        <p:spPr bwMode="auto">
          <a:xfrm>
            <a:off x="6781800" y="2743200"/>
            <a:ext cx="2057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400"/>
              <a:t>Rechenschafts-legung (intern)</a:t>
            </a:r>
          </a:p>
        </p:txBody>
      </p:sp>
      <p:sp>
        <p:nvSpPr>
          <p:cNvPr id="1080" name="Line 30"/>
          <p:cNvSpPr>
            <a:spLocks noChangeShapeType="1"/>
          </p:cNvSpPr>
          <p:nvPr/>
        </p:nvSpPr>
        <p:spPr bwMode="auto">
          <a:xfrm>
            <a:off x="6553200" y="2895600"/>
            <a:ext cx="228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81" name="Line 61"/>
          <p:cNvSpPr>
            <a:spLocks noChangeShapeType="1"/>
          </p:cNvSpPr>
          <p:nvPr/>
        </p:nvSpPr>
        <p:spPr bwMode="auto">
          <a:xfrm>
            <a:off x="2895600" y="2667000"/>
            <a:ext cx="3657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27" name="Object 62"/>
          <p:cNvGraphicFramePr>
            <a:graphicFrameLocks noChangeAspect="1"/>
          </p:cNvGraphicFramePr>
          <p:nvPr/>
        </p:nvGraphicFramePr>
        <p:xfrm>
          <a:off x="3276600" y="4343400"/>
          <a:ext cx="2133600" cy="1460500"/>
        </p:xfrm>
        <a:graphic>
          <a:graphicData uri="http://schemas.openxmlformats.org/presentationml/2006/ole">
            <p:oleObj spid="_x0000_s1027" name="Paint Shop Pro Image" r:id="rId5" imgW="5209756" imgH="3570732" progId="PaintShopPro">
              <p:embed/>
            </p:oleObj>
          </a:graphicData>
        </a:graphic>
      </p:graphicFrame>
      <p:sp>
        <p:nvSpPr>
          <p:cNvPr id="201791" name="Text Box 63"/>
          <p:cNvSpPr txBox="1">
            <a:spLocks noChangeArrowheads="1"/>
          </p:cNvSpPr>
          <p:nvPr/>
        </p:nvSpPr>
        <p:spPr bwMode="auto">
          <a:xfrm>
            <a:off x="3276600" y="43434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Unter-nehmen</a:t>
            </a:r>
            <a:endParaRPr lang="de-DE" sz="1400"/>
          </a:p>
        </p:txBody>
      </p:sp>
      <p:pic>
        <p:nvPicPr>
          <p:cNvPr id="1083" name="Picture 2" descr="C:\Users\SvK\AppData\Local\Microsoft\Windows\Temporary Internet Files\Content.IE5\S02DLFT7\paragraph-1485228_960_72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21336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4" name="Picture 65" descr="C:\Business_Studio\Archiv\Images\Images_neu\Buf_Dame-neu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9200" y="2228850"/>
            <a:ext cx="1676400" cy="1255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85" name="Oval 66"/>
          <p:cNvSpPr>
            <a:spLocks noChangeArrowheads="1"/>
          </p:cNvSpPr>
          <p:nvPr/>
        </p:nvSpPr>
        <p:spPr bwMode="auto">
          <a:xfrm>
            <a:off x="1981200" y="50292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1086" name="Oval 67"/>
          <p:cNvSpPr>
            <a:spLocks noChangeArrowheads="1"/>
          </p:cNvSpPr>
          <p:nvPr/>
        </p:nvSpPr>
        <p:spPr bwMode="auto">
          <a:xfrm>
            <a:off x="5791200" y="50292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1087" name="Oval 68"/>
          <p:cNvSpPr>
            <a:spLocks noChangeArrowheads="1"/>
          </p:cNvSpPr>
          <p:nvPr/>
        </p:nvSpPr>
        <p:spPr bwMode="auto">
          <a:xfrm>
            <a:off x="4038600" y="49530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1088" name="Line 24"/>
          <p:cNvSpPr>
            <a:spLocks noChangeShapeType="1"/>
          </p:cNvSpPr>
          <p:nvPr/>
        </p:nvSpPr>
        <p:spPr bwMode="auto">
          <a:xfrm>
            <a:off x="4114800" y="3352800"/>
            <a:ext cx="0" cy="1600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90" name="Text Box 32"/>
          <p:cNvSpPr txBox="1">
            <a:spLocks noChangeArrowheads="1"/>
          </p:cNvSpPr>
          <p:nvPr/>
        </p:nvSpPr>
        <p:spPr bwMode="auto">
          <a:xfrm>
            <a:off x="0" y="0"/>
            <a:ext cx="502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Betriebliches Rechnungswesen (Einordnung)</a:t>
            </a:r>
          </a:p>
        </p:txBody>
      </p:sp>
      <p:sp>
        <p:nvSpPr>
          <p:cNvPr id="1091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1092" name="Line 26"/>
          <p:cNvSpPr>
            <a:spLocks noChangeShapeType="1"/>
          </p:cNvSpPr>
          <p:nvPr/>
        </p:nvSpPr>
        <p:spPr bwMode="auto">
          <a:xfrm>
            <a:off x="4343400" y="2362200"/>
            <a:ext cx="0" cy="1981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0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01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5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000"/>
                            </p:stCondLst>
                            <p:childTnLst>
                              <p:par>
                                <p:cTn id="1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500"/>
                            </p:stCondLst>
                            <p:childTnLst>
                              <p:par>
                                <p:cTn id="1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5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500"/>
                            </p:stCondLst>
                            <p:childTnLst>
                              <p:par>
                                <p:cTn id="1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5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000"/>
                            </p:stCondLst>
                            <p:childTnLst>
                              <p:par>
                                <p:cTn id="2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500"/>
                            </p:stCondLst>
                            <p:childTnLst>
                              <p:par>
                                <p:cTn id="2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00"/>
                            </p:stCondLst>
                            <p:childTnLst>
                              <p:par>
                                <p:cTn id="2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500"/>
                            </p:stCondLst>
                            <p:childTnLst>
                              <p:par>
                                <p:cTn id="2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5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3000"/>
                            </p:stCondLst>
                            <p:childTnLst>
                              <p:par>
                                <p:cTn id="2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" dur="500"/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2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 autoUpdateAnimBg="0"/>
      <p:bldP spid="1029" grpId="0" animBg="1" autoUpdateAnimBg="0"/>
      <p:bldP spid="1030" grpId="0" animBg="1"/>
      <p:bldP spid="201733" grpId="0" animBg="1" autoUpdateAnimBg="0"/>
      <p:bldP spid="1032" grpId="0" animBg="1"/>
      <p:bldP spid="1033" grpId="0" animBg="1"/>
      <p:bldP spid="1034" grpId="0" animBg="1"/>
      <p:bldP spid="1035" grpId="0" animBg="1"/>
      <p:bldP spid="1036" grpId="0" autoUpdateAnimBg="0"/>
      <p:bldP spid="1038" grpId="0" animBg="1"/>
      <p:bldP spid="1039" grpId="0" animBg="1"/>
      <p:bldP spid="1040" grpId="0" animBg="1" autoUpdateAnimBg="0"/>
      <p:bldP spid="1041" grpId="0" animBg="1"/>
      <p:bldP spid="1042" grpId="0" autoUpdateAnimBg="0"/>
      <p:bldP spid="1044" grpId="0" animBg="1"/>
      <p:bldP spid="1045" grpId="0" autoUpdateAnimBg="0"/>
      <p:bldP spid="1046" grpId="0" animBg="1"/>
      <p:bldP spid="1047" grpId="0" animBg="1" autoUpdateAnimBg="0"/>
      <p:bldP spid="1048" grpId="0" animBg="1"/>
      <p:bldP spid="1049" grpId="0" animBg="1" autoUpdateAnimBg="0"/>
      <p:bldP spid="1050" grpId="0" animBg="1" autoUpdateAnimBg="0"/>
      <p:bldP spid="1057" grpId="0" animBg="1"/>
      <p:bldP spid="1059" grpId="0" animBg="1" autoUpdateAnimBg="0"/>
      <p:bldP spid="201765" grpId="0" animBg="1" autoUpdateAnimBg="0"/>
      <p:bldP spid="1061" grpId="0" animBg="1"/>
      <p:bldP spid="1062" grpId="0" autoUpdateAnimBg="0"/>
      <p:bldP spid="1063" grpId="0" animBg="1"/>
      <p:bldP spid="1064" grpId="0" animBg="1"/>
      <p:bldP spid="1065" grpId="0" animBg="1"/>
      <p:bldP spid="1066" grpId="0" animBg="1"/>
      <p:bldP spid="1067" grpId="0" animBg="1"/>
      <p:bldP spid="1068" grpId="0" animBg="1" autoUpdateAnimBg="0"/>
      <p:bldP spid="1069" grpId="0" animBg="1" autoUpdateAnimBg="0"/>
      <p:bldP spid="1070" grpId="0" animBg="1" autoUpdateAnimBg="0"/>
      <p:bldP spid="1071" grpId="0" autoUpdateAnimBg="0"/>
      <p:bldP spid="1072" grpId="0" autoUpdateAnimBg="0"/>
      <p:bldP spid="1073" grpId="0" autoUpdateAnimBg="0"/>
      <p:bldP spid="1074" grpId="0" animBg="1" autoUpdateAnimBg="0"/>
      <p:bldP spid="1075" grpId="0" animBg="1" autoUpdateAnimBg="0"/>
      <p:bldP spid="1076" grpId="0" animBg="1" autoUpdateAnimBg="0"/>
      <p:bldP spid="1077" grpId="0" animBg="1"/>
      <p:bldP spid="1078" grpId="0" animBg="1"/>
      <p:bldP spid="1079" grpId="0" autoUpdateAnimBg="0"/>
      <p:bldP spid="1080" grpId="0" animBg="1"/>
      <p:bldP spid="1081" grpId="0" animBg="1"/>
      <p:bldP spid="201791" grpId="0" autoUpdateAnimBg="0"/>
      <p:bldP spid="1085" grpId="0" animBg="1" autoUpdateAnimBg="0"/>
      <p:bldP spid="1086" grpId="0" animBg="1" autoUpdateAnimBg="0"/>
      <p:bldP spid="1087" grpId="0" animBg="1" autoUpdateAnimBg="0"/>
      <p:bldP spid="1088" grpId="0" animBg="1"/>
      <p:bldP spid="1091" grpId="0" animBg="1" autoUpdateAnimBg="0"/>
      <p:bldP spid="109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152400" y="5638800"/>
            <a:ext cx="1905000" cy="539750"/>
          </a:xfrm>
          <a:prstGeom prst="rect">
            <a:avLst/>
          </a:prstGeom>
          <a:solidFill>
            <a:srgbClr val="E9E9E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1" hangingPunct="1">
              <a:defRPr/>
            </a:pPr>
            <a:r>
              <a:rPr lang="de-DE" sz="1400"/>
              <a:t>abgelaufenes Geschäftsjahr</a:t>
            </a:r>
          </a:p>
        </p:txBody>
      </p:sp>
      <p:sp>
        <p:nvSpPr>
          <p:cNvPr id="169991" name="Text Box 7"/>
          <p:cNvSpPr txBox="1">
            <a:spLocks noChangeArrowheads="1"/>
          </p:cNvSpPr>
          <p:nvPr/>
        </p:nvSpPr>
        <p:spPr bwMode="auto">
          <a:xfrm>
            <a:off x="2362200" y="5638800"/>
            <a:ext cx="3352800" cy="539750"/>
          </a:xfrm>
          <a:prstGeom prst="rect">
            <a:avLst/>
          </a:prstGeom>
          <a:solidFill>
            <a:srgbClr val="CAF2F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1" hangingPunct="1">
              <a:defRPr/>
            </a:pPr>
            <a:r>
              <a:rPr lang="de-DE" sz="1400"/>
              <a:t>laufendes Geschäftsjahr</a:t>
            </a:r>
          </a:p>
        </p:txBody>
      </p:sp>
      <p:sp>
        <p:nvSpPr>
          <p:cNvPr id="2075" name="Line 19"/>
          <p:cNvSpPr>
            <a:spLocks noChangeShapeType="1"/>
          </p:cNvSpPr>
          <p:nvPr/>
        </p:nvSpPr>
        <p:spPr bwMode="auto">
          <a:xfrm>
            <a:off x="7696200" y="64008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6" name="Text Box 20"/>
          <p:cNvSpPr txBox="1">
            <a:spLocks noChangeArrowheads="1"/>
          </p:cNvSpPr>
          <p:nvPr/>
        </p:nvSpPr>
        <p:spPr bwMode="auto">
          <a:xfrm>
            <a:off x="7010400" y="6278563"/>
            <a:ext cx="685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 b="0"/>
              <a:t>Zeit</a:t>
            </a:r>
            <a:endParaRPr lang="de-DE" sz="1200"/>
          </a:p>
        </p:txBody>
      </p:sp>
      <p:sp>
        <p:nvSpPr>
          <p:cNvPr id="170005" name="Text Box 21"/>
          <p:cNvSpPr txBox="1">
            <a:spLocks noChangeArrowheads="1"/>
          </p:cNvSpPr>
          <p:nvPr/>
        </p:nvSpPr>
        <p:spPr bwMode="auto">
          <a:xfrm>
            <a:off x="6096000" y="5638800"/>
            <a:ext cx="2590800" cy="539750"/>
          </a:xfrm>
          <a:prstGeom prst="rect">
            <a:avLst/>
          </a:prstGeom>
          <a:solidFill>
            <a:srgbClr val="E3FFE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1" hangingPunct="1">
              <a:defRPr/>
            </a:pPr>
            <a:r>
              <a:rPr lang="de-DE" sz="1400"/>
              <a:t>kommende Geschäftsjahre</a:t>
            </a:r>
          </a:p>
        </p:txBody>
      </p:sp>
      <p:sp>
        <p:nvSpPr>
          <p:cNvPr id="2108" name="Line 56"/>
          <p:cNvSpPr>
            <a:spLocks noChangeShapeType="1"/>
          </p:cNvSpPr>
          <p:nvPr/>
        </p:nvSpPr>
        <p:spPr bwMode="auto">
          <a:xfrm flipH="1" flipV="1">
            <a:off x="5867400" y="1524000"/>
            <a:ext cx="0" cy="2590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0" name="Line 58"/>
          <p:cNvSpPr>
            <a:spLocks noChangeShapeType="1"/>
          </p:cNvSpPr>
          <p:nvPr/>
        </p:nvSpPr>
        <p:spPr bwMode="auto">
          <a:xfrm flipH="1" flipV="1">
            <a:off x="5105400" y="15240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1" name="Line 59"/>
          <p:cNvSpPr>
            <a:spLocks noChangeShapeType="1"/>
          </p:cNvSpPr>
          <p:nvPr/>
        </p:nvSpPr>
        <p:spPr bwMode="auto">
          <a:xfrm>
            <a:off x="4419600" y="1676400"/>
            <a:ext cx="0" cy="762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2" name="Line 60"/>
          <p:cNvSpPr>
            <a:spLocks noChangeShapeType="1"/>
          </p:cNvSpPr>
          <p:nvPr/>
        </p:nvSpPr>
        <p:spPr bwMode="auto">
          <a:xfrm flipV="1">
            <a:off x="3733800" y="1676400"/>
            <a:ext cx="0" cy="762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6" name="Line 64"/>
          <p:cNvSpPr>
            <a:spLocks noChangeShapeType="1"/>
          </p:cNvSpPr>
          <p:nvPr/>
        </p:nvSpPr>
        <p:spPr bwMode="auto">
          <a:xfrm>
            <a:off x="1219200" y="3276600"/>
            <a:ext cx="1143000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8" name="Line 66"/>
          <p:cNvSpPr>
            <a:spLocks noChangeShapeType="1"/>
          </p:cNvSpPr>
          <p:nvPr/>
        </p:nvSpPr>
        <p:spPr bwMode="auto">
          <a:xfrm>
            <a:off x="1828800" y="3429000"/>
            <a:ext cx="533400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20" name="Line 68"/>
          <p:cNvSpPr>
            <a:spLocks noChangeShapeType="1"/>
          </p:cNvSpPr>
          <p:nvPr/>
        </p:nvSpPr>
        <p:spPr bwMode="auto">
          <a:xfrm>
            <a:off x="1066800" y="1066800"/>
            <a:ext cx="2209800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22" name="Line 70"/>
          <p:cNvSpPr>
            <a:spLocks noChangeShapeType="1"/>
          </p:cNvSpPr>
          <p:nvPr/>
        </p:nvSpPr>
        <p:spPr bwMode="auto">
          <a:xfrm>
            <a:off x="4038600" y="4114800"/>
            <a:ext cx="3276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70055" name="Text Box 71"/>
          <p:cNvSpPr txBox="1">
            <a:spLocks noChangeArrowheads="1"/>
          </p:cNvSpPr>
          <p:nvPr/>
        </p:nvSpPr>
        <p:spPr bwMode="auto">
          <a:xfrm>
            <a:off x="2362200" y="2895600"/>
            <a:ext cx="1143000" cy="762000"/>
          </a:xfrm>
          <a:prstGeom prst="rect">
            <a:avLst/>
          </a:prstGeom>
          <a:solidFill>
            <a:srgbClr val="FFFFD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1" hangingPunct="1">
              <a:defRPr/>
            </a:pPr>
            <a:r>
              <a:rPr lang="de-DE" sz="1400"/>
              <a:t>Buch-führung</a:t>
            </a:r>
            <a:endParaRPr lang="de-DE" sz="800"/>
          </a:p>
        </p:txBody>
      </p:sp>
      <p:sp>
        <p:nvSpPr>
          <p:cNvPr id="170056" name="Text Box 72"/>
          <p:cNvSpPr txBox="1">
            <a:spLocks noChangeArrowheads="1"/>
          </p:cNvSpPr>
          <p:nvPr/>
        </p:nvSpPr>
        <p:spPr bwMode="auto">
          <a:xfrm>
            <a:off x="3505200" y="2895600"/>
            <a:ext cx="990600" cy="768350"/>
          </a:xfrm>
          <a:prstGeom prst="rect">
            <a:avLst/>
          </a:prstGeom>
          <a:solidFill>
            <a:srgbClr val="FFFFD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1" hangingPunct="1">
              <a:defRPr/>
            </a:pPr>
            <a:r>
              <a:rPr lang="de-DE" sz="1400"/>
              <a:t>KLR</a:t>
            </a:r>
          </a:p>
          <a:p>
            <a:pPr eaLnBrk="1" hangingPunct="1">
              <a:defRPr/>
            </a:pPr>
            <a:endParaRPr lang="de-DE" sz="800"/>
          </a:p>
        </p:txBody>
      </p:sp>
      <p:sp>
        <p:nvSpPr>
          <p:cNvPr id="2125" name="Text Box 73"/>
          <p:cNvSpPr txBox="1">
            <a:spLocks noChangeArrowheads="1"/>
          </p:cNvSpPr>
          <p:nvPr/>
        </p:nvSpPr>
        <p:spPr bwMode="auto">
          <a:xfrm>
            <a:off x="4495800" y="2895600"/>
            <a:ext cx="1219200" cy="762000"/>
          </a:xfrm>
          <a:prstGeom prst="rect">
            <a:avLst/>
          </a:prstGeom>
          <a:solidFill>
            <a:srgbClr val="FFFFD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de-DE" sz="1400"/>
              <a:t>Statistik, Planungs-rechnung</a:t>
            </a:r>
            <a:endParaRPr lang="de-DE" sz="800"/>
          </a:p>
        </p:txBody>
      </p:sp>
      <p:sp>
        <p:nvSpPr>
          <p:cNvPr id="2126" name="Line 74"/>
          <p:cNvSpPr>
            <a:spLocks noChangeShapeType="1"/>
          </p:cNvSpPr>
          <p:nvPr/>
        </p:nvSpPr>
        <p:spPr bwMode="auto">
          <a:xfrm>
            <a:off x="2667000" y="4191000"/>
            <a:ext cx="2667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0" name="Line 78"/>
          <p:cNvSpPr>
            <a:spLocks noChangeShapeType="1"/>
          </p:cNvSpPr>
          <p:nvPr/>
        </p:nvSpPr>
        <p:spPr bwMode="auto">
          <a:xfrm flipV="1">
            <a:off x="3048000" y="39624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1" name="Line 79"/>
          <p:cNvSpPr>
            <a:spLocks noChangeShapeType="1"/>
          </p:cNvSpPr>
          <p:nvPr/>
        </p:nvSpPr>
        <p:spPr bwMode="auto">
          <a:xfrm flipV="1">
            <a:off x="3886200" y="39624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2" name="Line 80"/>
          <p:cNvSpPr>
            <a:spLocks noChangeShapeType="1"/>
          </p:cNvSpPr>
          <p:nvPr/>
        </p:nvSpPr>
        <p:spPr bwMode="auto">
          <a:xfrm flipV="1">
            <a:off x="5105400" y="39624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3" name="Line 81"/>
          <p:cNvSpPr>
            <a:spLocks noChangeShapeType="1"/>
          </p:cNvSpPr>
          <p:nvPr/>
        </p:nvSpPr>
        <p:spPr bwMode="auto">
          <a:xfrm>
            <a:off x="381000" y="3124200"/>
            <a:ext cx="1981200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8" name="Line 87"/>
          <p:cNvSpPr>
            <a:spLocks noChangeShapeType="1"/>
          </p:cNvSpPr>
          <p:nvPr/>
        </p:nvSpPr>
        <p:spPr bwMode="auto">
          <a:xfrm flipV="1">
            <a:off x="3276600" y="3200400"/>
            <a:ext cx="4572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9" name="Line 88"/>
          <p:cNvSpPr>
            <a:spLocks noChangeShapeType="1"/>
          </p:cNvSpPr>
          <p:nvPr/>
        </p:nvSpPr>
        <p:spPr bwMode="auto">
          <a:xfrm flipV="1">
            <a:off x="4267200" y="3200400"/>
            <a:ext cx="381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2140" name="Picture 89" descr="Z:\BusinessSTUDIO\Archiv\Images\Management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52400"/>
            <a:ext cx="1828800" cy="1195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0074" name="Text Box 90"/>
          <p:cNvSpPr txBox="1">
            <a:spLocks noChangeArrowheads="1"/>
          </p:cNvSpPr>
          <p:nvPr/>
        </p:nvSpPr>
        <p:spPr bwMode="auto">
          <a:xfrm>
            <a:off x="3276600" y="1371600"/>
            <a:ext cx="1828800" cy="314325"/>
          </a:xfrm>
          <a:prstGeom prst="rect">
            <a:avLst/>
          </a:prstGeom>
          <a:solidFill>
            <a:srgbClr val="D3E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de-DE" sz="1400"/>
              <a:t>Management</a:t>
            </a:r>
          </a:p>
        </p:txBody>
      </p:sp>
      <p:sp>
        <p:nvSpPr>
          <p:cNvPr id="2142" name="Line 92"/>
          <p:cNvSpPr>
            <a:spLocks noChangeShapeType="1"/>
          </p:cNvSpPr>
          <p:nvPr/>
        </p:nvSpPr>
        <p:spPr bwMode="auto">
          <a:xfrm flipH="1">
            <a:off x="5105400" y="5334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43" name="Line 93"/>
          <p:cNvSpPr>
            <a:spLocks noChangeShapeType="1"/>
          </p:cNvSpPr>
          <p:nvPr/>
        </p:nvSpPr>
        <p:spPr bwMode="auto">
          <a:xfrm flipH="1" flipV="1">
            <a:off x="5943600" y="762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44" name="Text Box 94"/>
          <p:cNvSpPr txBox="1">
            <a:spLocks noChangeArrowheads="1"/>
          </p:cNvSpPr>
          <p:nvPr/>
        </p:nvSpPr>
        <p:spPr bwMode="auto">
          <a:xfrm>
            <a:off x="5943600" y="1524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Ziele</a:t>
            </a:r>
          </a:p>
        </p:txBody>
      </p:sp>
      <p:sp>
        <p:nvSpPr>
          <p:cNvPr id="2145" name="Line 95"/>
          <p:cNvSpPr>
            <a:spLocks noChangeShapeType="1"/>
          </p:cNvSpPr>
          <p:nvPr/>
        </p:nvSpPr>
        <p:spPr bwMode="auto">
          <a:xfrm>
            <a:off x="2133600" y="533400"/>
            <a:ext cx="1143000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46" name="Line 96"/>
          <p:cNvSpPr>
            <a:spLocks noChangeShapeType="1"/>
          </p:cNvSpPr>
          <p:nvPr/>
        </p:nvSpPr>
        <p:spPr bwMode="auto">
          <a:xfrm>
            <a:off x="5105400" y="990600"/>
            <a:ext cx="2590800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47" name="Text Box 97"/>
          <p:cNvSpPr txBox="1">
            <a:spLocks noChangeArrowheads="1"/>
          </p:cNvSpPr>
          <p:nvPr/>
        </p:nvSpPr>
        <p:spPr bwMode="auto">
          <a:xfrm>
            <a:off x="7696200" y="762000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Externe Adressaten</a:t>
            </a:r>
          </a:p>
        </p:txBody>
      </p:sp>
      <p:sp>
        <p:nvSpPr>
          <p:cNvPr id="2148" name="AutoShape 98"/>
          <p:cNvSpPr>
            <a:spLocks noChangeArrowheads="1"/>
          </p:cNvSpPr>
          <p:nvPr/>
        </p:nvSpPr>
        <p:spPr bwMode="auto">
          <a:xfrm>
            <a:off x="6553200" y="685800"/>
            <a:ext cx="914400" cy="914400"/>
          </a:xfrm>
          <a:prstGeom prst="flowChartMultidocument">
            <a:avLst/>
          </a:prstGeom>
          <a:solidFill>
            <a:srgbClr val="FFEFD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graphicFrame>
        <p:nvGraphicFramePr>
          <p:cNvPr id="2050" name="Object 99"/>
          <p:cNvGraphicFramePr>
            <a:graphicFrameLocks noChangeAspect="1"/>
          </p:cNvGraphicFramePr>
          <p:nvPr/>
        </p:nvGraphicFramePr>
        <p:xfrm>
          <a:off x="6781800" y="990600"/>
          <a:ext cx="381000" cy="336550"/>
        </p:xfrm>
        <a:graphic>
          <a:graphicData uri="http://schemas.openxmlformats.org/presentationml/2006/ole">
            <p:oleObj spid="_x0000_s2050" name="Bitmap" r:id="rId5" imgW="314286" imgH="276117" progId="Paint.Picture">
              <p:embed/>
            </p:oleObj>
          </a:graphicData>
        </a:graphic>
      </p:graphicFrame>
      <p:graphicFrame>
        <p:nvGraphicFramePr>
          <p:cNvPr id="2052" name="Object 102"/>
          <p:cNvGraphicFramePr>
            <a:graphicFrameLocks noChangeAspect="1"/>
          </p:cNvGraphicFramePr>
          <p:nvPr/>
        </p:nvGraphicFramePr>
        <p:xfrm>
          <a:off x="2438400" y="381000"/>
          <a:ext cx="381000" cy="334963"/>
        </p:xfrm>
        <a:graphic>
          <a:graphicData uri="http://schemas.openxmlformats.org/presentationml/2006/ole">
            <p:oleObj spid="_x0000_s2052" name="Bitmap" r:id="rId6" imgW="314286" imgH="276117" progId="Paint.Picture">
              <p:embed/>
            </p:oleObj>
          </a:graphicData>
        </a:graphic>
      </p:graphicFrame>
      <p:sp>
        <p:nvSpPr>
          <p:cNvPr id="170088" name="Text Box 104"/>
          <p:cNvSpPr txBox="1">
            <a:spLocks noChangeArrowheads="1"/>
          </p:cNvSpPr>
          <p:nvPr/>
        </p:nvSpPr>
        <p:spPr bwMode="auto">
          <a:xfrm>
            <a:off x="5257800" y="1752600"/>
            <a:ext cx="1219200" cy="360363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l" eaLnBrk="1" hangingPunct="1">
              <a:defRPr/>
            </a:pPr>
            <a:r>
              <a:rPr lang="de-DE" sz="1400"/>
              <a:t>Steuerung</a:t>
            </a:r>
          </a:p>
        </p:txBody>
      </p:sp>
      <p:sp>
        <p:nvSpPr>
          <p:cNvPr id="2150" name="Line 105"/>
          <p:cNvSpPr>
            <a:spLocks noChangeShapeType="1"/>
          </p:cNvSpPr>
          <p:nvPr/>
        </p:nvSpPr>
        <p:spPr bwMode="auto">
          <a:xfrm flipH="1">
            <a:off x="1066800" y="2743200"/>
            <a:ext cx="1295400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51" name="Text Box 106"/>
          <p:cNvSpPr txBox="1">
            <a:spLocks noChangeArrowheads="1"/>
          </p:cNvSpPr>
          <p:nvPr/>
        </p:nvSpPr>
        <p:spPr bwMode="auto">
          <a:xfrm>
            <a:off x="2362200" y="3657600"/>
            <a:ext cx="3352800" cy="317500"/>
          </a:xfrm>
          <a:prstGeom prst="rect">
            <a:avLst/>
          </a:prstGeom>
          <a:solidFill>
            <a:srgbClr val="EFFFC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gegenwartsbezogene Informationen</a:t>
            </a:r>
          </a:p>
        </p:txBody>
      </p:sp>
      <p:graphicFrame>
        <p:nvGraphicFramePr>
          <p:cNvPr id="2053" name="Object 110"/>
          <p:cNvGraphicFramePr>
            <a:graphicFrameLocks noChangeAspect="1"/>
          </p:cNvGraphicFramePr>
          <p:nvPr/>
        </p:nvGraphicFramePr>
        <p:xfrm>
          <a:off x="3581400" y="1905000"/>
          <a:ext cx="381000" cy="334963"/>
        </p:xfrm>
        <a:graphic>
          <a:graphicData uri="http://schemas.openxmlformats.org/presentationml/2006/ole">
            <p:oleObj spid="_x0000_s2053" name="Bitmap" r:id="rId7" imgW="314286" imgH="276117" progId="Paint.Picture">
              <p:embed/>
            </p:oleObj>
          </a:graphicData>
        </a:graphic>
      </p:graphicFrame>
      <p:graphicFrame>
        <p:nvGraphicFramePr>
          <p:cNvPr id="2054" name="Object 111"/>
          <p:cNvGraphicFramePr>
            <a:graphicFrameLocks noChangeAspect="1"/>
          </p:cNvGraphicFramePr>
          <p:nvPr/>
        </p:nvGraphicFramePr>
        <p:xfrm>
          <a:off x="4191000" y="1905000"/>
          <a:ext cx="381000" cy="334963"/>
        </p:xfrm>
        <a:graphic>
          <a:graphicData uri="http://schemas.openxmlformats.org/presentationml/2006/ole">
            <p:oleObj spid="_x0000_s2054" name="Bitmap" r:id="rId8" imgW="314286" imgH="276117" progId="Paint.Picture">
              <p:embed/>
            </p:oleObj>
          </a:graphicData>
        </a:graphic>
      </p:graphicFrame>
      <p:sp>
        <p:nvSpPr>
          <p:cNvPr id="170102" name="Text Box 118"/>
          <p:cNvSpPr txBox="1">
            <a:spLocks noChangeArrowheads="1"/>
          </p:cNvSpPr>
          <p:nvPr/>
        </p:nvSpPr>
        <p:spPr bwMode="auto">
          <a:xfrm>
            <a:off x="2362200" y="2466975"/>
            <a:ext cx="3352800" cy="428625"/>
          </a:xfrm>
          <a:prstGeom prst="rect">
            <a:avLst/>
          </a:prstGeom>
          <a:solidFill>
            <a:srgbClr val="CAF2F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de-DE" sz="1400"/>
              <a:t>Betriebliches Rechnungswesen</a:t>
            </a:r>
            <a:endParaRPr lang="de-DE" sz="500"/>
          </a:p>
        </p:txBody>
      </p:sp>
      <p:sp>
        <p:nvSpPr>
          <p:cNvPr id="2154" name="Text Box 32"/>
          <p:cNvSpPr txBox="1">
            <a:spLocks noChangeArrowheads="1"/>
          </p:cNvSpPr>
          <p:nvPr/>
        </p:nvSpPr>
        <p:spPr bwMode="auto">
          <a:xfrm>
            <a:off x="0" y="0"/>
            <a:ext cx="2133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Betriebliches Rechnungswesen (Informationsaspekte)</a:t>
            </a:r>
          </a:p>
        </p:txBody>
      </p:sp>
      <p:graphicFrame>
        <p:nvGraphicFramePr>
          <p:cNvPr id="2155" name="Object 107"/>
          <p:cNvGraphicFramePr>
            <a:graphicFrameLocks noChangeAspect="1"/>
          </p:cNvGraphicFramePr>
          <p:nvPr/>
        </p:nvGraphicFramePr>
        <p:xfrm>
          <a:off x="0" y="4267200"/>
          <a:ext cx="8983663" cy="1209675"/>
        </p:xfrm>
        <a:graphic>
          <a:graphicData uri="http://schemas.openxmlformats.org/presentationml/2006/ole">
            <p:oleObj spid="_x0000_s2155" name="Bitmap" r:id="rId9" imgW="8980952" imgH="1209524" progId="Paint.Picture">
              <p:embed/>
            </p:oleObj>
          </a:graphicData>
        </a:graphic>
      </p:graphicFrame>
      <p:sp>
        <p:nvSpPr>
          <p:cNvPr id="2156" name="Line 5"/>
          <p:cNvSpPr>
            <a:spLocks noChangeShapeType="1"/>
          </p:cNvSpPr>
          <p:nvPr/>
        </p:nvSpPr>
        <p:spPr bwMode="auto">
          <a:xfrm>
            <a:off x="0" y="5486400"/>
            <a:ext cx="899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57" name="Line 16"/>
          <p:cNvSpPr>
            <a:spLocks noChangeShapeType="1"/>
          </p:cNvSpPr>
          <p:nvPr/>
        </p:nvSpPr>
        <p:spPr bwMode="auto">
          <a:xfrm flipH="1">
            <a:off x="6019800" y="2209800"/>
            <a:ext cx="0" cy="403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58" name="Line 18"/>
          <p:cNvSpPr>
            <a:spLocks noChangeShapeType="1"/>
          </p:cNvSpPr>
          <p:nvPr/>
        </p:nvSpPr>
        <p:spPr bwMode="auto">
          <a:xfrm>
            <a:off x="2209800" y="1905000"/>
            <a:ext cx="0" cy="434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60" name="Line 65"/>
          <p:cNvSpPr>
            <a:spLocks noChangeShapeType="1"/>
          </p:cNvSpPr>
          <p:nvPr/>
        </p:nvSpPr>
        <p:spPr bwMode="auto">
          <a:xfrm flipH="1" flipV="1">
            <a:off x="1219200" y="3276600"/>
            <a:ext cx="0" cy="10668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61" name="Line 67"/>
          <p:cNvSpPr>
            <a:spLocks noChangeShapeType="1"/>
          </p:cNvSpPr>
          <p:nvPr/>
        </p:nvSpPr>
        <p:spPr bwMode="auto">
          <a:xfrm flipH="1" flipV="1">
            <a:off x="1828800" y="3429000"/>
            <a:ext cx="0" cy="9906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62" name="Line 69"/>
          <p:cNvSpPr>
            <a:spLocks noChangeShapeType="1"/>
          </p:cNvSpPr>
          <p:nvPr/>
        </p:nvSpPr>
        <p:spPr bwMode="auto">
          <a:xfrm flipH="1" flipV="1">
            <a:off x="1066800" y="1066800"/>
            <a:ext cx="0" cy="32766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63" name="Line 82"/>
          <p:cNvSpPr>
            <a:spLocks noChangeShapeType="1"/>
          </p:cNvSpPr>
          <p:nvPr/>
        </p:nvSpPr>
        <p:spPr bwMode="auto">
          <a:xfrm flipH="1" flipV="1">
            <a:off x="381000" y="3124200"/>
            <a:ext cx="0" cy="12954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2164" name="Object 100"/>
          <p:cNvGraphicFramePr>
            <a:graphicFrameLocks noChangeAspect="1"/>
          </p:cNvGraphicFramePr>
          <p:nvPr/>
        </p:nvGraphicFramePr>
        <p:xfrm>
          <a:off x="838200" y="2133600"/>
          <a:ext cx="381000" cy="334963"/>
        </p:xfrm>
        <a:graphic>
          <a:graphicData uri="http://schemas.openxmlformats.org/presentationml/2006/ole">
            <p:oleObj spid="_x0000_s2164" name="Bitmap" r:id="rId10" imgW="314286" imgH="276117" progId="Paint.Picture">
              <p:embed/>
            </p:oleObj>
          </a:graphicData>
        </a:graphic>
      </p:graphicFrame>
      <p:sp>
        <p:nvSpPr>
          <p:cNvPr id="2165" name="Text Box 85"/>
          <p:cNvSpPr txBox="1">
            <a:spLocks noChangeArrowheads="1"/>
          </p:cNvSpPr>
          <p:nvPr/>
        </p:nvSpPr>
        <p:spPr bwMode="auto">
          <a:xfrm>
            <a:off x="228600" y="3581400"/>
            <a:ext cx="1828800" cy="700088"/>
          </a:xfrm>
          <a:prstGeom prst="rect">
            <a:avLst/>
          </a:prstGeom>
          <a:solidFill>
            <a:srgbClr val="E9E9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300"/>
              <a:t>vergangenheits-bezogene Informationen</a:t>
            </a:r>
          </a:p>
        </p:txBody>
      </p:sp>
      <p:sp>
        <p:nvSpPr>
          <p:cNvPr id="2168" name="Line 61"/>
          <p:cNvSpPr>
            <a:spLocks noChangeShapeType="1"/>
          </p:cNvSpPr>
          <p:nvPr/>
        </p:nvSpPr>
        <p:spPr bwMode="auto">
          <a:xfrm flipV="1">
            <a:off x="2743200" y="41910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69" name="Line 75"/>
          <p:cNvSpPr>
            <a:spLocks noChangeShapeType="1"/>
          </p:cNvSpPr>
          <p:nvPr/>
        </p:nvSpPr>
        <p:spPr bwMode="auto">
          <a:xfrm flipV="1">
            <a:off x="3505200" y="41910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0" name="Line 76"/>
          <p:cNvSpPr>
            <a:spLocks noChangeShapeType="1"/>
          </p:cNvSpPr>
          <p:nvPr/>
        </p:nvSpPr>
        <p:spPr bwMode="auto">
          <a:xfrm flipV="1">
            <a:off x="4495800" y="41910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1" name="Line 77"/>
          <p:cNvSpPr>
            <a:spLocks noChangeShapeType="1"/>
          </p:cNvSpPr>
          <p:nvPr/>
        </p:nvSpPr>
        <p:spPr bwMode="auto">
          <a:xfrm flipV="1">
            <a:off x="5257800" y="41910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2" name="Line 83"/>
          <p:cNvSpPr>
            <a:spLocks noChangeShapeType="1"/>
          </p:cNvSpPr>
          <p:nvPr/>
        </p:nvSpPr>
        <p:spPr bwMode="auto">
          <a:xfrm>
            <a:off x="7315200" y="41148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3" name="Line 84"/>
          <p:cNvSpPr>
            <a:spLocks noChangeShapeType="1"/>
          </p:cNvSpPr>
          <p:nvPr/>
        </p:nvSpPr>
        <p:spPr bwMode="auto">
          <a:xfrm>
            <a:off x="4038600" y="41148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2176" name="Object 128"/>
          <p:cNvGraphicFramePr>
            <a:graphicFrameLocks noChangeAspect="1"/>
          </p:cNvGraphicFramePr>
          <p:nvPr/>
        </p:nvGraphicFramePr>
        <p:xfrm>
          <a:off x="6172200" y="2209800"/>
          <a:ext cx="2663825" cy="1560513"/>
        </p:xfrm>
        <a:graphic>
          <a:graphicData uri="http://schemas.openxmlformats.org/presentationml/2006/ole">
            <p:oleObj spid="_x0000_s2176" name="Paint Shop Pro Image" r:id="rId11" imgW="2663415" imgH="1561399" progId="PaintShopPro">
              <p:embed/>
            </p:oleObj>
          </a:graphicData>
        </a:graphic>
      </p:graphicFrame>
      <p:sp>
        <p:nvSpPr>
          <p:cNvPr id="2177" name="Line 57"/>
          <p:cNvSpPr>
            <a:spLocks noChangeShapeType="1"/>
          </p:cNvSpPr>
          <p:nvPr/>
        </p:nvSpPr>
        <p:spPr bwMode="auto">
          <a:xfrm>
            <a:off x="5867400" y="27432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8" name="Line 13"/>
          <p:cNvSpPr>
            <a:spLocks noChangeShapeType="1"/>
          </p:cNvSpPr>
          <p:nvPr/>
        </p:nvSpPr>
        <p:spPr bwMode="auto">
          <a:xfrm flipH="1" flipV="1">
            <a:off x="71628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79" name="Line 15"/>
          <p:cNvSpPr>
            <a:spLocks noChangeShapeType="1"/>
          </p:cNvSpPr>
          <p:nvPr/>
        </p:nvSpPr>
        <p:spPr bwMode="auto">
          <a:xfrm>
            <a:off x="7467600" y="37338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80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9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0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0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70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0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7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7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2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500"/>
                            </p:stCondLst>
                            <p:childTnLst>
                              <p:par>
                                <p:cTn id="1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2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0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500"/>
                            </p:stCondLst>
                            <p:childTnLst>
                              <p:par>
                                <p:cTn id="1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5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2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000"/>
                            </p:stCondLst>
                            <p:childTnLst>
                              <p:par>
                                <p:cTn id="1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500"/>
                            </p:stCondLst>
                            <p:childTnLst>
                              <p:par>
                                <p:cTn id="1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000"/>
                            </p:stCondLst>
                            <p:childTnLst>
                              <p:par>
                                <p:cTn id="18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500"/>
                            </p:stCondLst>
                            <p:childTnLst>
                              <p:par>
                                <p:cTn id="1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2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000"/>
                            </p:stCondLst>
                            <p:childTnLst>
                              <p:par>
                                <p:cTn id="1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2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500"/>
                            </p:stCondLst>
                            <p:childTnLst>
                              <p:par>
                                <p:cTn id="2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2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4000"/>
                            </p:stCondLst>
                            <p:childTnLst>
                              <p:par>
                                <p:cTn id="2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00"/>
                            </p:stCondLst>
                            <p:childTnLst>
                              <p:par>
                                <p:cTn id="2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000"/>
                            </p:stCondLst>
                            <p:childTnLst>
                              <p:par>
                                <p:cTn id="2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1" dur="5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2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00"/>
                            </p:stCondLst>
                            <p:childTnLst>
                              <p:par>
                                <p:cTn id="2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4" dur="500"/>
                                        <p:tgtEl>
                                          <p:spTgt spid="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1000"/>
                            </p:stCondLst>
                            <p:childTnLst>
                              <p:par>
                                <p:cTn id="2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1500"/>
                            </p:stCondLst>
                            <p:childTnLst>
                              <p:par>
                                <p:cTn id="2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500"/>
                                        <p:tgtEl>
                                          <p:spTgt spid="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"/>
                            </p:stCondLst>
                            <p:childTnLst>
                              <p:par>
                                <p:cTn id="2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000"/>
                            </p:stCondLst>
                            <p:childTnLst>
                              <p:par>
                                <p:cTn id="2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5" dur="500"/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500"/>
                            </p:stCondLst>
                            <p:childTnLst>
                              <p:par>
                                <p:cTn id="2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00"/>
                                        <p:tgtEl>
                                          <p:spTgt spid="2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000"/>
                            </p:stCondLst>
                            <p:childTnLst>
                              <p:par>
                                <p:cTn id="26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0" grpId="0" animBg="1" autoUpdateAnimBg="0"/>
      <p:bldP spid="169991" grpId="0" animBg="1" autoUpdateAnimBg="0"/>
      <p:bldP spid="2075" grpId="0" animBg="1"/>
      <p:bldP spid="2076" grpId="0" animBg="1" autoUpdateAnimBg="0"/>
      <p:bldP spid="170005" grpId="0" animBg="1" autoUpdateAnimBg="0"/>
      <p:bldP spid="2108" grpId="0" animBg="1"/>
      <p:bldP spid="2110" grpId="0" animBg="1"/>
      <p:bldP spid="2111" grpId="0" animBg="1"/>
      <p:bldP spid="2112" grpId="0" animBg="1"/>
      <p:bldP spid="2116" grpId="0" animBg="1"/>
      <p:bldP spid="2118" grpId="0" animBg="1"/>
      <p:bldP spid="2120" grpId="0" animBg="1"/>
      <p:bldP spid="2122" grpId="0" animBg="1"/>
      <p:bldP spid="170055" grpId="0" animBg="1" autoUpdateAnimBg="0"/>
      <p:bldP spid="170056" grpId="0" animBg="1" autoUpdateAnimBg="0"/>
      <p:bldP spid="2125" grpId="0" animBg="1" autoUpdateAnimBg="0"/>
      <p:bldP spid="2126" grpId="0" animBg="1"/>
      <p:bldP spid="2130" grpId="0" animBg="1"/>
      <p:bldP spid="2131" grpId="0" animBg="1"/>
      <p:bldP spid="2132" grpId="0" animBg="1"/>
      <p:bldP spid="2133" grpId="0" animBg="1"/>
      <p:bldP spid="2138" grpId="0" animBg="1"/>
      <p:bldP spid="2139" grpId="0" animBg="1"/>
      <p:bldP spid="170074" grpId="0" animBg="1" autoUpdateAnimBg="0"/>
      <p:bldP spid="2142" grpId="0" animBg="1"/>
      <p:bldP spid="2143" grpId="0" animBg="1"/>
      <p:bldP spid="2144" grpId="0" autoUpdateAnimBg="0"/>
      <p:bldP spid="2145" grpId="0" animBg="1"/>
      <p:bldP spid="2146" grpId="0" animBg="1"/>
      <p:bldP spid="2147" grpId="0" autoUpdateAnimBg="0"/>
      <p:bldP spid="2148" grpId="0" animBg="1" autoUpdateAnimBg="0"/>
      <p:bldP spid="170088" grpId="0" animBg="1" autoUpdateAnimBg="0"/>
      <p:bldP spid="2150" grpId="0" animBg="1"/>
      <p:bldP spid="2151" grpId="0" animBg="1" autoUpdateAnimBg="0"/>
      <p:bldP spid="170102" grpId="0" animBg="1" autoUpdateAnimBg="0"/>
      <p:bldP spid="2156" grpId="0" animBg="1"/>
      <p:bldP spid="2157" grpId="0" animBg="1"/>
      <p:bldP spid="2158" grpId="0" animBg="1"/>
      <p:bldP spid="2160" grpId="0" animBg="1"/>
      <p:bldP spid="2161" grpId="0" animBg="1"/>
      <p:bldP spid="2162" grpId="0" animBg="1"/>
      <p:bldP spid="2163" grpId="0" animBg="1"/>
      <p:bldP spid="2165" grpId="0" animBg="1" autoUpdateAnimBg="0"/>
      <p:bldP spid="2168" grpId="0" animBg="1"/>
      <p:bldP spid="2169" grpId="0" animBg="1"/>
      <p:bldP spid="2170" grpId="0" animBg="1"/>
      <p:bldP spid="2171" grpId="0" animBg="1"/>
      <p:bldP spid="2172" grpId="0" animBg="1"/>
      <p:bldP spid="2173" grpId="0" animBg="1"/>
      <p:bldP spid="2177" grpId="0" animBg="1"/>
      <p:bldP spid="2178" grpId="0" animBg="1"/>
      <p:bldP spid="2179" grpId="0" animBg="1"/>
      <p:bldP spid="218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133600" y="6096000"/>
            <a:ext cx="4648200" cy="4572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sz="1800"/>
              <a:t>Geschäftsbetrieb des Unternehmens</a:t>
            </a:r>
          </a:p>
        </p:txBody>
      </p:sp>
      <p:sp>
        <p:nvSpPr>
          <p:cNvPr id="3076" name="Line 3"/>
          <p:cNvSpPr>
            <a:spLocks noChangeShapeType="1"/>
          </p:cNvSpPr>
          <p:nvPr/>
        </p:nvSpPr>
        <p:spPr bwMode="auto">
          <a:xfrm>
            <a:off x="685800" y="5105400"/>
            <a:ext cx="2362200" cy="0"/>
          </a:xfrm>
          <a:prstGeom prst="line">
            <a:avLst/>
          </a:prstGeom>
          <a:noFill/>
          <a:ln w="1778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4191000" y="1295400"/>
            <a:ext cx="3962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V="1">
            <a:off x="2209800" y="3886200"/>
            <a:ext cx="0" cy="11049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6019800" y="3886200"/>
            <a:ext cx="0" cy="1143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080" name="Text Box 15"/>
          <p:cNvSpPr txBox="1">
            <a:spLocks noChangeArrowheads="1"/>
          </p:cNvSpPr>
          <p:nvPr/>
        </p:nvSpPr>
        <p:spPr bwMode="auto">
          <a:xfrm>
            <a:off x="3048000" y="3581400"/>
            <a:ext cx="2133600" cy="4572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de-DE"/>
              <a:t>Geschäftsvorfälle</a:t>
            </a:r>
          </a:p>
        </p:txBody>
      </p:sp>
      <p:sp>
        <p:nvSpPr>
          <p:cNvPr id="3081" name="Line 16"/>
          <p:cNvSpPr>
            <a:spLocks noChangeShapeType="1"/>
          </p:cNvSpPr>
          <p:nvPr/>
        </p:nvSpPr>
        <p:spPr bwMode="auto">
          <a:xfrm>
            <a:off x="2209800" y="3886200"/>
            <a:ext cx="838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082" name="Line 17"/>
          <p:cNvSpPr>
            <a:spLocks noChangeShapeType="1"/>
          </p:cNvSpPr>
          <p:nvPr/>
        </p:nvSpPr>
        <p:spPr bwMode="auto">
          <a:xfrm flipH="1">
            <a:off x="5181600" y="3886200"/>
            <a:ext cx="838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083" name="AutoShape 18"/>
          <p:cNvSpPr>
            <a:spLocks noChangeArrowheads="1"/>
          </p:cNvSpPr>
          <p:nvPr/>
        </p:nvSpPr>
        <p:spPr bwMode="auto">
          <a:xfrm>
            <a:off x="4495800" y="381000"/>
            <a:ext cx="3200400" cy="685800"/>
          </a:xfrm>
          <a:prstGeom prst="flowChartDocumen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3084" name="Text Box 19"/>
          <p:cNvSpPr txBox="1">
            <a:spLocks noChangeArrowheads="1"/>
          </p:cNvSpPr>
          <p:nvPr/>
        </p:nvSpPr>
        <p:spPr bwMode="auto">
          <a:xfrm>
            <a:off x="5562600" y="381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800"/>
              <a:t>Journal</a:t>
            </a:r>
          </a:p>
        </p:txBody>
      </p:sp>
      <p:sp>
        <p:nvSpPr>
          <p:cNvPr id="3085" name="Line 23"/>
          <p:cNvSpPr>
            <a:spLocks noChangeShapeType="1"/>
          </p:cNvSpPr>
          <p:nvPr/>
        </p:nvSpPr>
        <p:spPr bwMode="auto">
          <a:xfrm>
            <a:off x="2895600" y="12954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086" name="Line 24"/>
          <p:cNvSpPr>
            <a:spLocks noChangeShapeType="1"/>
          </p:cNvSpPr>
          <p:nvPr/>
        </p:nvSpPr>
        <p:spPr bwMode="auto">
          <a:xfrm>
            <a:off x="3733800" y="609600"/>
            <a:ext cx="0" cy="1371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7" name="Line 25"/>
          <p:cNvSpPr>
            <a:spLocks noChangeShapeType="1"/>
          </p:cNvSpPr>
          <p:nvPr/>
        </p:nvSpPr>
        <p:spPr bwMode="auto">
          <a:xfrm>
            <a:off x="3733800" y="609600"/>
            <a:ext cx="762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8" name="Line 28"/>
          <p:cNvSpPr>
            <a:spLocks noChangeShapeType="1"/>
          </p:cNvSpPr>
          <p:nvPr/>
        </p:nvSpPr>
        <p:spPr bwMode="auto">
          <a:xfrm>
            <a:off x="3733800" y="1981200"/>
            <a:ext cx="914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9" name="Text Box 29"/>
          <p:cNvSpPr txBox="1">
            <a:spLocks noChangeArrowheads="1"/>
          </p:cNvSpPr>
          <p:nvPr/>
        </p:nvSpPr>
        <p:spPr bwMode="auto">
          <a:xfrm>
            <a:off x="3276600" y="1143000"/>
            <a:ext cx="1066800" cy="346075"/>
          </a:xfrm>
          <a:prstGeom prst="rect">
            <a:avLst/>
          </a:prstGeom>
          <a:solidFill>
            <a:srgbClr val="FFE7C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eaLnBrk="1" hangingPunct="1"/>
            <a:r>
              <a:rPr lang="de-DE"/>
              <a:t>Buchen</a:t>
            </a:r>
          </a:p>
        </p:txBody>
      </p:sp>
      <p:sp>
        <p:nvSpPr>
          <p:cNvPr id="3104" name="Line 44"/>
          <p:cNvSpPr>
            <a:spLocks noChangeShapeType="1"/>
          </p:cNvSpPr>
          <p:nvPr/>
        </p:nvSpPr>
        <p:spPr bwMode="auto">
          <a:xfrm>
            <a:off x="8153400" y="12954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5" name="Line 45"/>
          <p:cNvSpPr>
            <a:spLocks noChangeShapeType="1"/>
          </p:cNvSpPr>
          <p:nvPr/>
        </p:nvSpPr>
        <p:spPr bwMode="auto">
          <a:xfrm flipH="1">
            <a:off x="7772400" y="19812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106" name="Text Box 46"/>
          <p:cNvSpPr txBox="1">
            <a:spLocks noChangeArrowheads="1"/>
          </p:cNvSpPr>
          <p:nvPr/>
        </p:nvSpPr>
        <p:spPr bwMode="auto">
          <a:xfrm>
            <a:off x="5181600" y="609600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/>
              <a:t>zeitlich geordnet</a:t>
            </a:r>
          </a:p>
        </p:txBody>
      </p:sp>
      <p:sp>
        <p:nvSpPr>
          <p:cNvPr id="3107" name="Text Box 47"/>
          <p:cNvSpPr txBox="1">
            <a:spLocks noChangeArrowheads="1"/>
          </p:cNvSpPr>
          <p:nvPr/>
        </p:nvSpPr>
        <p:spPr bwMode="auto">
          <a:xfrm>
            <a:off x="4800600" y="2209800"/>
            <a:ext cx="3124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/>
              <a:t>Konten des Hauptbuches (sachlich</a:t>
            </a:r>
            <a:r>
              <a:rPr lang="de-DE" sz="1200"/>
              <a:t> </a:t>
            </a:r>
            <a:r>
              <a:rPr lang="de-DE"/>
              <a:t>geordnet)</a:t>
            </a:r>
          </a:p>
        </p:txBody>
      </p:sp>
      <p:sp>
        <p:nvSpPr>
          <p:cNvPr id="3109" name="Line 51"/>
          <p:cNvSpPr>
            <a:spLocks noChangeShapeType="1"/>
          </p:cNvSpPr>
          <p:nvPr/>
        </p:nvSpPr>
        <p:spPr bwMode="auto">
          <a:xfrm>
            <a:off x="914400" y="15240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0" name="Text Box 35"/>
          <p:cNvSpPr txBox="1">
            <a:spLocks noChangeArrowheads="1"/>
          </p:cNvSpPr>
          <p:nvPr/>
        </p:nvSpPr>
        <p:spPr bwMode="auto">
          <a:xfrm>
            <a:off x="152400" y="533400"/>
            <a:ext cx="1371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Grundsätze, Normen, Vorschriften</a:t>
            </a:r>
          </a:p>
        </p:txBody>
      </p:sp>
      <p:pic>
        <p:nvPicPr>
          <p:cNvPr id="3111" name="Picture 2" descr="C:\Users\SvK\AppData\Local\Microsoft\Windows\Temporary Internet Files\Content.IE5\S02DLFT7\paragraph-1485228_960_72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19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2" name="Picture 64" descr="C:\Business_Studio\Archiv\Images\Images_neu\Buf_Dame-neu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38200"/>
            <a:ext cx="1676400" cy="1255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1073" name="Text Box 65"/>
          <p:cNvSpPr txBox="1">
            <a:spLocks noChangeArrowheads="1"/>
          </p:cNvSpPr>
          <p:nvPr/>
        </p:nvSpPr>
        <p:spPr bwMode="auto">
          <a:xfrm>
            <a:off x="990600" y="2057400"/>
            <a:ext cx="2286000" cy="381000"/>
          </a:xfrm>
          <a:prstGeom prst="rect">
            <a:avLst/>
          </a:prstGeom>
          <a:solidFill>
            <a:srgbClr val="C5E2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de-DE"/>
              <a:t>Rechnungswesen</a:t>
            </a:r>
          </a:p>
        </p:txBody>
      </p:sp>
      <p:graphicFrame>
        <p:nvGraphicFramePr>
          <p:cNvPr id="3074" name="Object 66"/>
          <p:cNvGraphicFramePr>
            <a:graphicFrameLocks noChangeAspect="1"/>
          </p:cNvGraphicFramePr>
          <p:nvPr/>
        </p:nvGraphicFramePr>
        <p:xfrm>
          <a:off x="3048000" y="4343400"/>
          <a:ext cx="2133600" cy="1460500"/>
        </p:xfrm>
        <a:graphic>
          <a:graphicData uri="http://schemas.openxmlformats.org/presentationml/2006/ole">
            <p:oleObj spid="_x0000_s3074" name="Paint Shop Pro Image" r:id="rId6" imgW="5209756" imgH="3570732" progId="PaintShopPro">
              <p:embed/>
            </p:oleObj>
          </a:graphicData>
        </a:graphic>
      </p:graphicFrame>
      <p:sp>
        <p:nvSpPr>
          <p:cNvPr id="3114" name="Oval 67"/>
          <p:cNvSpPr>
            <a:spLocks noChangeArrowheads="1"/>
          </p:cNvSpPr>
          <p:nvPr/>
        </p:nvSpPr>
        <p:spPr bwMode="auto">
          <a:xfrm>
            <a:off x="2133600" y="50292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3115" name="Text Box 68"/>
          <p:cNvSpPr txBox="1">
            <a:spLocks noChangeArrowheads="1"/>
          </p:cNvSpPr>
          <p:nvPr/>
        </p:nvSpPr>
        <p:spPr bwMode="auto">
          <a:xfrm>
            <a:off x="3048000" y="4419600"/>
            <a:ext cx="1143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</a:pPr>
            <a:r>
              <a:rPr lang="de-DE" sz="1200"/>
              <a:t>Unter-nehmen</a:t>
            </a:r>
            <a:endParaRPr lang="de-DE" sz="1400"/>
          </a:p>
        </p:txBody>
      </p:sp>
      <p:sp>
        <p:nvSpPr>
          <p:cNvPr id="3116" name="Oval 69"/>
          <p:cNvSpPr>
            <a:spLocks noChangeArrowheads="1"/>
          </p:cNvSpPr>
          <p:nvPr/>
        </p:nvSpPr>
        <p:spPr bwMode="auto">
          <a:xfrm>
            <a:off x="3886200" y="50292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3117" name="Line 70"/>
          <p:cNvSpPr>
            <a:spLocks noChangeShapeType="1"/>
          </p:cNvSpPr>
          <p:nvPr/>
        </p:nvSpPr>
        <p:spPr bwMode="auto">
          <a:xfrm>
            <a:off x="3962400" y="4038600"/>
            <a:ext cx="0" cy="990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118" name="Line 73"/>
          <p:cNvSpPr>
            <a:spLocks noChangeShapeType="1"/>
          </p:cNvSpPr>
          <p:nvPr/>
        </p:nvSpPr>
        <p:spPr bwMode="auto">
          <a:xfrm flipH="1">
            <a:off x="5181600" y="4648200"/>
            <a:ext cx="25908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3119" name="Line 74"/>
          <p:cNvSpPr>
            <a:spLocks noChangeShapeType="1"/>
          </p:cNvSpPr>
          <p:nvPr/>
        </p:nvSpPr>
        <p:spPr bwMode="auto">
          <a:xfrm flipH="1">
            <a:off x="304800" y="4572000"/>
            <a:ext cx="27432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3120" name="Line 75"/>
          <p:cNvSpPr>
            <a:spLocks noChangeShapeType="1"/>
          </p:cNvSpPr>
          <p:nvPr/>
        </p:nvSpPr>
        <p:spPr bwMode="auto">
          <a:xfrm>
            <a:off x="5257800" y="5105400"/>
            <a:ext cx="2362200" cy="0"/>
          </a:xfrm>
          <a:prstGeom prst="line">
            <a:avLst/>
          </a:prstGeom>
          <a:noFill/>
          <a:ln w="1778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121" name="Oval 76"/>
          <p:cNvSpPr>
            <a:spLocks noChangeArrowheads="1"/>
          </p:cNvSpPr>
          <p:nvPr/>
        </p:nvSpPr>
        <p:spPr bwMode="auto">
          <a:xfrm>
            <a:off x="5943600" y="50292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3122" name="Line 77"/>
          <p:cNvSpPr>
            <a:spLocks noChangeShapeType="1"/>
          </p:cNvSpPr>
          <p:nvPr/>
        </p:nvSpPr>
        <p:spPr bwMode="auto">
          <a:xfrm>
            <a:off x="6324600" y="3733800"/>
            <a:ext cx="0" cy="914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123" name="Line 78"/>
          <p:cNvSpPr>
            <a:spLocks noChangeShapeType="1"/>
          </p:cNvSpPr>
          <p:nvPr/>
        </p:nvSpPr>
        <p:spPr bwMode="auto">
          <a:xfrm flipH="1">
            <a:off x="5181600" y="3733800"/>
            <a:ext cx="1143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124" name="Oval 79"/>
          <p:cNvSpPr>
            <a:spLocks noChangeArrowheads="1"/>
          </p:cNvSpPr>
          <p:nvPr/>
        </p:nvSpPr>
        <p:spPr bwMode="auto">
          <a:xfrm>
            <a:off x="6248400" y="45720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3125" name="Oval 80"/>
          <p:cNvSpPr>
            <a:spLocks noChangeArrowheads="1"/>
          </p:cNvSpPr>
          <p:nvPr/>
        </p:nvSpPr>
        <p:spPr bwMode="auto">
          <a:xfrm>
            <a:off x="1752600" y="4495800"/>
            <a:ext cx="152400" cy="152400"/>
          </a:xfrm>
          <a:prstGeom prst="ellipse">
            <a:avLst/>
          </a:prstGeom>
          <a:solidFill>
            <a:srgbClr val="FFE3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3126" name="Line 81"/>
          <p:cNvSpPr>
            <a:spLocks noChangeShapeType="1"/>
          </p:cNvSpPr>
          <p:nvPr/>
        </p:nvSpPr>
        <p:spPr bwMode="auto">
          <a:xfrm flipV="1">
            <a:off x="1828800" y="3733800"/>
            <a:ext cx="0" cy="762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127" name="Line 82"/>
          <p:cNvSpPr>
            <a:spLocks noChangeShapeType="1"/>
          </p:cNvSpPr>
          <p:nvPr/>
        </p:nvSpPr>
        <p:spPr bwMode="auto">
          <a:xfrm>
            <a:off x="1828800" y="3733800"/>
            <a:ext cx="1219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128" name="Text Box 83"/>
          <p:cNvSpPr txBox="1">
            <a:spLocks noChangeArrowheads="1"/>
          </p:cNvSpPr>
          <p:nvPr/>
        </p:nvSpPr>
        <p:spPr bwMode="auto">
          <a:xfrm>
            <a:off x="1143000" y="5257800"/>
            <a:ext cx="1447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 b="0"/>
              <a:t>Ressourcen-einsatz</a:t>
            </a:r>
          </a:p>
        </p:txBody>
      </p:sp>
      <p:sp>
        <p:nvSpPr>
          <p:cNvPr id="3129" name="Text Box 84"/>
          <p:cNvSpPr txBox="1">
            <a:spLocks noChangeArrowheads="1"/>
          </p:cNvSpPr>
          <p:nvPr/>
        </p:nvSpPr>
        <p:spPr bwMode="auto">
          <a:xfrm>
            <a:off x="5638800" y="5257800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 b="0"/>
              <a:t>Absatz, Leistungs-verwertung</a:t>
            </a:r>
          </a:p>
        </p:txBody>
      </p:sp>
      <p:sp>
        <p:nvSpPr>
          <p:cNvPr id="3130" name="Text Box 85"/>
          <p:cNvSpPr txBox="1">
            <a:spLocks noChangeArrowheads="1"/>
          </p:cNvSpPr>
          <p:nvPr/>
        </p:nvSpPr>
        <p:spPr bwMode="auto">
          <a:xfrm>
            <a:off x="3276600" y="5791200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 b="0"/>
              <a:t>Leistungserstellung</a:t>
            </a:r>
          </a:p>
        </p:txBody>
      </p:sp>
      <p:sp>
        <p:nvSpPr>
          <p:cNvPr id="3131" name="Text Box 86"/>
          <p:cNvSpPr txBox="1">
            <a:spLocks noChangeArrowheads="1"/>
          </p:cNvSpPr>
          <p:nvPr/>
        </p:nvSpPr>
        <p:spPr bwMode="auto">
          <a:xfrm>
            <a:off x="6477000" y="4038600"/>
            <a:ext cx="152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 b="0"/>
              <a:t>Einzahlungen</a:t>
            </a:r>
            <a:r>
              <a:rPr lang="de-DE" sz="1200"/>
              <a:t>, Einnahmen</a:t>
            </a:r>
          </a:p>
        </p:txBody>
      </p:sp>
      <p:sp>
        <p:nvSpPr>
          <p:cNvPr id="3132" name="Text Box 87"/>
          <p:cNvSpPr txBox="1">
            <a:spLocks noChangeArrowheads="1"/>
          </p:cNvSpPr>
          <p:nvPr/>
        </p:nvSpPr>
        <p:spPr bwMode="auto">
          <a:xfrm>
            <a:off x="304800" y="396240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 b="0"/>
              <a:t>Auszahlungen, Ausgaben</a:t>
            </a:r>
          </a:p>
        </p:txBody>
      </p:sp>
      <p:sp>
        <p:nvSpPr>
          <p:cNvPr id="3133" name="Line 88"/>
          <p:cNvSpPr>
            <a:spLocks noChangeShapeType="1"/>
          </p:cNvSpPr>
          <p:nvPr/>
        </p:nvSpPr>
        <p:spPr bwMode="auto">
          <a:xfrm flipH="1" flipV="1">
            <a:off x="2209800" y="2438400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134" name="Line 89"/>
          <p:cNvSpPr>
            <a:spLocks noChangeShapeType="1"/>
          </p:cNvSpPr>
          <p:nvPr/>
        </p:nvSpPr>
        <p:spPr bwMode="auto">
          <a:xfrm flipV="1">
            <a:off x="4267200" y="28956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5" name="Line 90"/>
          <p:cNvSpPr>
            <a:spLocks noChangeShapeType="1"/>
          </p:cNvSpPr>
          <p:nvPr/>
        </p:nvSpPr>
        <p:spPr bwMode="auto">
          <a:xfrm flipH="1">
            <a:off x="2971800" y="2895600"/>
            <a:ext cx="1295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6" name="AutoShape 91"/>
          <p:cNvSpPr>
            <a:spLocks noChangeArrowheads="1"/>
          </p:cNvSpPr>
          <p:nvPr/>
        </p:nvSpPr>
        <p:spPr bwMode="auto">
          <a:xfrm>
            <a:off x="1524000" y="2667000"/>
            <a:ext cx="1447800" cy="762000"/>
          </a:xfrm>
          <a:prstGeom prst="flowChartMultidocumen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3137" name="Text Box 92"/>
          <p:cNvSpPr txBox="1">
            <a:spLocks noChangeArrowheads="1"/>
          </p:cNvSpPr>
          <p:nvPr/>
        </p:nvSpPr>
        <p:spPr bwMode="auto">
          <a:xfrm>
            <a:off x="1524000" y="2819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200"/>
              <a:t>Zugehörige Belege</a:t>
            </a:r>
            <a:endParaRPr lang="de-DE"/>
          </a:p>
        </p:txBody>
      </p:sp>
      <p:sp>
        <p:nvSpPr>
          <p:cNvPr id="3138" name="Line 93"/>
          <p:cNvSpPr>
            <a:spLocks noChangeShapeType="1"/>
          </p:cNvSpPr>
          <p:nvPr/>
        </p:nvSpPr>
        <p:spPr bwMode="auto">
          <a:xfrm flipH="1">
            <a:off x="3886200" y="3048000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9" name="Line 94"/>
          <p:cNvSpPr>
            <a:spLocks noChangeShapeType="1"/>
          </p:cNvSpPr>
          <p:nvPr/>
        </p:nvSpPr>
        <p:spPr bwMode="auto">
          <a:xfrm flipH="1" flipV="1">
            <a:off x="2971800" y="3048000"/>
            <a:ext cx="914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1" name="Text Box 32"/>
          <p:cNvSpPr txBox="1">
            <a:spLocks noChangeArrowheads="1"/>
          </p:cNvSpPr>
          <p:nvPr/>
        </p:nvSpPr>
        <p:spPr bwMode="auto">
          <a:xfrm>
            <a:off x="0" y="0"/>
            <a:ext cx="4038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Betriebliches Rechnungswesen (Dokumentationsfunktion, Buchführung)</a:t>
            </a:r>
          </a:p>
        </p:txBody>
      </p:sp>
      <p:graphicFrame>
        <p:nvGraphicFramePr>
          <p:cNvPr id="3142" name="Object 70"/>
          <p:cNvGraphicFramePr>
            <a:graphicFrameLocks noChangeAspect="1"/>
          </p:cNvGraphicFramePr>
          <p:nvPr/>
        </p:nvGraphicFramePr>
        <p:xfrm>
          <a:off x="4724400" y="1524000"/>
          <a:ext cx="1466850" cy="742950"/>
        </p:xfrm>
        <a:graphic>
          <a:graphicData uri="http://schemas.openxmlformats.org/presentationml/2006/ole">
            <p:oleObj spid="_x0000_s3142" name="Bitmap" r:id="rId7" imgW="1467055" imgH="743054" progId="Paint.Picture">
              <p:embed/>
            </p:oleObj>
          </a:graphicData>
        </a:graphic>
      </p:graphicFrame>
      <p:graphicFrame>
        <p:nvGraphicFramePr>
          <p:cNvPr id="3143" name="Object 71"/>
          <p:cNvGraphicFramePr>
            <a:graphicFrameLocks noChangeAspect="1"/>
          </p:cNvGraphicFramePr>
          <p:nvPr/>
        </p:nvGraphicFramePr>
        <p:xfrm>
          <a:off x="6324600" y="1524000"/>
          <a:ext cx="1428750" cy="762000"/>
        </p:xfrm>
        <a:graphic>
          <a:graphicData uri="http://schemas.openxmlformats.org/presentationml/2006/ole">
            <p:oleObj spid="_x0000_s3143" name="Bitmap" r:id="rId8" imgW="1428949" imgH="762106" progId="Paint.Picture">
              <p:embed/>
            </p:oleObj>
          </a:graphicData>
        </a:graphic>
      </p:graphicFrame>
      <p:sp>
        <p:nvSpPr>
          <p:cNvPr id="3144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500"/>
                            </p:stCondLst>
                            <p:childTnLst>
                              <p:par>
                                <p:cTn id="1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5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7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00"/>
                            </p:stCondLst>
                            <p:childTnLst>
                              <p:par>
                                <p:cTn id="1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5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500"/>
                            </p:stCondLst>
                            <p:childTnLst>
                              <p:par>
                                <p:cTn id="1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0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500"/>
                            </p:stCondLst>
                            <p:childTnLst>
                              <p:par>
                                <p:cTn id="1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500"/>
                            </p:stCondLst>
                            <p:childTnLst>
                              <p:par>
                                <p:cTn id="2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0"/>
                            </p:stCondLst>
                            <p:childTnLst>
                              <p:par>
                                <p:cTn id="2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3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6000"/>
                            </p:stCondLst>
                            <p:childTnLst>
                              <p:par>
                                <p:cTn id="2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7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6500"/>
                            </p:stCondLst>
                            <p:childTnLst>
                              <p:par>
                                <p:cTn id="2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2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 autoUpdateAnimBg="0"/>
      <p:bldP spid="3076" grpId="0" animBg="1"/>
      <p:bldP spid="3077" grpId="0" animBg="1"/>
      <p:bldP spid="3078" grpId="0" animBg="1"/>
      <p:bldP spid="3079" grpId="0" animBg="1"/>
      <p:bldP spid="3080" grpId="0" animBg="1" autoUpdateAnimBg="0"/>
      <p:bldP spid="3081" grpId="0" animBg="1"/>
      <p:bldP spid="3082" grpId="0" animBg="1"/>
      <p:bldP spid="3083" grpId="0" animBg="1" autoUpdateAnimBg="0"/>
      <p:bldP spid="3084" grpId="0" autoUpdateAnimBg="0"/>
      <p:bldP spid="3085" grpId="0" animBg="1"/>
      <p:bldP spid="3086" grpId="0" animBg="1"/>
      <p:bldP spid="3087" grpId="0" animBg="1"/>
      <p:bldP spid="3088" grpId="0" animBg="1"/>
      <p:bldP spid="3089" grpId="0" animBg="1" autoUpdateAnimBg="0"/>
      <p:bldP spid="3104" grpId="0" animBg="1"/>
      <p:bldP spid="3105" grpId="0" animBg="1"/>
      <p:bldP spid="3106" grpId="0" autoUpdateAnimBg="0"/>
      <p:bldP spid="3107" grpId="0" autoUpdateAnimBg="0"/>
      <p:bldP spid="3109" grpId="0" animBg="1"/>
      <p:bldP spid="3110" grpId="0" autoUpdateAnimBg="0"/>
      <p:bldP spid="171073" grpId="0" animBg="1" autoUpdateAnimBg="0"/>
      <p:bldP spid="3114" grpId="0" animBg="1" autoUpdateAnimBg="0"/>
      <p:bldP spid="3115" grpId="0" autoUpdateAnimBg="0"/>
      <p:bldP spid="3116" grpId="0" animBg="1" autoUpdateAnimBg="0"/>
      <p:bldP spid="3117" grpId="0" animBg="1"/>
      <p:bldP spid="3118" grpId="0" animBg="1"/>
      <p:bldP spid="3119" grpId="0" animBg="1"/>
      <p:bldP spid="3120" grpId="0" animBg="1"/>
      <p:bldP spid="3121" grpId="0" animBg="1" autoUpdateAnimBg="0"/>
      <p:bldP spid="3122" grpId="0" animBg="1"/>
      <p:bldP spid="3123" grpId="0" animBg="1"/>
      <p:bldP spid="3124" grpId="0" animBg="1" autoUpdateAnimBg="0"/>
      <p:bldP spid="3125" grpId="0" animBg="1" autoUpdateAnimBg="0"/>
      <p:bldP spid="3126" grpId="0" animBg="1"/>
      <p:bldP spid="3127" grpId="0" animBg="1"/>
      <p:bldP spid="3128" grpId="0" autoUpdateAnimBg="0"/>
      <p:bldP spid="3129" grpId="0" autoUpdateAnimBg="0"/>
      <p:bldP spid="3130" grpId="0" autoUpdateAnimBg="0"/>
      <p:bldP spid="3131" grpId="0" autoUpdateAnimBg="0"/>
      <p:bldP spid="3132" grpId="0" autoUpdateAnimBg="0"/>
      <p:bldP spid="3133" grpId="0" animBg="1"/>
      <p:bldP spid="3134" grpId="0" animBg="1"/>
      <p:bldP spid="3135" grpId="0" animBg="1"/>
      <p:bldP spid="3136" grpId="0" animBg="1" autoUpdateAnimBg="0"/>
      <p:bldP spid="3137" grpId="0" autoUpdateAnimBg="0"/>
      <p:bldP spid="3138" grpId="0" animBg="1"/>
      <p:bldP spid="3139" grpId="0" animBg="1"/>
      <p:bldP spid="3144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7" name="Line 69"/>
          <p:cNvSpPr>
            <a:spLocks noChangeShapeType="1"/>
          </p:cNvSpPr>
          <p:nvPr/>
        </p:nvSpPr>
        <p:spPr bwMode="auto">
          <a:xfrm>
            <a:off x="3352800" y="6858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4138" name="Text Box 70"/>
          <p:cNvSpPr txBox="1">
            <a:spLocks noChangeArrowheads="1"/>
          </p:cNvSpPr>
          <p:nvPr/>
        </p:nvSpPr>
        <p:spPr bwMode="auto">
          <a:xfrm>
            <a:off x="3733800" y="152400"/>
            <a:ext cx="1752600" cy="838200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de-DE" sz="1000" b="0">
                <a:latin typeface="Times New Roman" pitchFamily="18" charset="0"/>
              </a:rPr>
              <a:t>   </a:t>
            </a:r>
            <a:r>
              <a:rPr lang="de-DE" sz="1400"/>
              <a:t>Erträge</a:t>
            </a:r>
          </a:p>
          <a:p>
            <a:pPr algn="l">
              <a:spcBef>
                <a:spcPct val="0"/>
              </a:spcBef>
            </a:pPr>
            <a:r>
              <a:rPr lang="de-DE" sz="1400"/>
              <a:t>./. Aufwendungen</a:t>
            </a:r>
          </a:p>
          <a:p>
            <a:pPr algn="l">
              <a:spcBef>
                <a:spcPct val="0"/>
              </a:spcBef>
            </a:pPr>
            <a:endParaRPr lang="de-DE" sz="1200"/>
          </a:p>
        </p:txBody>
      </p:sp>
      <p:sp>
        <p:nvSpPr>
          <p:cNvPr id="4139" name="Line 71"/>
          <p:cNvSpPr>
            <a:spLocks noChangeShapeType="1"/>
          </p:cNvSpPr>
          <p:nvPr/>
        </p:nvSpPr>
        <p:spPr bwMode="auto">
          <a:xfrm>
            <a:off x="3810000" y="685800"/>
            <a:ext cx="1600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140" name="Line 72"/>
          <p:cNvSpPr>
            <a:spLocks noChangeShapeType="1"/>
          </p:cNvSpPr>
          <p:nvPr/>
        </p:nvSpPr>
        <p:spPr bwMode="auto">
          <a:xfrm>
            <a:off x="3352800" y="685800"/>
            <a:ext cx="0" cy="1676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41" name="Text Box 73"/>
          <p:cNvSpPr txBox="1">
            <a:spLocks noChangeArrowheads="1"/>
          </p:cNvSpPr>
          <p:nvPr/>
        </p:nvSpPr>
        <p:spPr bwMode="auto">
          <a:xfrm>
            <a:off x="3733800" y="1066800"/>
            <a:ext cx="1752600" cy="952500"/>
          </a:xfrm>
          <a:prstGeom prst="rect">
            <a:avLst/>
          </a:prstGeom>
          <a:solidFill>
            <a:srgbClr val="CBE5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sz="1400"/>
              <a:t>A    Bilanz        P</a:t>
            </a:r>
          </a:p>
        </p:txBody>
      </p:sp>
      <p:sp>
        <p:nvSpPr>
          <p:cNvPr id="4142" name="Text Box 74"/>
          <p:cNvSpPr txBox="1">
            <a:spLocks noChangeArrowheads="1"/>
          </p:cNvSpPr>
          <p:nvPr/>
        </p:nvSpPr>
        <p:spPr bwMode="auto">
          <a:xfrm>
            <a:off x="4495800" y="1333500"/>
            <a:ext cx="990600" cy="304800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de-DE" sz="1400" b="0"/>
              <a:t>   </a:t>
            </a:r>
            <a:r>
              <a:rPr lang="de-DE" sz="1400"/>
              <a:t>EK</a:t>
            </a:r>
          </a:p>
        </p:txBody>
      </p:sp>
      <p:sp>
        <p:nvSpPr>
          <p:cNvPr id="4143" name="Text Box 75"/>
          <p:cNvSpPr txBox="1">
            <a:spLocks noChangeArrowheads="1"/>
          </p:cNvSpPr>
          <p:nvPr/>
        </p:nvSpPr>
        <p:spPr bwMode="auto">
          <a:xfrm>
            <a:off x="4495800" y="1638300"/>
            <a:ext cx="990600" cy="36671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de-DE" sz="1400" b="0"/>
              <a:t>   </a:t>
            </a:r>
            <a:r>
              <a:rPr lang="de-DE" sz="1400"/>
              <a:t>FK</a:t>
            </a:r>
          </a:p>
        </p:txBody>
      </p:sp>
      <p:sp>
        <p:nvSpPr>
          <p:cNvPr id="4144" name="Text Box 76"/>
          <p:cNvSpPr txBox="1">
            <a:spLocks noChangeArrowheads="1"/>
          </p:cNvSpPr>
          <p:nvPr/>
        </p:nvSpPr>
        <p:spPr bwMode="auto">
          <a:xfrm>
            <a:off x="3733800" y="1333500"/>
            <a:ext cx="914400" cy="685800"/>
          </a:xfrm>
          <a:prstGeom prst="rect">
            <a:avLst/>
          </a:prstGeom>
          <a:solidFill>
            <a:srgbClr val="FFE7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de-DE" sz="1100" b="0"/>
              <a:t>  </a:t>
            </a:r>
            <a:r>
              <a:rPr lang="de-DE" sz="800" b="0"/>
              <a:t> </a:t>
            </a:r>
            <a:r>
              <a:rPr lang="de-DE" sz="1400"/>
              <a:t>Ver-mögen</a:t>
            </a:r>
          </a:p>
        </p:txBody>
      </p:sp>
      <p:sp>
        <p:nvSpPr>
          <p:cNvPr id="4145" name="Text Box 77"/>
          <p:cNvSpPr txBox="1">
            <a:spLocks noChangeArrowheads="1"/>
          </p:cNvSpPr>
          <p:nvPr/>
        </p:nvSpPr>
        <p:spPr bwMode="auto">
          <a:xfrm>
            <a:off x="3810000" y="6858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= Erfolg</a:t>
            </a:r>
          </a:p>
        </p:txBody>
      </p:sp>
      <p:sp>
        <p:nvSpPr>
          <p:cNvPr id="4148" name="Line 80"/>
          <p:cNvSpPr>
            <a:spLocks noChangeShapeType="1"/>
          </p:cNvSpPr>
          <p:nvPr/>
        </p:nvSpPr>
        <p:spPr bwMode="auto">
          <a:xfrm flipH="1">
            <a:off x="5410200" y="23622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49" name="Line 81"/>
          <p:cNvSpPr>
            <a:spLocks noChangeShapeType="1"/>
          </p:cNvSpPr>
          <p:nvPr/>
        </p:nvSpPr>
        <p:spPr bwMode="auto">
          <a:xfrm>
            <a:off x="5486400" y="12192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50" name="Text Box 82"/>
          <p:cNvSpPr txBox="1">
            <a:spLocks noChangeArrowheads="1"/>
          </p:cNvSpPr>
          <p:nvPr/>
        </p:nvSpPr>
        <p:spPr bwMode="auto">
          <a:xfrm>
            <a:off x="3733800" y="2133600"/>
            <a:ext cx="1752600" cy="533400"/>
          </a:xfrm>
          <a:prstGeom prst="rect">
            <a:avLst/>
          </a:prstGeom>
          <a:solidFill>
            <a:srgbClr val="FFFF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de-DE" sz="1400"/>
              <a:t>Zahlungsmittel-bestand u. a.</a:t>
            </a:r>
          </a:p>
        </p:txBody>
      </p:sp>
      <p:sp>
        <p:nvSpPr>
          <p:cNvPr id="4151" name="Line 83"/>
          <p:cNvSpPr>
            <a:spLocks noChangeShapeType="1"/>
          </p:cNvSpPr>
          <p:nvPr/>
        </p:nvSpPr>
        <p:spPr bwMode="auto">
          <a:xfrm>
            <a:off x="5867400" y="533400"/>
            <a:ext cx="0" cy="1828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52" name="Line 84"/>
          <p:cNvSpPr>
            <a:spLocks noChangeShapeType="1"/>
          </p:cNvSpPr>
          <p:nvPr/>
        </p:nvSpPr>
        <p:spPr bwMode="auto">
          <a:xfrm flipH="1">
            <a:off x="5486400" y="8382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53" name="Line 85"/>
          <p:cNvSpPr>
            <a:spLocks noChangeShapeType="1"/>
          </p:cNvSpPr>
          <p:nvPr/>
        </p:nvSpPr>
        <p:spPr bwMode="auto">
          <a:xfrm>
            <a:off x="5867400" y="533400"/>
            <a:ext cx="609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54" name="Line 86"/>
          <p:cNvSpPr>
            <a:spLocks noChangeShapeType="1"/>
          </p:cNvSpPr>
          <p:nvPr/>
        </p:nvSpPr>
        <p:spPr bwMode="auto">
          <a:xfrm>
            <a:off x="3352800" y="23622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4155" name="Line 87"/>
          <p:cNvSpPr>
            <a:spLocks noChangeShapeType="1"/>
          </p:cNvSpPr>
          <p:nvPr/>
        </p:nvSpPr>
        <p:spPr bwMode="auto">
          <a:xfrm>
            <a:off x="5867400" y="1600200"/>
            <a:ext cx="1143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56" name="Text Box 89"/>
          <p:cNvSpPr txBox="1">
            <a:spLocks noChangeArrowheads="1"/>
          </p:cNvSpPr>
          <p:nvPr/>
        </p:nvSpPr>
        <p:spPr bwMode="auto">
          <a:xfrm>
            <a:off x="6096000" y="990600"/>
            <a:ext cx="457200" cy="1143000"/>
          </a:xfrm>
          <a:prstGeom prst="rect">
            <a:avLst/>
          </a:prstGeom>
          <a:solidFill>
            <a:srgbClr val="E4E4E4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endParaRPr lang="de-DE" sz="1200" b="0">
              <a:latin typeface="Times New Roman" pitchFamily="18" charset="0"/>
            </a:endParaRPr>
          </a:p>
        </p:txBody>
      </p:sp>
      <p:sp>
        <p:nvSpPr>
          <p:cNvPr id="4157" name="Oval 90"/>
          <p:cNvSpPr>
            <a:spLocks noChangeArrowheads="1"/>
          </p:cNvSpPr>
          <p:nvPr/>
        </p:nvSpPr>
        <p:spPr bwMode="auto">
          <a:xfrm>
            <a:off x="6210300" y="1143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4158" name="Oval 91"/>
          <p:cNvSpPr>
            <a:spLocks noChangeArrowheads="1"/>
          </p:cNvSpPr>
          <p:nvPr/>
        </p:nvSpPr>
        <p:spPr bwMode="auto">
          <a:xfrm>
            <a:off x="6210300" y="14478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4159" name="Oval 92"/>
          <p:cNvSpPr>
            <a:spLocks noChangeArrowheads="1"/>
          </p:cNvSpPr>
          <p:nvPr/>
        </p:nvSpPr>
        <p:spPr bwMode="auto">
          <a:xfrm>
            <a:off x="6210300" y="1752600"/>
            <a:ext cx="228600" cy="228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pic>
        <p:nvPicPr>
          <p:cNvPr id="4160" name="Picture 95" descr="Z:\BusinessSTUDIO\Archiv\Images\Management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1066800"/>
            <a:ext cx="1828800" cy="1195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7968" name="Text Box 96"/>
          <p:cNvSpPr txBox="1">
            <a:spLocks noChangeArrowheads="1"/>
          </p:cNvSpPr>
          <p:nvPr/>
        </p:nvSpPr>
        <p:spPr bwMode="auto">
          <a:xfrm>
            <a:off x="7010400" y="2209800"/>
            <a:ext cx="1828800" cy="381000"/>
          </a:xfrm>
          <a:prstGeom prst="rect">
            <a:avLst/>
          </a:prstGeom>
          <a:solidFill>
            <a:srgbClr val="C5E2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de-DE"/>
              <a:t>Management</a:t>
            </a:r>
          </a:p>
        </p:txBody>
      </p:sp>
      <p:sp>
        <p:nvSpPr>
          <p:cNvPr id="4162" name="Text Box 97"/>
          <p:cNvSpPr txBox="1">
            <a:spLocks noChangeArrowheads="1"/>
          </p:cNvSpPr>
          <p:nvPr/>
        </p:nvSpPr>
        <p:spPr bwMode="auto">
          <a:xfrm>
            <a:off x="7924800" y="152400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an externe Adressaten</a:t>
            </a:r>
          </a:p>
        </p:txBody>
      </p:sp>
      <p:sp>
        <p:nvSpPr>
          <p:cNvPr id="4163" name="AutoShape 98"/>
          <p:cNvSpPr>
            <a:spLocks noChangeArrowheads="1"/>
          </p:cNvSpPr>
          <p:nvPr/>
        </p:nvSpPr>
        <p:spPr bwMode="auto">
          <a:xfrm>
            <a:off x="6553200" y="76200"/>
            <a:ext cx="1143000" cy="838200"/>
          </a:xfrm>
          <a:prstGeom prst="flowChartMultidocument">
            <a:avLst/>
          </a:prstGeom>
          <a:solidFill>
            <a:srgbClr val="FFF8DB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4164" name="Text Box 99"/>
          <p:cNvSpPr txBox="1">
            <a:spLocks noChangeArrowheads="1"/>
          </p:cNvSpPr>
          <p:nvPr/>
        </p:nvSpPr>
        <p:spPr bwMode="auto">
          <a:xfrm>
            <a:off x="6553200" y="3048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Jahres-abschluss</a:t>
            </a:r>
          </a:p>
        </p:txBody>
      </p:sp>
      <p:sp>
        <p:nvSpPr>
          <p:cNvPr id="4165" name="Line 100"/>
          <p:cNvSpPr>
            <a:spLocks noChangeShapeType="1"/>
          </p:cNvSpPr>
          <p:nvPr/>
        </p:nvSpPr>
        <p:spPr bwMode="auto">
          <a:xfrm>
            <a:off x="7391400" y="304800"/>
            <a:ext cx="533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66" name="Line 101"/>
          <p:cNvSpPr>
            <a:spLocks noChangeShapeType="1"/>
          </p:cNvSpPr>
          <p:nvPr/>
        </p:nvSpPr>
        <p:spPr bwMode="auto">
          <a:xfrm>
            <a:off x="7467600" y="4572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67" name="Text Box 102"/>
          <p:cNvSpPr txBox="1">
            <a:spLocks noChangeArrowheads="1"/>
          </p:cNvSpPr>
          <p:nvPr/>
        </p:nvSpPr>
        <p:spPr bwMode="auto">
          <a:xfrm>
            <a:off x="5791200" y="2133600"/>
            <a:ext cx="1143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200"/>
              <a:t>„Ampel-prinzip</a:t>
            </a:r>
            <a:r>
              <a:rPr lang="de-DE" sz="1400"/>
              <a:t>“</a:t>
            </a:r>
          </a:p>
        </p:txBody>
      </p:sp>
      <p:graphicFrame>
        <p:nvGraphicFramePr>
          <p:cNvPr id="4173" name="Object 77"/>
          <p:cNvGraphicFramePr>
            <a:graphicFrameLocks noChangeAspect="1"/>
          </p:cNvGraphicFramePr>
          <p:nvPr/>
        </p:nvGraphicFramePr>
        <p:xfrm>
          <a:off x="0" y="2895600"/>
          <a:ext cx="8097838" cy="3819525"/>
        </p:xfrm>
        <a:graphic>
          <a:graphicData uri="http://schemas.openxmlformats.org/presentationml/2006/ole">
            <p:oleObj spid="_x0000_s4173" name="Bitmap" r:id="rId5" imgW="8097380" imgH="3820058" progId="Paint.Picture">
              <p:embed/>
            </p:oleObj>
          </a:graphicData>
        </a:graphic>
      </p:graphicFrame>
      <p:graphicFrame>
        <p:nvGraphicFramePr>
          <p:cNvPr id="4175" name="Object 79"/>
          <p:cNvGraphicFramePr>
            <a:graphicFrameLocks noChangeAspect="1"/>
          </p:cNvGraphicFramePr>
          <p:nvPr/>
        </p:nvGraphicFramePr>
        <p:xfrm>
          <a:off x="0" y="381000"/>
          <a:ext cx="3190875" cy="2324100"/>
        </p:xfrm>
        <a:graphic>
          <a:graphicData uri="http://schemas.openxmlformats.org/presentationml/2006/ole">
            <p:oleObj spid="_x0000_s4175" name="Bitmap" r:id="rId6" imgW="3191320" imgH="2324424" progId="Paint.Picture">
              <p:embed/>
            </p:oleObj>
          </a:graphicData>
        </a:graphic>
      </p:graphicFrame>
      <p:sp>
        <p:nvSpPr>
          <p:cNvPr id="4176" name="Line 17"/>
          <p:cNvSpPr>
            <a:spLocks noChangeShapeType="1"/>
          </p:cNvSpPr>
          <p:nvPr/>
        </p:nvSpPr>
        <p:spPr bwMode="auto">
          <a:xfrm>
            <a:off x="2895600" y="1371600"/>
            <a:ext cx="838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4177" name="Line 4"/>
          <p:cNvSpPr>
            <a:spLocks noChangeShapeType="1"/>
          </p:cNvSpPr>
          <p:nvPr/>
        </p:nvSpPr>
        <p:spPr bwMode="auto">
          <a:xfrm flipH="1" flipV="1">
            <a:off x="2057400" y="25908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4178" name="Text Box 32"/>
          <p:cNvSpPr txBox="1">
            <a:spLocks noChangeArrowheads="1"/>
          </p:cNvSpPr>
          <p:nvPr/>
        </p:nvSpPr>
        <p:spPr bwMode="auto">
          <a:xfrm>
            <a:off x="0" y="0"/>
            <a:ext cx="259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ReWe: Informationsfunktion</a:t>
            </a:r>
          </a:p>
        </p:txBody>
      </p:sp>
      <p:sp>
        <p:nvSpPr>
          <p:cNvPr id="4179" name="Line 103"/>
          <p:cNvSpPr>
            <a:spLocks noChangeShapeType="1"/>
          </p:cNvSpPr>
          <p:nvPr/>
        </p:nvSpPr>
        <p:spPr bwMode="auto">
          <a:xfrm>
            <a:off x="8001000" y="2590800"/>
            <a:ext cx="0" cy="1752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80" name="Text Box 104"/>
          <p:cNvSpPr txBox="1">
            <a:spLocks noChangeArrowheads="1"/>
          </p:cNvSpPr>
          <p:nvPr/>
        </p:nvSpPr>
        <p:spPr bwMode="auto">
          <a:xfrm>
            <a:off x="7086600" y="3124200"/>
            <a:ext cx="1752600" cy="3810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/>
              <a:t>Steuerung</a:t>
            </a:r>
          </a:p>
        </p:txBody>
      </p:sp>
      <p:sp>
        <p:nvSpPr>
          <p:cNvPr id="4181" name="Line 105"/>
          <p:cNvSpPr>
            <a:spLocks noChangeShapeType="1"/>
          </p:cNvSpPr>
          <p:nvPr/>
        </p:nvSpPr>
        <p:spPr bwMode="auto">
          <a:xfrm>
            <a:off x="4267200" y="4343400"/>
            <a:ext cx="3733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82" name="Line 106"/>
          <p:cNvSpPr>
            <a:spLocks noChangeShapeType="1"/>
          </p:cNvSpPr>
          <p:nvPr/>
        </p:nvSpPr>
        <p:spPr bwMode="auto">
          <a:xfrm>
            <a:off x="4267200" y="43434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83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07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4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4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5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5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7" grpId="0" animBg="1"/>
      <p:bldP spid="4138" grpId="0" animBg="1" autoUpdateAnimBg="0"/>
      <p:bldP spid="4139" grpId="0" animBg="1"/>
      <p:bldP spid="4140" grpId="0" animBg="1"/>
      <p:bldP spid="4141" grpId="0" animBg="1" autoUpdateAnimBg="0"/>
      <p:bldP spid="4142" grpId="0" animBg="1" autoUpdateAnimBg="0"/>
      <p:bldP spid="4143" grpId="0" animBg="1" autoUpdateAnimBg="0"/>
      <p:bldP spid="4144" grpId="0" animBg="1" autoUpdateAnimBg="0"/>
      <p:bldP spid="4145" grpId="0" autoUpdateAnimBg="0"/>
      <p:bldP spid="4148" grpId="0" animBg="1"/>
      <p:bldP spid="4149" grpId="0" animBg="1"/>
      <p:bldP spid="4150" grpId="0" animBg="1" autoUpdateAnimBg="0"/>
      <p:bldP spid="4151" grpId="0" animBg="1"/>
      <p:bldP spid="4152" grpId="0" animBg="1"/>
      <p:bldP spid="4153" grpId="0" animBg="1"/>
      <p:bldP spid="4154" grpId="0" animBg="1"/>
      <p:bldP spid="4155" grpId="0" animBg="1"/>
      <p:bldP spid="4156" grpId="0" animBg="1" autoUpdateAnimBg="0"/>
      <p:bldP spid="4157" grpId="0" animBg="1" autoUpdateAnimBg="0"/>
      <p:bldP spid="4158" grpId="0" animBg="1" autoUpdateAnimBg="0"/>
      <p:bldP spid="4159" grpId="0" animBg="1" autoUpdateAnimBg="0"/>
      <p:bldP spid="207968" grpId="0" animBg="1" autoUpdateAnimBg="0"/>
      <p:bldP spid="4162" grpId="0" autoUpdateAnimBg="0"/>
      <p:bldP spid="4163" grpId="0" animBg="1" autoUpdateAnimBg="0"/>
      <p:bldP spid="4164" grpId="0" autoUpdateAnimBg="0"/>
      <p:bldP spid="4165" grpId="0" animBg="1"/>
      <p:bldP spid="4166" grpId="0" animBg="1"/>
      <p:bldP spid="4167" grpId="0" autoUpdateAnimBg="0"/>
      <p:bldP spid="4176" grpId="0" animBg="1"/>
      <p:bldP spid="4177" grpId="0" animBg="1"/>
      <p:bldP spid="4179" grpId="0" animBg="1"/>
      <p:bldP spid="4180" grpId="0" animBg="1" autoUpdateAnimBg="0"/>
      <p:bldP spid="4181" grpId="0" animBg="1"/>
      <p:bldP spid="4182" grpId="0" animBg="1"/>
      <p:bldP spid="418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12"/>
          <p:cNvSpPr>
            <a:spLocks noChangeArrowheads="1"/>
          </p:cNvSpPr>
          <p:nvPr/>
        </p:nvSpPr>
        <p:spPr bwMode="auto">
          <a:xfrm>
            <a:off x="4110038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endParaRPr lang="de-DE" sz="1400"/>
          </a:p>
        </p:txBody>
      </p:sp>
      <p:sp>
        <p:nvSpPr>
          <p:cNvPr id="174113" name="Text Box 33"/>
          <p:cNvSpPr txBox="1">
            <a:spLocks noChangeArrowheads="1"/>
          </p:cNvSpPr>
          <p:nvPr/>
        </p:nvSpPr>
        <p:spPr bwMode="auto">
          <a:xfrm>
            <a:off x="3810000" y="228600"/>
            <a:ext cx="2362200" cy="609600"/>
          </a:xfrm>
          <a:prstGeom prst="rect">
            <a:avLst/>
          </a:prstGeom>
          <a:solidFill>
            <a:srgbClr val="FFE7C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de-DE"/>
              <a:t>Überwachung und Kontrolle der</a:t>
            </a:r>
          </a:p>
        </p:txBody>
      </p:sp>
      <p:sp>
        <p:nvSpPr>
          <p:cNvPr id="5144" name="Line 45"/>
          <p:cNvSpPr>
            <a:spLocks noChangeShapeType="1"/>
          </p:cNvSpPr>
          <p:nvPr/>
        </p:nvSpPr>
        <p:spPr bwMode="auto">
          <a:xfrm flipH="1">
            <a:off x="6172200" y="457200"/>
            <a:ext cx="1676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145" name="Line 46"/>
          <p:cNvSpPr>
            <a:spLocks noChangeShapeType="1"/>
          </p:cNvSpPr>
          <p:nvPr/>
        </p:nvSpPr>
        <p:spPr bwMode="auto">
          <a:xfrm>
            <a:off x="7848600" y="457200"/>
            <a:ext cx="0" cy="45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146" name="Text Box 47"/>
          <p:cNvSpPr txBox="1">
            <a:spLocks noChangeArrowheads="1"/>
          </p:cNvSpPr>
          <p:nvPr/>
        </p:nvSpPr>
        <p:spPr bwMode="auto">
          <a:xfrm>
            <a:off x="6781800" y="304800"/>
            <a:ext cx="762000" cy="3460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/>
              <a:t>Ziele</a:t>
            </a:r>
          </a:p>
        </p:txBody>
      </p:sp>
      <p:sp>
        <p:nvSpPr>
          <p:cNvPr id="5147" name="Line 50"/>
          <p:cNvSpPr>
            <a:spLocks noChangeShapeType="1"/>
          </p:cNvSpPr>
          <p:nvPr/>
        </p:nvSpPr>
        <p:spPr bwMode="auto">
          <a:xfrm>
            <a:off x="3276600" y="533400"/>
            <a:ext cx="0" cy="2743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9" name="Line 52"/>
          <p:cNvSpPr>
            <a:spLocks noChangeShapeType="1"/>
          </p:cNvSpPr>
          <p:nvPr/>
        </p:nvSpPr>
        <p:spPr bwMode="auto">
          <a:xfrm flipH="1">
            <a:off x="3276600" y="533400"/>
            <a:ext cx="53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3" name="Line 56"/>
          <p:cNvSpPr>
            <a:spLocks noChangeShapeType="1"/>
          </p:cNvSpPr>
          <p:nvPr/>
        </p:nvSpPr>
        <p:spPr bwMode="auto">
          <a:xfrm>
            <a:off x="6553200" y="609600"/>
            <a:ext cx="0" cy="2819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4" name="Line 57"/>
          <p:cNvSpPr>
            <a:spLocks noChangeShapeType="1"/>
          </p:cNvSpPr>
          <p:nvPr/>
        </p:nvSpPr>
        <p:spPr bwMode="auto">
          <a:xfrm flipH="1">
            <a:off x="6172200" y="6096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5" name="Line 58"/>
          <p:cNvSpPr>
            <a:spLocks noChangeShapeType="1"/>
          </p:cNvSpPr>
          <p:nvPr/>
        </p:nvSpPr>
        <p:spPr bwMode="auto">
          <a:xfrm flipH="1">
            <a:off x="6553200" y="2209800"/>
            <a:ext cx="304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5182" name="Picture 97" descr="Z:\BusinessSTUDIO\Archiv\Images\Management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838200"/>
            <a:ext cx="1828800" cy="1195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178" name="Text Box 98"/>
          <p:cNvSpPr txBox="1">
            <a:spLocks noChangeArrowheads="1"/>
          </p:cNvSpPr>
          <p:nvPr/>
        </p:nvSpPr>
        <p:spPr bwMode="auto">
          <a:xfrm>
            <a:off x="6858000" y="1981200"/>
            <a:ext cx="1752600" cy="381000"/>
          </a:xfrm>
          <a:prstGeom prst="rect">
            <a:avLst/>
          </a:prstGeom>
          <a:solidFill>
            <a:srgbClr val="C5E2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de-DE"/>
              <a:t>Management</a:t>
            </a:r>
          </a:p>
        </p:txBody>
      </p:sp>
      <p:graphicFrame>
        <p:nvGraphicFramePr>
          <p:cNvPr id="5216" name="Object 96"/>
          <p:cNvGraphicFramePr>
            <a:graphicFrameLocks noChangeAspect="1"/>
          </p:cNvGraphicFramePr>
          <p:nvPr/>
        </p:nvGraphicFramePr>
        <p:xfrm>
          <a:off x="0" y="3768725"/>
          <a:ext cx="6553200" cy="3089275"/>
        </p:xfrm>
        <a:graphic>
          <a:graphicData uri="http://schemas.openxmlformats.org/presentationml/2006/ole">
            <p:oleObj spid="_x0000_s5216" name="Bitmap" r:id="rId5" imgW="8097380" imgH="3820058" progId="Paint.Picture">
              <p:embed/>
            </p:oleObj>
          </a:graphicData>
        </a:graphic>
      </p:graphicFrame>
      <p:sp>
        <p:nvSpPr>
          <p:cNvPr id="5228" name="Text Box 32"/>
          <p:cNvSpPr txBox="1">
            <a:spLocks noChangeArrowheads="1"/>
          </p:cNvSpPr>
          <p:nvPr/>
        </p:nvSpPr>
        <p:spPr bwMode="auto">
          <a:xfrm>
            <a:off x="0" y="0"/>
            <a:ext cx="259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ReWe: Kontrollfunktion</a:t>
            </a:r>
          </a:p>
        </p:txBody>
      </p:sp>
      <p:graphicFrame>
        <p:nvGraphicFramePr>
          <p:cNvPr id="5229" name="Object 109"/>
          <p:cNvGraphicFramePr>
            <a:graphicFrameLocks noChangeAspect="1"/>
          </p:cNvGraphicFramePr>
          <p:nvPr/>
        </p:nvGraphicFramePr>
        <p:xfrm>
          <a:off x="762000" y="304800"/>
          <a:ext cx="2362200" cy="1720850"/>
        </p:xfrm>
        <a:graphic>
          <a:graphicData uri="http://schemas.openxmlformats.org/presentationml/2006/ole">
            <p:oleObj spid="_x0000_s5229" name="Bitmap" r:id="rId6" imgW="3191320" imgH="2324424" progId="Paint.Picture">
              <p:embed/>
            </p:oleObj>
          </a:graphicData>
        </a:graphic>
      </p:graphicFrame>
      <p:sp>
        <p:nvSpPr>
          <p:cNvPr id="5230" name="Rectangle 2"/>
          <p:cNvSpPr>
            <a:spLocks noChangeArrowheads="1"/>
          </p:cNvSpPr>
          <p:nvPr/>
        </p:nvSpPr>
        <p:spPr bwMode="auto">
          <a:xfrm>
            <a:off x="990600" y="1981200"/>
            <a:ext cx="2133600" cy="1600200"/>
          </a:xfrm>
          <a:prstGeom prst="rect">
            <a:avLst/>
          </a:prstGeom>
          <a:solidFill>
            <a:srgbClr val="FFFFC1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5231" name="Text Box 17"/>
          <p:cNvSpPr txBox="1">
            <a:spLocks noChangeArrowheads="1"/>
          </p:cNvSpPr>
          <p:nvPr/>
        </p:nvSpPr>
        <p:spPr bwMode="auto">
          <a:xfrm>
            <a:off x="1143000" y="2057400"/>
            <a:ext cx="1828800" cy="3048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/>
              <a:t>Buchführung</a:t>
            </a:r>
          </a:p>
        </p:txBody>
      </p:sp>
      <p:sp>
        <p:nvSpPr>
          <p:cNvPr id="5232" name="Text Box 75"/>
          <p:cNvSpPr txBox="1">
            <a:spLocks noChangeArrowheads="1"/>
          </p:cNvSpPr>
          <p:nvPr/>
        </p:nvSpPr>
        <p:spPr bwMode="auto">
          <a:xfrm>
            <a:off x="1143000" y="2438400"/>
            <a:ext cx="1828800" cy="3048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/>
              <a:t>KLR</a:t>
            </a:r>
          </a:p>
        </p:txBody>
      </p:sp>
      <p:sp>
        <p:nvSpPr>
          <p:cNvPr id="5233" name="Text Box 76"/>
          <p:cNvSpPr txBox="1">
            <a:spLocks noChangeArrowheads="1"/>
          </p:cNvSpPr>
          <p:nvPr/>
        </p:nvSpPr>
        <p:spPr bwMode="auto">
          <a:xfrm>
            <a:off x="1143000" y="2819400"/>
            <a:ext cx="1828800" cy="3048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/>
              <a:t>Statistik</a:t>
            </a:r>
          </a:p>
        </p:txBody>
      </p:sp>
      <p:sp>
        <p:nvSpPr>
          <p:cNvPr id="5234" name="Text Box 77"/>
          <p:cNvSpPr txBox="1">
            <a:spLocks noChangeArrowheads="1"/>
          </p:cNvSpPr>
          <p:nvPr/>
        </p:nvSpPr>
        <p:spPr bwMode="auto">
          <a:xfrm>
            <a:off x="1143000" y="3200400"/>
            <a:ext cx="1828800" cy="3048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/>
              <a:t>Controlling</a:t>
            </a:r>
          </a:p>
        </p:txBody>
      </p:sp>
      <p:sp>
        <p:nvSpPr>
          <p:cNvPr id="5235" name="Line 7"/>
          <p:cNvSpPr>
            <a:spLocks noChangeShapeType="1"/>
          </p:cNvSpPr>
          <p:nvPr/>
        </p:nvSpPr>
        <p:spPr bwMode="auto">
          <a:xfrm>
            <a:off x="685800" y="1828800"/>
            <a:ext cx="685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236" name="Line 74"/>
          <p:cNvSpPr>
            <a:spLocks noChangeShapeType="1"/>
          </p:cNvSpPr>
          <p:nvPr/>
        </p:nvSpPr>
        <p:spPr bwMode="auto">
          <a:xfrm>
            <a:off x="685800" y="1828800"/>
            <a:ext cx="0" cy="2286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237" name="Line 64"/>
          <p:cNvSpPr>
            <a:spLocks noChangeShapeType="1"/>
          </p:cNvSpPr>
          <p:nvPr/>
        </p:nvSpPr>
        <p:spPr bwMode="auto">
          <a:xfrm flipH="1">
            <a:off x="685800" y="41148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238" name="Line 78"/>
          <p:cNvSpPr>
            <a:spLocks noChangeShapeType="1"/>
          </p:cNvSpPr>
          <p:nvPr/>
        </p:nvSpPr>
        <p:spPr bwMode="auto">
          <a:xfrm>
            <a:off x="3048000" y="1828800"/>
            <a:ext cx="22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5239" name="Object 119"/>
          <p:cNvGraphicFramePr>
            <a:graphicFrameLocks noChangeAspect="1"/>
          </p:cNvGraphicFramePr>
          <p:nvPr/>
        </p:nvGraphicFramePr>
        <p:xfrm>
          <a:off x="3810000" y="990600"/>
          <a:ext cx="2362200" cy="1176338"/>
        </p:xfrm>
        <a:graphic>
          <a:graphicData uri="http://schemas.openxmlformats.org/presentationml/2006/ole">
            <p:oleObj spid="_x0000_s5239" name="Bitmap" r:id="rId7" imgW="2580952" imgH="1286055" progId="Paint.Picture">
              <p:embed/>
            </p:oleObj>
          </a:graphicData>
        </a:graphic>
      </p:graphicFrame>
      <p:graphicFrame>
        <p:nvGraphicFramePr>
          <p:cNvPr id="5240" name="Object 120"/>
          <p:cNvGraphicFramePr>
            <a:graphicFrameLocks noChangeAspect="1"/>
          </p:cNvGraphicFramePr>
          <p:nvPr/>
        </p:nvGraphicFramePr>
        <p:xfrm>
          <a:off x="3810000" y="2209800"/>
          <a:ext cx="2362200" cy="703263"/>
        </p:xfrm>
        <a:graphic>
          <a:graphicData uri="http://schemas.openxmlformats.org/presentationml/2006/ole">
            <p:oleObj spid="_x0000_s5240" name="Bitmap" r:id="rId8" imgW="2591162" imgH="771429" progId="Paint.Picture">
              <p:embed/>
            </p:oleObj>
          </a:graphicData>
        </a:graphic>
      </p:graphicFrame>
      <p:graphicFrame>
        <p:nvGraphicFramePr>
          <p:cNvPr id="5241" name="Object 121"/>
          <p:cNvGraphicFramePr>
            <a:graphicFrameLocks noChangeAspect="1"/>
          </p:cNvGraphicFramePr>
          <p:nvPr/>
        </p:nvGraphicFramePr>
        <p:xfrm>
          <a:off x="3810000" y="2971800"/>
          <a:ext cx="2362200" cy="711200"/>
        </p:xfrm>
        <a:graphic>
          <a:graphicData uri="http://schemas.openxmlformats.org/presentationml/2006/ole">
            <p:oleObj spid="_x0000_s5241" name="Bitmap" r:id="rId9" imgW="2561905" imgH="771429" progId="Paint.Picture">
              <p:embed/>
            </p:oleObj>
          </a:graphicData>
        </a:graphic>
      </p:graphicFrame>
      <p:sp>
        <p:nvSpPr>
          <p:cNvPr id="5242" name="Line 51"/>
          <p:cNvSpPr>
            <a:spLocks noChangeShapeType="1"/>
          </p:cNvSpPr>
          <p:nvPr/>
        </p:nvSpPr>
        <p:spPr bwMode="auto">
          <a:xfrm flipH="1">
            <a:off x="3276600" y="1524000"/>
            <a:ext cx="53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243" name="Line 64"/>
          <p:cNvSpPr>
            <a:spLocks noChangeShapeType="1"/>
          </p:cNvSpPr>
          <p:nvPr/>
        </p:nvSpPr>
        <p:spPr bwMode="auto">
          <a:xfrm flipH="1">
            <a:off x="3276600" y="2514600"/>
            <a:ext cx="53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244" name="Line 73"/>
          <p:cNvSpPr>
            <a:spLocks noChangeShapeType="1"/>
          </p:cNvSpPr>
          <p:nvPr/>
        </p:nvSpPr>
        <p:spPr bwMode="auto">
          <a:xfrm flipH="1">
            <a:off x="3276600" y="3276600"/>
            <a:ext cx="53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245" name="Line 65"/>
          <p:cNvSpPr>
            <a:spLocks noChangeShapeType="1"/>
          </p:cNvSpPr>
          <p:nvPr/>
        </p:nvSpPr>
        <p:spPr bwMode="auto">
          <a:xfrm>
            <a:off x="6096000" y="25908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246" name="Line 72"/>
          <p:cNvSpPr>
            <a:spLocks noChangeShapeType="1"/>
          </p:cNvSpPr>
          <p:nvPr/>
        </p:nvSpPr>
        <p:spPr bwMode="auto">
          <a:xfrm>
            <a:off x="6096000" y="34290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247" name="Line 131"/>
          <p:cNvSpPr>
            <a:spLocks noChangeShapeType="1"/>
          </p:cNvSpPr>
          <p:nvPr/>
        </p:nvSpPr>
        <p:spPr bwMode="auto">
          <a:xfrm flipV="1">
            <a:off x="6096000" y="14478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248" name="Line 8"/>
          <p:cNvSpPr>
            <a:spLocks noChangeShapeType="1"/>
          </p:cNvSpPr>
          <p:nvPr/>
        </p:nvSpPr>
        <p:spPr bwMode="auto">
          <a:xfrm>
            <a:off x="7696200" y="2362200"/>
            <a:ext cx="0" cy="2667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249" name="Line 31"/>
          <p:cNvSpPr>
            <a:spLocks noChangeShapeType="1"/>
          </p:cNvSpPr>
          <p:nvPr/>
        </p:nvSpPr>
        <p:spPr bwMode="auto">
          <a:xfrm flipV="1">
            <a:off x="3581400" y="5029200"/>
            <a:ext cx="4114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250" name="Line 127"/>
          <p:cNvSpPr>
            <a:spLocks noChangeShapeType="1"/>
          </p:cNvSpPr>
          <p:nvPr/>
        </p:nvSpPr>
        <p:spPr bwMode="auto">
          <a:xfrm>
            <a:off x="3581400" y="5029200"/>
            <a:ext cx="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5251" name="Text Box 126"/>
          <p:cNvSpPr txBox="1">
            <a:spLocks noChangeArrowheads="1"/>
          </p:cNvSpPr>
          <p:nvPr/>
        </p:nvSpPr>
        <p:spPr bwMode="auto">
          <a:xfrm>
            <a:off x="6781800" y="2895600"/>
            <a:ext cx="1752600" cy="3810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/>
              <a:t>Steuerung</a:t>
            </a:r>
          </a:p>
        </p:txBody>
      </p:sp>
      <p:sp>
        <p:nvSpPr>
          <p:cNvPr id="5252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4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5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5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5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5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3" grpId="0" animBg="1" autoUpdateAnimBg="0"/>
      <p:bldP spid="5144" grpId="0" animBg="1"/>
      <p:bldP spid="5145" grpId="0" animBg="1"/>
      <p:bldP spid="5146" grpId="0" animBg="1" autoUpdateAnimBg="0"/>
      <p:bldP spid="5147" grpId="0" animBg="1"/>
      <p:bldP spid="5149" grpId="0" animBg="1"/>
      <p:bldP spid="5153" grpId="0" animBg="1"/>
      <p:bldP spid="5154" grpId="0" animBg="1"/>
      <p:bldP spid="5155" grpId="0" animBg="1"/>
      <p:bldP spid="174178" grpId="0" animBg="1" autoUpdateAnimBg="0"/>
      <p:bldP spid="5230" grpId="0" animBg="1" autoUpdateAnimBg="0"/>
      <p:bldP spid="5231" grpId="0" animBg="1" autoUpdateAnimBg="0"/>
      <p:bldP spid="5232" grpId="0" animBg="1" autoUpdateAnimBg="0"/>
      <p:bldP spid="5233" grpId="0" animBg="1" autoUpdateAnimBg="0"/>
      <p:bldP spid="5234" grpId="0" animBg="1" autoUpdateAnimBg="0"/>
      <p:bldP spid="5235" grpId="0" animBg="1"/>
      <p:bldP spid="5236" grpId="0" animBg="1"/>
      <p:bldP spid="5237" grpId="0" animBg="1"/>
      <p:bldP spid="5238" grpId="0" animBg="1"/>
      <p:bldP spid="5242" grpId="0" animBg="1"/>
      <p:bldP spid="5243" grpId="0" animBg="1"/>
      <p:bldP spid="5244" grpId="0" animBg="1"/>
      <p:bldP spid="5245" grpId="0" animBg="1"/>
      <p:bldP spid="5246" grpId="0" animBg="1"/>
      <p:bldP spid="5247" grpId="0" animBg="1"/>
      <p:bldP spid="5248" grpId="0" animBg="1"/>
      <p:bldP spid="5249" grpId="0" animBg="1"/>
      <p:bldP spid="5250" grpId="0" animBg="1"/>
      <p:bldP spid="5251" grpId="0" animBg="1" autoUpdateAnimBg="0"/>
      <p:bldP spid="525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Line 6"/>
          <p:cNvSpPr>
            <a:spLocks noChangeShapeType="1"/>
          </p:cNvSpPr>
          <p:nvPr/>
        </p:nvSpPr>
        <p:spPr bwMode="auto">
          <a:xfrm>
            <a:off x="7924800" y="2514600"/>
            <a:ext cx="0" cy="1676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152" name="Line 10"/>
          <p:cNvSpPr>
            <a:spLocks noChangeShapeType="1"/>
          </p:cNvSpPr>
          <p:nvPr/>
        </p:nvSpPr>
        <p:spPr bwMode="auto">
          <a:xfrm flipV="1">
            <a:off x="1828800" y="4191000"/>
            <a:ext cx="6096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153" name="Line 23"/>
          <p:cNvSpPr>
            <a:spLocks noChangeShapeType="1"/>
          </p:cNvSpPr>
          <p:nvPr/>
        </p:nvSpPr>
        <p:spPr bwMode="auto">
          <a:xfrm flipH="1">
            <a:off x="6172200" y="914400"/>
            <a:ext cx="2057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154" name="Line 24"/>
          <p:cNvSpPr>
            <a:spLocks noChangeShapeType="1"/>
          </p:cNvSpPr>
          <p:nvPr/>
        </p:nvSpPr>
        <p:spPr bwMode="auto">
          <a:xfrm>
            <a:off x="8229600" y="914400"/>
            <a:ext cx="0" cy="45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155" name="Text Box 25"/>
          <p:cNvSpPr txBox="1">
            <a:spLocks noChangeArrowheads="1"/>
          </p:cNvSpPr>
          <p:nvPr/>
        </p:nvSpPr>
        <p:spPr bwMode="auto">
          <a:xfrm>
            <a:off x="6781800" y="762000"/>
            <a:ext cx="1219200" cy="3460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/>
              <a:t>Aufgaben</a:t>
            </a:r>
          </a:p>
        </p:txBody>
      </p:sp>
      <p:sp>
        <p:nvSpPr>
          <p:cNvPr id="6158" name="Line 33"/>
          <p:cNvSpPr>
            <a:spLocks noChangeShapeType="1"/>
          </p:cNvSpPr>
          <p:nvPr/>
        </p:nvSpPr>
        <p:spPr bwMode="auto">
          <a:xfrm flipH="1">
            <a:off x="6172200" y="12192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59" name="Line 34"/>
          <p:cNvSpPr>
            <a:spLocks noChangeShapeType="1"/>
          </p:cNvSpPr>
          <p:nvPr/>
        </p:nvSpPr>
        <p:spPr bwMode="auto">
          <a:xfrm flipH="1">
            <a:off x="6629400" y="21336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6170" name="Picture 61" descr="Z:\BusinessSTUDIO\Archiv\Images\Management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1371600"/>
            <a:ext cx="1828800" cy="1195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9982" name="Text Box 62"/>
          <p:cNvSpPr txBox="1">
            <a:spLocks noChangeArrowheads="1"/>
          </p:cNvSpPr>
          <p:nvPr/>
        </p:nvSpPr>
        <p:spPr bwMode="auto">
          <a:xfrm>
            <a:off x="7086600" y="2514600"/>
            <a:ext cx="1752600" cy="381000"/>
          </a:xfrm>
          <a:prstGeom prst="rect">
            <a:avLst/>
          </a:prstGeom>
          <a:solidFill>
            <a:srgbClr val="C5E2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de-DE"/>
              <a:t>Management</a:t>
            </a:r>
          </a:p>
        </p:txBody>
      </p:sp>
      <p:sp>
        <p:nvSpPr>
          <p:cNvPr id="6172" name="Line 63"/>
          <p:cNvSpPr>
            <a:spLocks noChangeShapeType="1"/>
          </p:cNvSpPr>
          <p:nvPr/>
        </p:nvSpPr>
        <p:spPr bwMode="auto">
          <a:xfrm>
            <a:off x="228600" y="5715000"/>
            <a:ext cx="2667000" cy="0"/>
          </a:xfrm>
          <a:prstGeom prst="line">
            <a:avLst/>
          </a:prstGeom>
          <a:noFill/>
          <a:ln w="1778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173" name="Line 68"/>
          <p:cNvSpPr>
            <a:spLocks noChangeShapeType="1"/>
          </p:cNvSpPr>
          <p:nvPr/>
        </p:nvSpPr>
        <p:spPr bwMode="auto">
          <a:xfrm>
            <a:off x="457200" y="4953000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174" name="Line 71"/>
          <p:cNvSpPr>
            <a:spLocks noChangeShapeType="1"/>
          </p:cNvSpPr>
          <p:nvPr/>
        </p:nvSpPr>
        <p:spPr bwMode="auto">
          <a:xfrm>
            <a:off x="5257800" y="5638800"/>
            <a:ext cx="2362200" cy="0"/>
          </a:xfrm>
          <a:prstGeom prst="line">
            <a:avLst/>
          </a:prstGeom>
          <a:noFill/>
          <a:ln w="1778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175" name="Text Box 75"/>
          <p:cNvSpPr txBox="1">
            <a:spLocks noChangeArrowheads="1"/>
          </p:cNvSpPr>
          <p:nvPr/>
        </p:nvSpPr>
        <p:spPr bwMode="auto">
          <a:xfrm>
            <a:off x="381000" y="5791200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/>
              <a:t>Fremdbezug (buy)</a:t>
            </a:r>
          </a:p>
        </p:txBody>
      </p:sp>
      <p:sp>
        <p:nvSpPr>
          <p:cNvPr id="210009" name="Text Box 89"/>
          <p:cNvSpPr txBox="1">
            <a:spLocks noChangeArrowheads="1"/>
          </p:cNvSpPr>
          <p:nvPr/>
        </p:nvSpPr>
        <p:spPr bwMode="auto">
          <a:xfrm>
            <a:off x="5486400" y="3962400"/>
            <a:ext cx="1752600" cy="3810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de-DE"/>
              <a:t>Entscheidung</a:t>
            </a:r>
          </a:p>
        </p:txBody>
      </p:sp>
      <p:sp>
        <p:nvSpPr>
          <p:cNvPr id="6177" name="Line 90"/>
          <p:cNvSpPr>
            <a:spLocks noChangeShapeType="1"/>
          </p:cNvSpPr>
          <p:nvPr/>
        </p:nvSpPr>
        <p:spPr bwMode="auto">
          <a:xfrm>
            <a:off x="4038600" y="4191000"/>
            <a:ext cx="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6178" name="AutoShape 91"/>
          <p:cNvSpPr>
            <a:spLocks noChangeArrowheads="1"/>
          </p:cNvSpPr>
          <p:nvPr/>
        </p:nvSpPr>
        <p:spPr bwMode="auto">
          <a:xfrm>
            <a:off x="152400" y="4191000"/>
            <a:ext cx="1219200" cy="762000"/>
          </a:xfrm>
          <a:prstGeom prst="flowChartMultidocumen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6179" name="Text Box 92"/>
          <p:cNvSpPr txBox="1">
            <a:spLocks noChangeArrowheads="1"/>
          </p:cNvSpPr>
          <p:nvPr/>
        </p:nvSpPr>
        <p:spPr bwMode="auto">
          <a:xfrm>
            <a:off x="0" y="44196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400"/>
              <a:t>Daten</a:t>
            </a:r>
            <a:endParaRPr lang="de-DE"/>
          </a:p>
        </p:txBody>
      </p:sp>
      <p:sp>
        <p:nvSpPr>
          <p:cNvPr id="6180" name="Rectangle 95"/>
          <p:cNvSpPr>
            <a:spLocks noChangeArrowheads="1"/>
          </p:cNvSpPr>
          <p:nvPr/>
        </p:nvSpPr>
        <p:spPr bwMode="auto">
          <a:xfrm>
            <a:off x="3657600" y="1371600"/>
            <a:ext cx="2743200" cy="2362200"/>
          </a:xfrm>
          <a:prstGeom prst="rect">
            <a:avLst/>
          </a:prstGeom>
          <a:solidFill>
            <a:srgbClr val="FFFFC1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6181" name="Line 96"/>
          <p:cNvSpPr>
            <a:spLocks noChangeShapeType="1"/>
          </p:cNvSpPr>
          <p:nvPr/>
        </p:nvSpPr>
        <p:spPr bwMode="auto">
          <a:xfrm>
            <a:off x="4114800" y="3352800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182" name="Line 97"/>
          <p:cNvSpPr>
            <a:spLocks noChangeShapeType="1"/>
          </p:cNvSpPr>
          <p:nvPr/>
        </p:nvSpPr>
        <p:spPr bwMode="auto">
          <a:xfrm flipH="1" flipV="1">
            <a:off x="4267200" y="1524000"/>
            <a:ext cx="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183" name="Text Box 98"/>
          <p:cNvSpPr txBox="1">
            <a:spLocks noChangeArrowheads="1"/>
          </p:cNvSpPr>
          <p:nvPr/>
        </p:nvSpPr>
        <p:spPr bwMode="auto">
          <a:xfrm>
            <a:off x="4572000" y="3352800"/>
            <a:ext cx="1905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Ausbringungsmenge</a:t>
            </a:r>
          </a:p>
        </p:txBody>
      </p:sp>
      <p:sp>
        <p:nvSpPr>
          <p:cNvPr id="6184" name="Text Box 99"/>
          <p:cNvSpPr txBox="1">
            <a:spLocks noChangeArrowheads="1"/>
          </p:cNvSpPr>
          <p:nvPr/>
        </p:nvSpPr>
        <p:spPr bwMode="auto">
          <a:xfrm>
            <a:off x="3733800" y="1600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Kos-ten</a:t>
            </a:r>
          </a:p>
        </p:txBody>
      </p:sp>
      <p:sp>
        <p:nvSpPr>
          <p:cNvPr id="6185" name="Line 100"/>
          <p:cNvSpPr>
            <a:spLocks noChangeShapeType="1"/>
          </p:cNvSpPr>
          <p:nvPr/>
        </p:nvSpPr>
        <p:spPr bwMode="auto">
          <a:xfrm flipH="1">
            <a:off x="4267200" y="1905000"/>
            <a:ext cx="19812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86" name="Line 101"/>
          <p:cNvSpPr>
            <a:spLocks noChangeShapeType="1"/>
          </p:cNvSpPr>
          <p:nvPr/>
        </p:nvSpPr>
        <p:spPr bwMode="auto">
          <a:xfrm flipH="1">
            <a:off x="4267200" y="1600200"/>
            <a:ext cx="1981200" cy="17526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87" name="Text Box 102"/>
          <p:cNvSpPr txBox="1">
            <a:spLocks noChangeArrowheads="1"/>
          </p:cNvSpPr>
          <p:nvPr/>
        </p:nvSpPr>
        <p:spPr bwMode="auto">
          <a:xfrm>
            <a:off x="4953000" y="1524000"/>
            <a:ext cx="121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Fremdbezug</a:t>
            </a:r>
          </a:p>
        </p:txBody>
      </p:sp>
      <p:sp>
        <p:nvSpPr>
          <p:cNvPr id="6188" name="Text Box 103"/>
          <p:cNvSpPr txBox="1">
            <a:spLocks noChangeArrowheads="1"/>
          </p:cNvSpPr>
          <p:nvPr/>
        </p:nvSpPr>
        <p:spPr bwMode="auto">
          <a:xfrm>
            <a:off x="5486400" y="2286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200"/>
              <a:t>Eigenferti-gung</a:t>
            </a:r>
          </a:p>
        </p:txBody>
      </p:sp>
      <p:sp>
        <p:nvSpPr>
          <p:cNvPr id="6189" name="Line 104"/>
          <p:cNvSpPr>
            <a:spLocks noChangeShapeType="1"/>
          </p:cNvSpPr>
          <p:nvPr/>
        </p:nvSpPr>
        <p:spPr bwMode="auto">
          <a:xfrm>
            <a:off x="5486400" y="2209800"/>
            <a:ext cx="0" cy="114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6190" name="Line 105"/>
          <p:cNvSpPr>
            <a:spLocks noChangeShapeType="1"/>
          </p:cNvSpPr>
          <p:nvPr/>
        </p:nvSpPr>
        <p:spPr bwMode="auto">
          <a:xfrm>
            <a:off x="4267200" y="2209800"/>
            <a:ext cx="12192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6191" name="Line 106"/>
          <p:cNvSpPr>
            <a:spLocks noChangeShapeType="1"/>
          </p:cNvSpPr>
          <p:nvPr/>
        </p:nvSpPr>
        <p:spPr bwMode="auto">
          <a:xfrm>
            <a:off x="5943600" y="2057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6192" name="Line 107"/>
          <p:cNvSpPr>
            <a:spLocks noChangeShapeType="1"/>
          </p:cNvSpPr>
          <p:nvPr/>
        </p:nvSpPr>
        <p:spPr bwMode="auto">
          <a:xfrm>
            <a:off x="5410200" y="1752600"/>
            <a:ext cx="457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10028" name="Text Box 108"/>
          <p:cNvSpPr txBox="1">
            <a:spLocks noChangeArrowheads="1"/>
          </p:cNvSpPr>
          <p:nvPr/>
        </p:nvSpPr>
        <p:spPr bwMode="auto">
          <a:xfrm>
            <a:off x="3810000" y="609600"/>
            <a:ext cx="2362200" cy="762000"/>
          </a:xfrm>
          <a:prstGeom prst="rect">
            <a:avLst/>
          </a:prstGeom>
          <a:solidFill>
            <a:srgbClr val="FFE7C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de-DE"/>
              <a:t>Entscheidungs-unterstützung</a:t>
            </a:r>
          </a:p>
        </p:txBody>
      </p:sp>
      <p:sp>
        <p:nvSpPr>
          <p:cNvPr id="6194" name="Line 109"/>
          <p:cNvSpPr>
            <a:spLocks noChangeShapeType="1"/>
          </p:cNvSpPr>
          <p:nvPr/>
        </p:nvSpPr>
        <p:spPr bwMode="auto">
          <a:xfrm>
            <a:off x="1828800" y="4191000"/>
            <a:ext cx="0" cy="1447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6195" name="Rectangle 110"/>
          <p:cNvSpPr>
            <a:spLocks noChangeArrowheads="1"/>
          </p:cNvSpPr>
          <p:nvPr/>
        </p:nvSpPr>
        <p:spPr bwMode="auto">
          <a:xfrm>
            <a:off x="2895600" y="4800600"/>
            <a:ext cx="2438400" cy="1752600"/>
          </a:xfrm>
          <a:prstGeom prst="rect">
            <a:avLst/>
          </a:prstGeom>
          <a:solidFill>
            <a:srgbClr val="E4E4E4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graphicFrame>
        <p:nvGraphicFramePr>
          <p:cNvPr id="6146" name="Object 111"/>
          <p:cNvGraphicFramePr>
            <a:graphicFrameLocks noChangeAspect="1"/>
          </p:cNvGraphicFramePr>
          <p:nvPr/>
        </p:nvGraphicFramePr>
        <p:xfrm>
          <a:off x="3429000" y="4876800"/>
          <a:ext cx="1371600" cy="1330325"/>
        </p:xfrm>
        <a:graphic>
          <a:graphicData uri="http://schemas.openxmlformats.org/presentationml/2006/ole">
            <p:oleObj spid="_x0000_s6146" name="Bitmap" r:id="rId5" imgW="933580" imgH="905001" progId="Paint.Picture">
              <p:embed/>
            </p:oleObj>
          </a:graphicData>
        </a:graphic>
      </p:graphicFrame>
      <p:sp>
        <p:nvSpPr>
          <p:cNvPr id="6196" name="Text Box 112"/>
          <p:cNvSpPr txBox="1">
            <a:spLocks noChangeArrowheads="1"/>
          </p:cNvSpPr>
          <p:nvPr/>
        </p:nvSpPr>
        <p:spPr bwMode="auto">
          <a:xfrm>
            <a:off x="2895600" y="6172200"/>
            <a:ext cx="2362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/>
              <a:t>Eigenfertigung (make)</a:t>
            </a:r>
          </a:p>
        </p:txBody>
      </p:sp>
      <p:sp>
        <p:nvSpPr>
          <p:cNvPr id="6197" name="Line 113"/>
          <p:cNvSpPr>
            <a:spLocks noChangeShapeType="1"/>
          </p:cNvSpPr>
          <p:nvPr/>
        </p:nvSpPr>
        <p:spPr bwMode="auto">
          <a:xfrm>
            <a:off x="685800" y="4953000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198" name="Line 114"/>
          <p:cNvSpPr>
            <a:spLocks noChangeShapeType="1"/>
          </p:cNvSpPr>
          <p:nvPr/>
        </p:nvSpPr>
        <p:spPr bwMode="auto">
          <a:xfrm>
            <a:off x="914400" y="4953000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199" name="Line 115"/>
          <p:cNvSpPr>
            <a:spLocks noChangeShapeType="1"/>
          </p:cNvSpPr>
          <p:nvPr/>
        </p:nvSpPr>
        <p:spPr bwMode="auto">
          <a:xfrm>
            <a:off x="6629400" y="1219200"/>
            <a:ext cx="0" cy="914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01" name="Text Box 32"/>
          <p:cNvSpPr txBox="1">
            <a:spLocks noChangeArrowheads="1"/>
          </p:cNvSpPr>
          <p:nvPr/>
        </p:nvSpPr>
        <p:spPr bwMode="auto">
          <a:xfrm>
            <a:off x="0" y="0"/>
            <a:ext cx="762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ReWe: Funktion der Entscheidungsunterstützung (Beispiel „Make or buy“)</a:t>
            </a:r>
          </a:p>
        </p:txBody>
      </p:sp>
      <p:graphicFrame>
        <p:nvGraphicFramePr>
          <p:cNvPr id="6202" name="Object 58"/>
          <p:cNvGraphicFramePr>
            <a:graphicFrameLocks noChangeAspect="1"/>
          </p:cNvGraphicFramePr>
          <p:nvPr/>
        </p:nvGraphicFramePr>
        <p:xfrm>
          <a:off x="228600" y="381000"/>
          <a:ext cx="3154363" cy="3543300"/>
        </p:xfrm>
        <a:graphic>
          <a:graphicData uri="http://schemas.openxmlformats.org/presentationml/2006/ole">
            <p:oleObj spid="_x0000_s6202" name="Bitmap" r:id="rId6" imgW="3153215" imgH="3543795" progId="Paint.Picture">
              <p:embed/>
            </p:oleObj>
          </a:graphicData>
        </a:graphic>
      </p:graphicFrame>
      <p:sp>
        <p:nvSpPr>
          <p:cNvPr id="6203" name="Line 50"/>
          <p:cNvSpPr>
            <a:spLocks noChangeShapeType="1"/>
          </p:cNvSpPr>
          <p:nvPr/>
        </p:nvSpPr>
        <p:spPr bwMode="auto">
          <a:xfrm>
            <a:off x="685800" y="1981200"/>
            <a:ext cx="0" cy="2209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204" name="Line 54"/>
          <p:cNvSpPr>
            <a:spLocks noChangeShapeType="1"/>
          </p:cNvSpPr>
          <p:nvPr/>
        </p:nvSpPr>
        <p:spPr bwMode="auto">
          <a:xfrm flipV="1">
            <a:off x="3276600" y="19812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05" name="Line 5"/>
          <p:cNvSpPr>
            <a:spLocks noChangeShapeType="1"/>
          </p:cNvSpPr>
          <p:nvPr/>
        </p:nvSpPr>
        <p:spPr bwMode="auto">
          <a:xfrm>
            <a:off x="685800" y="19812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206" name="Line 26"/>
          <p:cNvSpPr>
            <a:spLocks noChangeShapeType="1"/>
          </p:cNvSpPr>
          <p:nvPr/>
        </p:nvSpPr>
        <p:spPr bwMode="auto">
          <a:xfrm>
            <a:off x="3429000" y="990600"/>
            <a:ext cx="0" cy="990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07" name="Line 28"/>
          <p:cNvSpPr>
            <a:spLocks noChangeShapeType="1"/>
          </p:cNvSpPr>
          <p:nvPr/>
        </p:nvSpPr>
        <p:spPr bwMode="auto">
          <a:xfrm flipH="1">
            <a:off x="3429000" y="9906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08" name="Line 64"/>
          <p:cNvSpPr>
            <a:spLocks noChangeShapeType="1"/>
          </p:cNvSpPr>
          <p:nvPr/>
        </p:nvSpPr>
        <p:spPr bwMode="auto">
          <a:xfrm flipV="1">
            <a:off x="4267200" y="2743200"/>
            <a:ext cx="0" cy="609600"/>
          </a:xfrm>
          <a:prstGeom prst="line">
            <a:avLst/>
          </a:prstGeom>
          <a:noFill/>
          <a:ln w="5397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209" name="Text Box 65"/>
          <p:cNvSpPr txBox="1">
            <a:spLocks noChangeArrowheads="1"/>
          </p:cNvSpPr>
          <p:nvPr/>
        </p:nvSpPr>
        <p:spPr bwMode="auto">
          <a:xfrm>
            <a:off x="3657600" y="2667000"/>
            <a:ext cx="6096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de-DE" sz="1000"/>
              <a:t>Fix-kosten</a:t>
            </a:r>
            <a:endParaRPr lang="de-DE"/>
          </a:p>
        </p:txBody>
      </p:sp>
      <p:sp>
        <p:nvSpPr>
          <p:cNvPr id="6210" name="Line 66"/>
          <p:cNvSpPr>
            <a:spLocks noChangeShapeType="1"/>
          </p:cNvSpPr>
          <p:nvPr/>
        </p:nvSpPr>
        <p:spPr bwMode="auto">
          <a:xfrm flipV="1">
            <a:off x="4038600" y="2743200"/>
            <a:ext cx="228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211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10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0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6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6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6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500"/>
                            </p:stCondLst>
                            <p:childTnLst>
                              <p:par>
                                <p:cTn id="1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000"/>
                            </p:stCondLst>
                            <p:childTnLst>
                              <p:par>
                                <p:cTn id="1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500"/>
                            </p:stCondLst>
                            <p:childTnLst>
                              <p:par>
                                <p:cTn id="1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000"/>
                            </p:stCondLst>
                            <p:childTnLst>
                              <p:par>
                                <p:cTn id="1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500"/>
                            </p:stCondLst>
                            <p:childTnLst>
                              <p:par>
                                <p:cTn id="1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210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000"/>
                            </p:stCondLst>
                            <p:childTnLst>
                              <p:par>
                                <p:cTn id="1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500"/>
                            </p:stCondLst>
                            <p:childTnLst>
                              <p:par>
                                <p:cTn id="1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000"/>
                            </p:stCondLst>
                            <p:childTnLst>
                              <p:par>
                                <p:cTn id="20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2" grpId="0" animBg="1"/>
      <p:bldP spid="6153" grpId="0" animBg="1"/>
      <p:bldP spid="6154" grpId="0" animBg="1"/>
      <p:bldP spid="6155" grpId="0" animBg="1" autoUpdateAnimBg="0"/>
      <p:bldP spid="6158" grpId="0" animBg="1"/>
      <p:bldP spid="6159" grpId="0" animBg="1"/>
      <p:bldP spid="209982" grpId="0" animBg="1" autoUpdateAnimBg="0"/>
      <p:bldP spid="6172" grpId="0" animBg="1"/>
      <p:bldP spid="6173" grpId="0" animBg="1"/>
      <p:bldP spid="6174" grpId="0" animBg="1"/>
      <p:bldP spid="6175" grpId="0" autoUpdateAnimBg="0"/>
      <p:bldP spid="210009" grpId="0" animBg="1" autoUpdateAnimBg="0"/>
      <p:bldP spid="6177" grpId="0" animBg="1"/>
      <p:bldP spid="6178" grpId="0" animBg="1" autoUpdateAnimBg="0"/>
      <p:bldP spid="6179" grpId="0" autoUpdateAnimBg="0"/>
      <p:bldP spid="6180" grpId="0" animBg="1" autoUpdateAnimBg="0"/>
      <p:bldP spid="6181" grpId="0" animBg="1"/>
      <p:bldP spid="6182" grpId="0" animBg="1"/>
      <p:bldP spid="6183" grpId="0" autoUpdateAnimBg="0"/>
      <p:bldP spid="6184" grpId="0" autoUpdateAnimBg="0"/>
      <p:bldP spid="6185" grpId="0" animBg="1"/>
      <p:bldP spid="6186" grpId="0" animBg="1"/>
      <p:bldP spid="6187" grpId="0" autoUpdateAnimBg="0"/>
      <p:bldP spid="6188" grpId="0" autoUpdateAnimBg="0"/>
      <p:bldP spid="6189" grpId="0" animBg="1"/>
      <p:bldP spid="6190" grpId="0" animBg="1"/>
      <p:bldP spid="6191" grpId="0" animBg="1"/>
      <p:bldP spid="6192" grpId="0" animBg="1"/>
      <p:bldP spid="210028" grpId="0" animBg="1" autoUpdateAnimBg="0"/>
      <p:bldP spid="6194" grpId="0" animBg="1"/>
      <p:bldP spid="6195" grpId="0" animBg="1" autoUpdateAnimBg="0"/>
      <p:bldP spid="6196" grpId="0" autoUpdateAnimBg="0"/>
      <p:bldP spid="6197" grpId="0" animBg="1"/>
      <p:bldP spid="6198" grpId="0" animBg="1"/>
      <p:bldP spid="6199" grpId="0" animBg="1"/>
      <p:bldP spid="6203" grpId="0" animBg="1"/>
      <p:bldP spid="6204" grpId="0" animBg="1"/>
      <p:bldP spid="6205" grpId="0" animBg="1"/>
      <p:bldP spid="6206" grpId="0" animBg="1"/>
      <p:bldP spid="6207" grpId="0" animBg="1"/>
      <p:bldP spid="6208" grpId="0" animBg="1"/>
      <p:bldP spid="6209" grpId="0" autoUpdateAnimBg="0"/>
      <p:bldP spid="6210" grpId="0" animBg="1"/>
      <p:bldP spid="6211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52" name="Object 84"/>
          <p:cNvGraphicFramePr>
            <a:graphicFrameLocks noChangeAspect="1"/>
          </p:cNvGraphicFramePr>
          <p:nvPr/>
        </p:nvGraphicFramePr>
        <p:xfrm>
          <a:off x="0" y="1712913"/>
          <a:ext cx="7840663" cy="5145087"/>
        </p:xfrm>
        <a:graphic>
          <a:graphicData uri="http://schemas.openxmlformats.org/presentationml/2006/ole">
            <p:oleObj spid="_x0000_s7252" name="Bitmap" r:id="rId4" imgW="7838095" imgH="5144218" progId="Paint.Picture">
              <p:embed/>
            </p:oleObj>
          </a:graphicData>
        </a:graphic>
      </p:graphicFrame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4648200" y="2209800"/>
            <a:ext cx="2438400" cy="1524000"/>
          </a:xfrm>
          <a:prstGeom prst="rect">
            <a:avLst/>
          </a:prstGeom>
          <a:solidFill>
            <a:srgbClr val="E5E5E5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spcBef>
                <a:spcPct val="0"/>
              </a:spcBef>
            </a:pPr>
            <a:endParaRPr lang="de-DE" sz="2400" b="0">
              <a:latin typeface="Times New Roman" pitchFamily="18" charset="0"/>
            </a:endParaRPr>
          </a:p>
        </p:txBody>
      </p:sp>
      <p:sp>
        <p:nvSpPr>
          <p:cNvPr id="7172" name="Oval 21"/>
          <p:cNvSpPr>
            <a:spLocks noChangeArrowheads="1"/>
          </p:cNvSpPr>
          <p:nvPr/>
        </p:nvSpPr>
        <p:spPr bwMode="auto">
          <a:xfrm>
            <a:off x="3124200" y="609600"/>
            <a:ext cx="1676400" cy="1676400"/>
          </a:xfrm>
          <a:prstGeom prst="ellipse">
            <a:avLst/>
          </a:prstGeom>
          <a:solidFill>
            <a:srgbClr val="FFFFCB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algn="l" eaLnBrk="1" hangingPunct="1">
              <a:spcBef>
                <a:spcPct val="0"/>
              </a:spcBef>
            </a:pPr>
            <a:endParaRPr lang="de-DE" sz="2400" b="0">
              <a:latin typeface="Times New Roman" pitchFamily="18" charset="0"/>
            </a:endParaRPr>
          </a:p>
        </p:txBody>
      </p:sp>
      <p:sp>
        <p:nvSpPr>
          <p:cNvPr id="7173" name="Text Box 22"/>
          <p:cNvSpPr txBox="1">
            <a:spLocks noChangeArrowheads="1"/>
          </p:cNvSpPr>
          <p:nvPr/>
        </p:nvSpPr>
        <p:spPr bwMode="auto">
          <a:xfrm>
            <a:off x="3276600" y="1295400"/>
            <a:ext cx="1371600" cy="228600"/>
          </a:xfrm>
          <a:prstGeom prst="rect">
            <a:avLst/>
          </a:prstGeom>
          <a:solidFill>
            <a:srgbClr val="FFFFCB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Buchführung</a:t>
            </a:r>
          </a:p>
        </p:txBody>
      </p:sp>
      <p:sp>
        <p:nvSpPr>
          <p:cNvPr id="7174" name="Oval 23"/>
          <p:cNvSpPr>
            <a:spLocks noChangeArrowheads="1"/>
          </p:cNvSpPr>
          <p:nvPr/>
        </p:nvSpPr>
        <p:spPr bwMode="auto">
          <a:xfrm>
            <a:off x="6705600" y="609600"/>
            <a:ext cx="1676400" cy="1676400"/>
          </a:xfrm>
          <a:prstGeom prst="ellipse">
            <a:avLst/>
          </a:prstGeom>
          <a:solidFill>
            <a:srgbClr val="C5E2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algn="l" eaLnBrk="1" hangingPunct="1">
              <a:spcBef>
                <a:spcPct val="0"/>
              </a:spcBef>
            </a:pPr>
            <a:endParaRPr lang="de-DE" sz="2400" b="0">
              <a:latin typeface="Times New Roman" pitchFamily="18" charset="0"/>
            </a:endParaRPr>
          </a:p>
        </p:txBody>
      </p:sp>
      <p:sp>
        <p:nvSpPr>
          <p:cNvPr id="205846" name="Text Box 24"/>
          <p:cNvSpPr txBox="1">
            <a:spLocks noChangeArrowheads="1"/>
          </p:cNvSpPr>
          <p:nvPr/>
        </p:nvSpPr>
        <p:spPr bwMode="auto">
          <a:xfrm>
            <a:off x="6553200" y="457200"/>
            <a:ext cx="2133600" cy="287338"/>
          </a:xfrm>
          <a:prstGeom prst="rect">
            <a:avLst/>
          </a:prstGeom>
          <a:solidFill>
            <a:srgbClr val="CCFFCC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1" hangingPunct="1">
              <a:spcBef>
                <a:spcPct val="0"/>
              </a:spcBef>
              <a:defRPr/>
            </a:pPr>
            <a:r>
              <a:rPr lang="de-DE"/>
              <a:t>Rechnungskreis II</a:t>
            </a:r>
          </a:p>
        </p:txBody>
      </p:sp>
      <p:sp>
        <p:nvSpPr>
          <p:cNvPr id="7176" name="Text Box 25"/>
          <p:cNvSpPr txBox="1">
            <a:spLocks noChangeArrowheads="1"/>
          </p:cNvSpPr>
          <p:nvPr/>
        </p:nvSpPr>
        <p:spPr bwMode="auto">
          <a:xfrm>
            <a:off x="7162800" y="1371600"/>
            <a:ext cx="609600" cy="228600"/>
          </a:xfrm>
          <a:prstGeom prst="rect">
            <a:avLst/>
          </a:prstGeom>
          <a:solidFill>
            <a:srgbClr val="C5E2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KLR</a:t>
            </a:r>
            <a:endParaRPr lang="de-DE" sz="2400" b="0">
              <a:latin typeface="Times New Roman" pitchFamily="18" charset="0"/>
            </a:endParaRPr>
          </a:p>
        </p:txBody>
      </p:sp>
      <p:sp>
        <p:nvSpPr>
          <p:cNvPr id="7177" name="Text Box 26"/>
          <p:cNvSpPr txBox="1">
            <a:spLocks noChangeArrowheads="1"/>
          </p:cNvSpPr>
          <p:nvPr/>
        </p:nvSpPr>
        <p:spPr bwMode="auto">
          <a:xfrm>
            <a:off x="4953000" y="990600"/>
            <a:ext cx="1447800" cy="287338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Abgrenzungen</a:t>
            </a:r>
          </a:p>
        </p:txBody>
      </p:sp>
      <p:sp>
        <p:nvSpPr>
          <p:cNvPr id="7178" name="Line 27"/>
          <p:cNvSpPr>
            <a:spLocks noChangeShapeType="1"/>
          </p:cNvSpPr>
          <p:nvPr/>
        </p:nvSpPr>
        <p:spPr bwMode="auto">
          <a:xfrm>
            <a:off x="2057400" y="228600"/>
            <a:ext cx="0" cy="1905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79" name="Line 28"/>
          <p:cNvSpPr>
            <a:spLocks noChangeShapeType="1"/>
          </p:cNvSpPr>
          <p:nvPr/>
        </p:nvSpPr>
        <p:spPr bwMode="auto">
          <a:xfrm>
            <a:off x="2057400" y="228600"/>
            <a:ext cx="5562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80" name="Line 29"/>
          <p:cNvSpPr>
            <a:spLocks noChangeShapeType="1"/>
          </p:cNvSpPr>
          <p:nvPr/>
        </p:nvSpPr>
        <p:spPr bwMode="auto">
          <a:xfrm>
            <a:off x="3962400" y="2286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81" name="Line 30"/>
          <p:cNvSpPr>
            <a:spLocks noChangeShapeType="1"/>
          </p:cNvSpPr>
          <p:nvPr/>
        </p:nvSpPr>
        <p:spPr bwMode="auto">
          <a:xfrm flipV="1">
            <a:off x="6858000" y="2514600"/>
            <a:ext cx="685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82" name="Line 31"/>
          <p:cNvSpPr>
            <a:spLocks noChangeShapeType="1"/>
          </p:cNvSpPr>
          <p:nvPr/>
        </p:nvSpPr>
        <p:spPr bwMode="auto">
          <a:xfrm>
            <a:off x="7543800" y="21336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83" name="Line 32"/>
          <p:cNvSpPr>
            <a:spLocks noChangeShapeType="1"/>
          </p:cNvSpPr>
          <p:nvPr/>
        </p:nvSpPr>
        <p:spPr bwMode="auto">
          <a:xfrm>
            <a:off x="7620000" y="2286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84" name="Line 34"/>
          <p:cNvSpPr>
            <a:spLocks noChangeShapeType="1"/>
          </p:cNvSpPr>
          <p:nvPr/>
        </p:nvSpPr>
        <p:spPr bwMode="auto">
          <a:xfrm>
            <a:off x="4800600" y="1447800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185" name="Line 37"/>
          <p:cNvSpPr>
            <a:spLocks noChangeShapeType="1"/>
          </p:cNvSpPr>
          <p:nvPr/>
        </p:nvSpPr>
        <p:spPr bwMode="auto">
          <a:xfrm>
            <a:off x="6781800" y="137160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86" name="Text Box 39"/>
          <p:cNvSpPr txBox="1">
            <a:spLocks noChangeArrowheads="1"/>
          </p:cNvSpPr>
          <p:nvPr/>
        </p:nvSpPr>
        <p:spPr bwMode="auto">
          <a:xfrm>
            <a:off x="6934200" y="1676400"/>
            <a:ext cx="1219200" cy="304800"/>
          </a:xfrm>
          <a:prstGeom prst="rect">
            <a:avLst/>
          </a:prstGeom>
          <a:solidFill>
            <a:srgbClr val="C5E2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200"/>
              <a:t>Betriebs-ergebnis</a:t>
            </a:r>
          </a:p>
        </p:txBody>
      </p:sp>
      <p:sp>
        <p:nvSpPr>
          <p:cNvPr id="7187" name="Text Box 40"/>
          <p:cNvSpPr txBox="1">
            <a:spLocks noChangeArrowheads="1"/>
          </p:cNvSpPr>
          <p:nvPr/>
        </p:nvSpPr>
        <p:spPr bwMode="auto">
          <a:xfrm>
            <a:off x="7010400" y="838200"/>
            <a:ext cx="1066800" cy="304800"/>
          </a:xfrm>
          <a:prstGeom prst="rect">
            <a:avLst/>
          </a:prstGeom>
          <a:solidFill>
            <a:srgbClr val="C5E2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Betriebs-prozess</a:t>
            </a:r>
            <a:endParaRPr lang="de-DE" sz="1200"/>
          </a:p>
        </p:txBody>
      </p:sp>
      <p:sp>
        <p:nvSpPr>
          <p:cNvPr id="7188" name="Line 41"/>
          <p:cNvSpPr>
            <a:spLocks noChangeShapeType="1"/>
          </p:cNvSpPr>
          <p:nvPr/>
        </p:nvSpPr>
        <p:spPr bwMode="auto">
          <a:xfrm>
            <a:off x="3200400" y="129540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89" name="Text Box 42"/>
          <p:cNvSpPr txBox="1">
            <a:spLocks noChangeArrowheads="1"/>
          </p:cNvSpPr>
          <p:nvPr/>
        </p:nvSpPr>
        <p:spPr bwMode="auto">
          <a:xfrm>
            <a:off x="3429000" y="762000"/>
            <a:ext cx="1066800" cy="304800"/>
          </a:xfrm>
          <a:prstGeom prst="rect">
            <a:avLst/>
          </a:prstGeom>
          <a:solidFill>
            <a:srgbClr val="FFFFCB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400"/>
              <a:t>Gesamt-proz</a:t>
            </a:r>
            <a:r>
              <a:rPr lang="de-DE" sz="1200"/>
              <a:t>e</a:t>
            </a:r>
            <a:r>
              <a:rPr lang="de-DE" sz="1400"/>
              <a:t>ss</a:t>
            </a:r>
            <a:endParaRPr lang="de-DE" sz="2000" b="0">
              <a:latin typeface="Times New Roman" pitchFamily="18" charset="0"/>
            </a:endParaRPr>
          </a:p>
        </p:txBody>
      </p:sp>
      <p:sp>
        <p:nvSpPr>
          <p:cNvPr id="7190" name="Text Box 43"/>
          <p:cNvSpPr txBox="1">
            <a:spLocks noChangeArrowheads="1"/>
          </p:cNvSpPr>
          <p:nvPr/>
        </p:nvSpPr>
        <p:spPr bwMode="auto">
          <a:xfrm>
            <a:off x="3429000" y="1676400"/>
            <a:ext cx="1066800" cy="381000"/>
          </a:xfrm>
          <a:prstGeom prst="rect">
            <a:avLst/>
          </a:prstGeom>
          <a:solidFill>
            <a:srgbClr val="FFFFCB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sz="1200"/>
              <a:t>Gesamt-ergebnis</a:t>
            </a:r>
            <a:endParaRPr lang="de-DE" sz="2000" b="0">
              <a:latin typeface="Times New Roman" pitchFamily="18" charset="0"/>
            </a:endParaRPr>
          </a:p>
        </p:txBody>
      </p:sp>
      <p:sp>
        <p:nvSpPr>
          <p:cNvPr id="7191" name="Line 44"/>
          <p:cNvSpPr>
            <a:spLocks noChangeShapeType="1"/>
          </p:cNvSpPr>
          <p:nvPr/>
        </p:nvSpPr>
        <p:spPr bwMode="auto">
          <a:xfrm>
            <a:off x="3200400" y="167640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864" name="Text Box 45"/>
          <p:cNvSpPr txBox="1">
            <a:spLocks noChangeArrowheads="1"/>
          </p:cNvSpPr>
          <p:nvPr/>
        </p:nvSpPr>
        <p:spPr bwMode="auto">
          <a:xfrm>
            <a:off x="3048000" y="381000"/>
            <a:ext cx="1905000" cy="287338"/>
          </a:xfrm>
          <a:prstGeom prst="rect">
            <a:avLst/>
          </a:prstGeom>
          <a:solidFill>
            <a:srgbClr val="FFE8C5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1" hangingPunct="1">
              <a:spcBef>
                <a:spcPct val="0"/>
              </a:spcBef>
              <a:defRPr/>
            </a:pPr>
            <a:r>
              <a:rPr lang="de-DE"/>
              <a:t>Rechnungskreis I</a:t>
            </a:r>
          </a:p>
        </p:txBody>
      </p:sp>
      <p:sp>
        <p:nvSpPr>
          <p:cNvPr id="7193" name="Text Box 47"/>
          <p:cNvSpPr txBox="1">
            <a:spLocks noChangeArrowheads="1"/>
          </p:cNvSpPr>
          <p:nvPr/>
        </p:nvSpPr>
        <p:spPr bwMode="auto">
          <a:xfrm>
            <a:off x="5105400" y="2362200"/>
            <a:ext cx="1752600" cy="287338"/>
          </a:xfrm>
          <a:prstGeom prst="rect">
            <a:avLst/>
          </a:prstGeom>
          <a:solidFill>
            <a:srgbClr val="CFE7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Betriebsergebnis</a:t>
            </a:r>
          </a:p>
        </p:txBody>
      </p:sp>
      <p:sp>
        <p:nvSpPr>
          <p:cNvPr id="7194" name="Text Box 48"/>
          <p:cNvSpPr txBox="1">
            <a:spLocks noChangeArrowheads="1"/>
          </p:cNvSpPr>
          <p:nvPr/>
        </p:nvSpPr>
        <p:spPr bwMode="auto">
          <a:xfrm>
            <a:off x="5105400" y="2667000"/>
            <a:ext cx="1752600" cy="287338"/>
          </a:xfrm>
          <a:prstGeom prst="rect">
            <a:avLst/>
          </a:prstGeom>
          <a:solidFill>
            <a:srgbClr val="FFFFD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+ Neutrales Ergebnis</a:t>
            </a:r>
          </a:p>
        </p:txBody>
      </p:sp>
      <p:sp>
        <p:nvSpPr>
          <p:cNvPr id="7195" name="Text Box 49"/>
          <p:cNvSpPr txBox="1">
            <a:spLocks noChangeArrowheads="1"/>
          </p:cNvSpPr>
          <p:nvPr/>
        </p:nvSpPr>
        <p:spPr bwMode="auto">
          <a:xfrm>
            <a:off x="5105400" y="2971800"/>
            <a:ext cx="1752600" cy="287338"/>
          </a:xfrm>
          <a:prstGeom prst="rect">
            <a:avLst/>
          </a:prstGeom>
          <a:solidFill>
            <a:srgbClr val="FFFFD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+ Korrekturergebnis</a:t>
            </a:r>
          </a:p>
        </p:txBody>
      </p:sp>
      <p:sp>
        <p:nvSpPr>
          <p:cNvPr id="7196" name="Text Box 50"/>
          <p:cNvSpPr txBox="1">
            <a:spLocks noChangeArrowheads="1"/>
          </p:cNvSpPr>
          <p:nvPr/>
        </p:nvSpPr>
        <p:spPr bwMode="auto">
          <a:xfrm>
            <a:off x="5105400" y="3352800"/>
            <a:ext cx="1752600" cy="287338"/>
          </a:xfrm>
          <a:prstGeom prst="rect">
            <a:avLst/>
          </a:prstGeom>
          <a:solidFill>
            <a:srgbClr val="FFFFD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de-DE" sz="1200"/>
              <a:t>= Gesamtergebnis</a:t>
            </a:r>
          </a:p>
        </p:txBody>
      </p:sp>
      <p:sp>
        <p:nvSpPr>
          <p:cNvPr id="7197" name="Line 51"/>
          <p:cNvSpPr>
            <a:spLocks noChangeShapeType="1"/>
          </p:cNvSpPr>
          <p:nvPr/>
        </p:nvSpPr>
        <p:spPr bwMode="auto">
          <a:xfrm>
            <a:off x="3962400" y="2133600"/>
            <a:ext cx="0" cy="1371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98" name="Line 52"/>
          <p:cNvSpPr>
            <a:spLocks noChangeShapeType="1"/>
          </p:cNvSpPr>
          <p:nvPr/>
        </p:nvSpPr>
        <p:spPr bwMode="auto">
          <a:xfrm>
            <a:off x="3962400" y="3505200"/>
            <a:ext cx="1143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199" name="Line 53"/>
          <p:cNvSpPr>
            <a:spLocks noChangeShapeType="1"/>
          </p:cNvSpPr>
          <p:nvPr/>
        </p:nvSpPr>
        <p:spPr bwMode="auto">
          <a:xfrm>
            <a:off x="5638800" y="1447800"/>
            <a:ext cx="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200" name="Line 54"/>
          <p:cNvSpPr>
            <a:spLocks noChangeShapeType="1"/>
          </p:cNvSpPr>
          <p:nvPr/>
        </p:nvSpPr>
        <p:spPr bwMode="auto">
          <a:xfrm>
            <a:off x="4800600" y="2057400"/>
            <a:ext cx="838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201" name="Line 55"/>
          <p:cNvSpPr>
            <a:spLocks noChangeShapeType="1"/>
          </p:cNvSpPr>
          <p:nvPr/>
        </p:nvSpPr>
        <p:spPr bwMode="auto">
          <a:xfrm>
            <a:off x="4800600" y="2057400"/>
            <a:ext cx="0" cy="1066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202" name="Line 56"/>
          <p:cNvSpPr>
            <a:spLocks noChangeShapeType="1"/>
          </p:cNvSpPr>
          <p:nvPr/>
        </p:nvSpPr>
        <p:spPr bwMode="auto">
          <a:xfrm>
            <a:off x="4800600" y="28194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203" name="Line 57"/>
          <p:cNvSpPr>
            <a:spLocks noChangeShapeType="1"/>
          </p:cNvSpPr>
          <p:nvPr/>
        </p:nvSpPr>
        <p:spPr bwMode="auto">
          <a:xfrm>
            <a:off x="4800600" y="31242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204" name="Line 58"/>
          <p:cNvSpPr>
            <a:spLocks noChangeShapeType="1"/>
          </p:cNvSpPr>
          <p:nvPr/>
        </p:nvSpPr>
        <p:spPr bwMode="auto">
          <a:xfrm flipH="1">
            <a:off x="1295400" y="1295400"/>
            <a:ext cx="1828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05" name="Line 60"/>
          <p:cNvSpPr>
            <a:spLocks noChangeShapeType="1"/>
          </p:cNvSpPr>
          <p:nvPr/>
        </p:nvSpPr>
        <p:spPr bwMode="auto">
          <a:xfrm>
            <a:off x="8229600" y="15240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06" name="Line 61"/>
          <p:cNvSpPr>
            <a:spLocks noChangeShapeType="1"/>
          </p:cNvSpPr>
          <p:nvPr/>
        </p:nvSpPr>
        <p:spPr bwMode="auto">
          <a:xfrm>
            <a:off x="8610600" y="1524000"/>
            <a:ext cx="0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881" name="Text Box 62"/>
          <p:cNvSpPr txBox="1">
            <a:spLocks noChangeArrowheads="1"/>
          </p:cNvSpPr>
          <p:nvPr/>
        </p:nvSpPr>
        <p:spPr bwMode="auto">
          <a:xfrm>
            <a:off x="8077200" y="3276600"/>
            <a:ext cx="914400" cy="739775"/>
          </a:xfrm>
          <a:prstGeom prst="rect">
            <a:avLst/>
          </a:prstGeom>
          <a:solidFill>
            <a:srgbClr val="CFE7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  <a:defRPr/>
            </a:pPr>
            <a:r>
              <a:rPr lang="de-DE" sz="1400"/>
              <a:t>Interne Adres-saten</a:t>
            </a:r>
            <a:endParaRPr lang="de-DE" sz="2400" b="0">
              <a:latin typeface="Times New Roman" pitchFamily="18" charset="0"/>
            </a:endParaRPr>
          </a:p>
        </p:txBody>
      </p:sp>
      <p:pic>
        <p:nvPicPr>
          <p:cNvPr id="7242" name="Picture 2" descr="C:\Users\SvK\AppData\Local\Microsoft\Windows\Temporary Internet Files\Content.IE5\S02DLFT7\paragraph-1485228_960_72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8382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43" name="Line 38"/>
          <p:cNvSpPr>
            <a:spLocks noChangeShapeType="1"/>
          </p:cNvSpPr>
          <p:nvPr/>
        </p:nvSpPr>
        <p:spPr bwMode="auto">
          <a:xfrm>
            <a:off x="6781800" y="167640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7244" name="Grafik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152400"/>
            <a:ext cx="64928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933" name="Text Box 59"/>
          <p:cNvSpPr txBox="1">
            <a:spLocks noChangeArrowheads="1"/>
          </p:cNvSpPr>
          <p:nvPr/>
        </p:nvSpPr>
        <p:spPr bwMode="auto">
          <a:xfrm>
            <a:off x="304800" y="914400"/>
            <a:ext cx="990600" cy="739775"/>
          </a:xfrm>
          <a:prstGeom prst="rect">
            <a:avLst/>
          </a:prstGeom>
          <a:solidFill>
            <a:srgbClr val="FFFFC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  <a:defRPr/>
            </a:pPr>
            <a:r>
              <a:rPr lang="de-DE" sz="1400"/>
              <a:t>Externe Adres-saten</a:t>
            </a:r>
          </a:p>
        </p:txBody>
      </p:sp>
      <p:pic>
        <p:nvPicPr>
          <p:cNvPr id="7251" name="Picture 89" descr="Z:\BusinessSTUDIO\Archiv\Images\Management1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3886200"/>
            <a:ext cx="9906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253" name="Text Box 32"/>
          <p:cNvSpPr txBox="1">
            <a:spLocks noChangeArrowheads="1"/>
          </p:cNvSpPr>
          <p:nvPr/>
        </p:nvSpPr>
        <p:spPr bwMode="auto">
          <a:xfrm>
            <a:off x="0" y="0"/>
            <a:ext cx="1600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Rechnungs-kreise</a:t>
            </a:r>
          </a:p>
        </p:txBody>
      </p:sp>
      <p:sp>
        <p:nvSpPr>
          <p:cNvPr id="7254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05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7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5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7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5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00"/>
                            </p:stCondLst>
                            <p:childTnLst>
                              <p:par>
                                <p:cTn id="1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"/>
                            </p:stCondLst>
                            <p:childTnLst>
                              <p:par>
                                <p:cTn id="20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 autoUpdateAnimBg="0"/>
      <p:bldP spid="7172" grpId="0" animBg="1" autoUpdateAnimBg="0"/>
      <p:bldP spid="7173" grpId="0" animBg="1" autoUpdateAnimBg="0"/>
      <p:bldP spid="7174" grpId="0" animBg="1" autoUpdateAnimBg="0"/>
      <p:bldP spid="205846" grpId="0" animBg="1" autoUpdateAnimBg="0"/>
      <p:bldP spid="7176" grpId="0" animBg="1" autoUpdateAnimBg="0"/>
      <p:bldP spid="7177" grpId="0" animBg="1" autoUpdateAnimBg="0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7185" grpId="0" animBg="1"/>
      <p:bldP spid="7186" grpId="0" animBg="1" autoUpdateAnimBg="0"/>
      <p:bldP spid="7187" grpId="0" animBg="1" autoUpdateAnimBg="0"/>
      <p:bldP spid="7188" grpId="0" animBg="1"/>
      <p:bldP spid="7189" grpId="0" animBg="1" autoUpdateAnimBg="0"/>
      <p:bldP spid="7190" grpId="0" animBg="1" autoUpdateAnimBg="0"/>
      <p:bldP spid="7191" grpId="0" animBg="1"/>
      <p:bldP spid="205864" grpId="0" animBg="1" autoUpdateAnimBg="0"/>
      <p:bldP spid="7193" grpId="0" animBg="1" autoUpdateAnimBg="0"/>
      <p:bldP spid="7194" grpId="0" animBg="1" autoUpdateAnimBg="0"/>
      <p:bldP spid="7195" grpId="0" animBg="1" autoUpdateAnimBg="0"/>
      <p:bldP spid="7196" grpId="0" animBg="1" autoUpdateAnimBg="0"/>
      <p:bldP spid="7197" grpId="0" animBg="1"/>
      <p:bldP spid="7198" grpId="0" animBg="1"/>
      <p:bldP spid="7199" grpId="0" animBg="1"/>
      <p:bldP spid="7200" grpId="0" animBg="1"/>
      <p:bldP spid="7201" grpId="0" animBg="1"/>
      <p:bldP spid="7202" grpId="0" animBg="1"/>
      <p:bldP spid="7203" grpId="0" animBg="1"/>
      <p:bldP spid="7204" grpId="0" animBg="1"/>
      <p:bldP spid="7205" grpId="0" animBg="1"/>
      <p:bldP spid="7206" grpId="0" animBg="1"/>
      <p:bldP spid="205881" grpId="0" animBg="1" autoUpdateAnimBg="0"/>
      <p:bldP spid="7243" grpId="0" animBg="1"/>
      <p:bldP spid="205933" grpId="0" animBg="1" autoUpdateAnimBg="0"/>
      <p:bldP spid="725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160338" y="1295400"/>
          <a:ext cx="8983662" cy="3343275"/>
        </p:xfrm>
        <a:graphic>
          <a:graphicData uri="http://schemas.openxmlformats.org/presentationml/2006/ole">
            <p:oleObj spid="_x0000_s54274" name="Bitmap" r:id="rId4" imgW="8980952" imgH="3343742" progId="Paint.Picture">
              <p:embed/>
            </p:oleObj>
          </a:graphicData>
        </a:graphic>
      </p:graphicFrame>
      <p:sp>
        <p:nvSpPr>
          <p:cNvPr id="54275" name="Text Box 32"/>
          <p:cNvSpPr txBox="1">
            <a:spLocks noChangeArrowheads="1"/>
          </p:cNvSpPr>
          <p:nvPr/>
        </p:nvSpPr>
        <p:spPr bwMode="auto">
          <a:xfrm>
            <a:off x="0" y="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de-DE" sz="1400"/>
              <a:t>Buchführung (Gegenstand)</a:t>
            </a:r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990600" y="4624388"/>
          <a:ext cx="6859588" cy="2233612"/>
        </p:xfrm>
        <a:graphic>
          <a:graphicData uri="http://schemas.openxmlformats.org/presentationml/2006/ole">
            <p:oleObj spid="_x0000_s54276" name="Paint Shop Pro Image" r:id="rId5" imgW="6858537" imgH="2234146" progId="PaintShopPro">
              <p:embed/>
            </p:oleObj>
          </a:graphicData>
        </a:graphic>
      </p:graphicFrame>
      <p:graphicFrame>
        <p:nvGraphicFramePr>
          <p:cNvPr id="54277" name="Object 5"/>
          <p:cNvGraphicFramePr>
            <a:graphicFrameLocks noChangeAspect="1"/>
          </p:cNvGraphicFramePr>
          <p:nvPr/>
        </p:nvGraphicFramePr>
        <p:xfrm>
          <a:off x="3657600" y="0"/>
          <a:ext cx="4029075" cy="1304925"/>
        </p:xfrm>
        <a:graphic>
          <a:graphicData uri="http://schemas.openxmlformats.org/presentationml/2006/ole">
            <p:oleObj spid="_x0000_s54277" name="Bitmap" r:id="rId6" imgW="4029637" imgH="1305107" progId="Paint.Picture">
              <p:embed/>
            </p:oleObj>
          </a:graphicData>
        </a:graphic>
      </p:graphicFrame>
      <p:sp>
        <p:nvSpPr>
          <p:cNvPr id="54280" name="Line 22"/>
          <p:cNvSpPr>
            <a:spLocks noChangeShapeType="1"/>
          </p:cNvSpPr>
          <p:nvPr/>
        </p:nvSpPr>
        <p:spPr bwMode="auto">
          <a:xfrm>
            <a:off x="8077200" y="3200400"/>
            <a:ext cx="0" cy="1600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4281" name="Text Box 23"/>
          <p:cNvSpPr txBox="1">
            <a:spLocks noChangeArrowheads="1"/>
          </p:cNvSpPr>
          <p:nvPr/>
        </p:nvSpPr>
        <p:spPr bwMode="auto">
          <a:xfrm>
            <a:off x="7391400" y="3886200"/>
            <a:ext cx="1371600" cy="466725"/>
          </a:xfrm>
          <a:prstGeom prst="rect">
            <a:avLst/>
          </a:prstGeom>
          <a:solidFill>
            <a:srgbClr val="FFEFD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eaLnBrk="1" hangingPunct="1"/>
            <a:r>
              <a:rPr lang="de-DE" sz="1200"/>
              <a:t>Erlöse aus Umsatz</a:t>
            </a:r>
          </a:p>
        </p:txBody>
      </p:sp>
      <p:sp>
        <p:nvSpPr>
          <p:cNvPr id="54282" name="Line 27"/>
          <p:cNvSpPr>
            <a:spLocks noChangeShapeType="1"/>
          </p:cNvSpPr>
          <p:nvPr/>
        </p:nvSpPr>
        <p:spPr bwMode="auto">
          <a:xfrm flipH="1">
            <a:off x="5410200" y="4800600"/>
            <a:ext cx="2667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4284" name="Line 29"/>
          <p:cNvSpPr>
            <a:spLocks noChangeShapeType="1"/>
          </p:cNvSpPr>
          <p:nvPr/>
        </p:nvSpPr>
        <p:spPr bwMode="auto">
          <a:xfrm flipV="1">
            <a:off x="1295400" y="3048000"/>
            <a:ext cx="0" cy="1828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4285" name="Line 30"/>
          <p:cNvSpPr>
            <a:spLocks noChangeShapeType="1"/>
          </p:cNvSpPr>
          <p:nvPr/>
        </p:nvSpPr>
        <p:spPr bwMode="auto">
          <a:xfrm flipV="1">
            <a:off x="1295400" y="4876800"/>
            <a:ext cx="2590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4286" name="Text Box 20"/>
          <p:cNvSpPr txBox="1">
            <a:spLocks noChangeArrowheads="1"/>
          </p:cNvSpPr>
          <p:nvPr/>
        </p:nvSpPr>
        <p:spPr bwMode="auto">
          <a:xfrm>
            <a:off x="457200" y="4038600"/>
            <a:ext cx="1676400" cy="466725"/>
          </a:xfrm>
          <a:prstGeom prst="rect">
            <a:avLst/>
          </a:prstGeom>
          <a:solidFill>
            <a:srgbClr val="FFEFD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eaLnBrk="1" hangingPunct="1"/>
            <a:r>
              <a:rPr lang="de-DE" sz="1200"/>
              <a:t>Begleichen von Verbindlichkeiten</a:t>
            </a:r>
          </a:p>
        </p:txBody>
      </p:sp>
      <p:sp>
        <p:nvSpPr>
          <p:cNvPr id="54288" name="Line 32"/>
          <p:cNvSpPr>
            <a:spLocks noChangeShapeType="1"/>
          </p:cNvSpPr>
          <p:nvPr/>
        </p:nvSpPr>
        <p:spPr bwMode="auto">
          <a:xfrm flipV="1">
            <a:off x="304800" y="5029200"/>
            <a:ext cx="3581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4289" name="Line 33"/>
          <p:cNvSpPr>
            <a:spLocks noChangeShapeType="1"/>
          </p:cNvSpPr>
          <p:nvPr/>
        </p:nvSpPr>
        <p:spPr bwMode="auto">
          <a:xfrm flipH="1">
            <a:off x="304800" y="609600"/>
            <a:ext cx="0" cy="441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4290" name="Line 34"/>
          <p:cNvSpPr>
            <a:spLocks noChangeShapeType="1"/>
          </p:cNvSpPr>
          <p:nvPr/>
        </p:nvSpPr>
        <p:spPr bwMode="auto">
          <a:xfrm>
            <a:off x="304800" y="609600"/>
            <a:ext cx="3429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4291" name="Line 36"/>
          <p:cNvSpPr>
            <a:spLocks noChangeShapeType="1"/>
          </p:cNvSpPr>
          <p:nvPr/>
        </p:nvSpPr>
        <p:spPr bwMode="auto">
          <a:xfrm flipH="1">
            <a:off x="5105400" y="685800"/>
            <a:ext cx="3810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4292" name="Line 37"/>
          <p:cNvSpPr>
            <a:spLocks noChangeShapeType="1"/>
          </p:cNvSpPr>
          <p:nvPr/>
        </p:nvSpPr>
        <p:spPr bwMode="auto">
          <a:xfrm flipH="1" flipV="1">
            <a:off x="8915400" y="685800"/>
            <a:ext cx="0" cy="4267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4293" name="Line 38"/>
          <p:cNvSpPr>
            <a:spLocks noChangeShapeType="1"/>
          </p:cNvSpPr>
          <p:nvPr/>
        </p:nvSpPr>
        <p:spPr bwMode="auto">
          <a:xfrm flipH="1">
            <a:off x="5410200" y="4953000"/>
            <a:ext cx="350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4294" name="Text Box 39"/>
          <p:cNvSpPr txBox="1">
            <a:spLocks noChangeArrowheads="1"/>
          </p:cNvSpPr>
          <p:nvPr/>
        </p:nvSpPr>
        <p:spPr bwMode="auto">
          <a:xfrm>
            <a:off x="7391400" y="1219200"/>
            <a:ext cx="1371600" cy="466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200"/>
              <a:t>Subventionen, Fördermittel</a:t>
            </a:r>
          </a:p>
        </p:txBody>
      </p:sp>
      <p:sp>
        <p:nvSpPr>
          <p:cNvPr id="54295" name="Line 40"/>
          <p:cNvSpPr>
            <a:spLocks noChangeShapeType="1"/>
          </p:cNvSpPr>
          <p:nvPr/>
        </p:nvSpPr>
        <p:spPr bwMode="auto">
          <a:xfrm>
            <a:off x="8763000" y="14478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4296" name="Text Box 24"/>
          <p:cNvSpPr txBox="1">
            <a:spLocks noChangeArrowheads="1"/>
          </p:cNvSpPr>
          <p:nvPr/>
        </p:nvSpPr>
        <p:spPr bwMode="auto">
          <a:xfrm>
            <a:off x="1143000" y="457200"/>
            <a:ext cx="1905000" cy="2841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1200"/>
              <a:t>Steuern, Abgaben</a:t>
            </a:r>
          </a:p>
        </p:txBody>
      </p:sp>
      <p:sp>
        <p:nvSpPr>
          <p:cNvPr id="54297" name="Oval 63"/>
          <p:cNvSpPr>
            <a:spLocks noChangeArrowheads="1"/>
          </p:cNvSpPr>
          <p:nvPr/>
        </p:nvSpPr>
        <p:spPr bwMode="auto">
          <a:xfrm>
            <a:off x="2286000" y="3505200"/>
            <a:ext cx="914400" cy="9144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54298" name="Text Box 64"/>
          <p:cNvSpPr txBox="1">
            <a:spLocks noChangeArrowheads="1"/>
          </p:cNvSpPr>
          <p:nvPr/>
        </p:nvSpPr>
        <p:spPr bwMode="auto">
          <a:xfrm>
            <a:off x="2438400" y="36576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3200"/>
              <a:t>1</a:t>
            </a:r>
          </a:p>
        </p:txBody>
      </p:sp>
      <p:sp>
        <p:nvSpPr>
          <p:cNvPr id="54299" name="Oval 57"/>
          <p:cNvSpPr>
            <a:spLocks noChangeArrowheads="1"/>
          </p:cNvSpPr>
          <p:nvPr/>
        </p:nvSpPr>
        <p:spPr bwMode="auto">
          <a:xfrm>
            <a:off x="7391400" y="5029200"/>
            <a:ext cx="914400" cy="9144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54300" name="Text Box 58"/>
          <p:cNvSpPr txBox="1">
            <a:spLocks noChangeArrowheads="1"/>
          </p:cNvSpPr>
          <p:nvPr/>
        </p:nvSpPr>
        <p:spPr bwMode="auto">
          <a:xfrm>
            <a:off x="7543800" y="51816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3200"/>
              <a:t>2</a:t>
            </a:r>
          </a:p>
        </p:txBody>
      </p:sp>
      <p:sp>
        <p:nvSpPr>
          <p:cNvPr id="54301" name="Oval 55"/>
          <p:cNvSpPr>
            <a:spLocks noChangeArrowheads="1"/>
          </p:cNvSpPr>
          <p:nvPr/>
        </p:nvSpPr>
        <p:spPr bwMode="auto">
          <a:xfrm>
            <a:off x="3048000" y="762000"/>
            <a:ext cx="914400" cy="9144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l" eaLnBrk="1" hangingPunct="1"/>
            <a:endParaRPr lang="de-DE" sz="1400"/>
          </a:p>
        </p:txBody>
      </p:sp>
      <p:sp>
        <p:nvSpPr>
          <p:cNvPr id="54302" name="Text Box 56"/>
          <p:cNvSpPr txBox="1">
            <a:spLocks noChangeArrowheads="1"/>
          </p:cNvSpPr>
          <p:nvPr/>
        </p:nvSpPr>
        <p:spPr bwMode="auto">
          <a:xfrm>
            <a:off x="3200400" y="9144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de-DE" sz="3200"/>
              <a:t>3</a:t>
            </a:r>
          </a:p>
        </p:txBody>
      </p:sp>
      <p:sp>
        <p:nvSpPr>
          <p:cNvPr id="54303" name="Line 5"/>
          <p:cNvSpPr>
            <a:spLocks noChangeShapeType="1"/>
          </p:cNvSpPr>
          <p:nvPr/>
        </p:nvSpPr>
        <p:spPr bwMode="auto">
          <a:xfrm>
            <a:off x="4800600" y="12192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4304" name="Line 6"/>
          <p:cNvSpPr>
            <a:spLocks noChangeShapeType="1"/>
          </p:cNvSpPr>
          <p:nvPr/>
        </p:nvSpPr>
        <p:spPr bwMode="auto">
          <a:xfrm flipV="1">
            <a:off x="4343400" y="12192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4305" name="Line 11"/>
          <p:cNvSpPr>
            <a:spLocks noChangeShapeType="1"/>
          </p:cNvSpPr>
          <p:nvPr/>
        </p:nvSpPr>
        <p:spPr bwMode="auto">
          <a:xfrm>
            <a:off x="4343400" y="3962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4306" name="Line 12"/>
          <p:cNvSpPr>
            <a:spLocks noChangeShapeType="1"/>
          </p:cNvSpPr>
          <p:nvPr/>
        </p:nvSpPr>
        <p:spPr bwMode="auto">
          <a:xfrm flipV="1">
            <a:off x="4876800" y="3962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4307" name="Text Box 73"/>
          <p:cNvSpPr txBox="1">
            <a:spLocks noChangeArrowheads="1"/>
          </p:cNvSpPr>
          <p:nvPr/>
        </p:nvSpPr>
        <p:spPr bwMode="auto">
          <a:xfrm>
            <a:off x="5148263" y="766763"/>
            <a:ext cx="1828800" cy="1395412"/>
          </a:xfrm>
          <a:prstGeom prst="rect">
            <a:avLst/>
          </a:prstGeom>
          <a:solidFill>
            <a:srgbClr val="E7FFE7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t"/>
          </a:scene3d>
          <a:sp3d extrusionH="121893000" prstMaterial="legacyMatte">
            <a:bevelT w="13500" h="13500" prst="angle"/>
            <a:bevelB w="13500" h="13500" prst="angle"/>
            <a:extrusionClr>
              <a:srgbClr val="E7FFE7"/>
            </a:extrusionClr>
          </a:sp3d>
        </p:spPr>
        <p:txBody>
          <a:bodyPr anchor="ctr" anchorCtr="1">
            <a:spAutoFit/>
            <a:flatTx/>
          </a:bodyPr>
          <a:lstStyle/>
          <a:p>
            <a:pPr algn="l" eaLnBrk="1" hangingPunct="1"/>
            <a:endParaRPr lang="de-DE" sz="1400"/>
          </a:p>
          <a:p>
            <a:pPr algn="l" eaLnBrk="1" hangingPunct="1"/>
            <a:r>
              <a:rPr lang="de-DE" sz="2000"/>
              <a:t>Buch-führung</a:t>
            </a:r>
          </a:p>
          <a:p>
            <a:pPr algn="l" eaLnBrk="1" hangingPunct="1"/>
            <a:endParaRPr lang="de-DE" sz="1400"/>
          </a:p>
        </p:txBody>
      </p:sp>
      <p:sp>
        <p:nvSpPr>
          <p:cNvPr id="54308" name="Line 76"/>
          <p:cNvSpPr>
            <a:spLocks noChangeShapeType="1"/>
          </p:cNvSpPr>
          <p:nvPr/>
        </p:nvSpPr>
        <p:spPr bwMode="auto">
          <a:xfrm>
            <a:off x="5257800" y="1828800"/>
            <a:ext cx="2438400" cy="3429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4309" name="Line 74"/>
          <p:cNvSpPr>
            <a:spLocks noChangeShapeType="1"/>
          </p:cNvSpPr>
          <p:nvPr/>
        </p:nvSpPr>
        <p:spPr bwMode="auto">
          <a:xfrm flipV="1">
            <a:off x="2971800" y="1828800"/>
            <a:ext cx="2286000" cy="1981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4310" name="Line 74"/>
          <p:cNvSpPr>
            <a:spLocks noChangeShapeType="1"/>
          </p:cNvSpPr>
          <p:nvPr/>
        </p:nvSpPr>
        <p:spPr bwMode="auto">
          <a:xfrm>
            <a:off x="3733800" y="1295400"/>
            <a:ext cx="152400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4311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1" hangingPunct="1"/>
            <a:endParaRPr lang="de-DE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4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4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4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5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4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4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4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4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0" grpId="0" animBg="1"/>
      <p:bldP spid="54281" grpId="0" animBg="1" autoUpdateAnimBg="0"/>
      <p:bldP spid="54282" grpId="0" animBg="1"/>
      <p:bldP spid="54284" grpId="0" animBg="1"/>
      <p:bldP spid="54285" grpId="0" animBg="1"/>
      <p:bldP spid="54286" grpId="0" animBg="1" autoUpdateAnimBg="0"/>
      <p:bldP spid="54288" grpId="0" animBg="1"/>
      <p:bldP spid="54289" grpId="0" animBg="1"/>
      <p:bldP spid="54290" grpId="0" animBg="1"/>
      <p:bldP spid="54291" grpId="0" animBg="1"/>
      <p:bldP spid="54292" grpId="0" animBg="1"/>
      <p:bldP spid="54293" grpId="0" animBg="1"/>
      <p:bldP spid="54294" grpId="0" animBg="1" autoUpdateAnimBg="0"/>
      <p:bldP spid="54295" grpId="0" animBg="1"/>
      <p:bldP spid="54296" grpId="0" animBg="1" autoUpdateAnimBg="0"/>
      <p:bldP spid="54297" grpId="0" animBg="1" autoUpdateAnimBg="0"/>
      <p:bldP spid="54298" grpId="0" autoUpdateAnimBg="0"/>
      <p:bldP spid="54299" grpId="0" animBg="1" autoUpdateAnimBg="0"/>
      <p:bldP spid="54300" grpId="0" autoUpdateAnimBg="0"/>
      <p:bldP spid="54301" grpId="0" animBg="1" autoUpdateAnimBg="0"/>
      <p:bldP spid="54302" grpId="0" autoUpdateAnimBg="0"/>
      <p:bldP spid="54303" grpId="0" animBg="1"/>
      <p:bldP spid="54304" grpId="0" animBg="1"/>
      <p:bldP spid="54305" grpId="0" animBg="1"/>
      <p:bldP spid="54306" grpId="0" animBg="1"/>
      <p:bldP spid="54307" grpId="0" animBg="1" autoUpdateAnimBg="0"/>
      <p:bldP spid="54308" grpId="0" animBg="1"/>
      <p:bldP spid="54309" grpId="0" animBg="1"/>
      <p:bldP spid="54310" grpId="0" animBg="1"/>
      <p:bldP spid="54311" grpId="0" animBg="1" autoUpdateAnimBg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0000FF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0000FF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888</Words>
  <Application>Microsoft Office PowerPoint</Application>
  <PresentationFormat>Bildschirmpräsentation (4:3)</PresentationFormat>
  <Paragraphs>312</Paragraphs>
  <Slides>15</Slides>
  <Notes>14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1" baseType="lpstr">
      <vt:lpstr>Arial</vt:lpstr>
      <vt:lpstr>Times New Roman</vt:lpstr>
      <vt:lpstr>Calibri</vt:lpstr>
      <vt:lpstr>Standarddesign</vt:lpstr>
      <vt:lpstr>Paint Shop Pro Image</vt:lpstr>
      <vt:lpstr>Bitmap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</vt:vector>
  </TitlesOfParts>
  <Company>IWK-Prof. Dr. Siegfried von Känel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IWK-Büro Dresden</dc:creator>
  <cp:lastModifiedBy>IWK-Siegfried von Känel</cp:lastModifiedBy>
  <cp:revision>226</cp:revision>
  <cp:lastPrinted>2008-04-25T19:09:45Z</cp:lastPrinted>
  <dcterms:created xsi:type="dcterms:W3CDTF">2008-01-09T11:42:14Z</dcterms:created>
  <dcterms:modified xsi:type="dcterms:W3CDTF">2017-09-20T15:44:10Z</dcterms:modified>
</cp:coreProperties>
</file>