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8" r:id="rId3"/>
    <p:sldId id="278" r:id="rId4"/>
    <p:sldId id="259" r:id="rId5"/>
    <p:sldId id="277" r:id="rId6"/>
    <p:sldId id="263" r:id="rId7"/>
    <p:sldId id="265" r:id="rId8"/>
    <p:sldId id="286" r:id="rId9"/>
    <p:sldId id="282" r:id="rId10"/>
    <p:sldId id="279" r:id="rId11"/>
    <p:sldId id="264" r:id="rId12"/>
    <p:sldId id="280" r:id="rId13"/>
    <p:sldId id="275" r:id="rId14"/>
    <p:sldId id="268" r:id="rId15"/>
    <p:sldId id="270" r:id="rId16"/>
    <p:sldId id="287" r:id="rId17"/>
    <p:sldId id="271" r:id="rId18"/>
    <p:sldId id="281" r:id="rId19"/>
    <p:sldId id="296" r:id="rId20"/>
    <p:sldId id="295" r:id="rId21"/>
    <p:sldId id="283" r:id="rId22"/>
    <p:sldId id="284" r:id="rId23"/>
    <p:sldId id="298" r:id="rId24"/>
    <p:sldId id="288" r:id="rId25"/>
    <p:sldId id="290" r:id="rId26"/>
    <p:sldId id="293" r:id="rId27"/>
    <p:sldId id="276" r:id="rId2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/>
    <p:restoredTop sz="93624"/>
  </p:normalViewPr>
  <p:slideViewPr>
    <p:cSldViewPr>
      <p:cViewPr>
        <p:scale>
          <a:sx n="77" d="100"/>
          <a:sy n="77" d="100"/>
        </p:scale>
        <p:origin x="-678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84B3A9-917B-43C7-984E-5922D3274DF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899B255-5715-40DE-8607-75109D7CB953}">
      <dgm:prSet phldrT="[Text]"/>
      <dgm:spPr>
        <a:xfrm>
          <a:off x="4080" y="1348740"/>
          <a:ext cx="196270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Konzentrationsschwäche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Geringere Belastbarkeit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Mangelndes Leistungsempfinden</a:t>
          </a:r>
        </a:p>
      </dgm:t>
    </dgm:pt>
    <dgm:pt modelId="{9B95F8E7-096E-4F37-A5CF-0598A9E6207B}" type="parTrans" cxnId="{7DEA6F66-FBE6-4B75-9956-1A9600D201AF}">
      <dgm:prSet/>
      <dgm:spPr/>
      <dgm:t>
        <a:bodyPr/>
        <a:lstStyle/>
        <a:p>
          <a:endParaRPr lang="de-DE"/>
        </a:p>
      </dgm:t>
    </dgm:pt>
    <dgm:pt modelId="{2FD63BAD-D3C2-4FFC-BBE3-168DD8829AB5}" type="sibTrans" cxnId="{7DEA6F66-FBE6-4B75-9956-1A9600D201AF}">
      <dgm:prSet/>
      <dgm:spPr/>
      <dgm:t>
        <a:bodyPr/>
        <a:lstStyle/>
        <a:p>
          <a:endParaRPr lang="de-DE"/>
        </a:p>
      </dgm:t>
    </dgm:pt>
    <dgm:pt modelId="{FECA718F-FD33-4731-A8A7-95D5C2F75012}">
      <dgm:prSet phldrT="[Text]"/>
      <dgm:spPr>
        <a:xfrm>
          <a:off x="2064924" y="1348740"/>
          <a:ext cx="196270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Arbeitsunterbrechung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Absentismus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Flexibilität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soziale Kontakte   </a:t>
          </a:r>
          <a:endParaRPr lang="de-DE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</a:t>
          </a:r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Fortbildung</a:t>
          </a:r>
        </a:p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Kurzfristige Fehlzeiten</a:t>
          </a:r>
        </a:p>
      </dgm:t>
    </dgm:pt>
    <dgm:pt modelId="{D20A22AF-9064-4392-ACE6-C4C2BC69BC7C}" type="parTrans" cxnId="{4DD4C0B1-E616-4D15-9A75-67F118BBD86A}">
      <dgm:prSet/>
      <dgm:spPr/>
      <dgm:t>
        <a:bodyPr/>
        <a:lstStyle/>
        <a:p>
          <a:endParaRPr lang="de-DE"/>
        </a:p>
      </dgm:t>
    </dgm:pt>
    <dgm:pt modelId="{EDB7449E-4366-450B-B8D0-1AA346BD5FC8}" type="sibTrans" cxnId="{4DD4C0B1-E616-4D15-9A75-67F118BBD86A}">
      <dgm:prSet/>
      <dgm:spPr/>
      <dgm:t>
        <a:bodyPr/>
        <a:lstStyle/>
        <a:p>
          <a:endParaRPr lang="de-DE"/>
        </a:p>
      </dgm:t>
    </dgm:pt>
    <dgm:pt modelId="{A8032BD1-EBC5-48E4-9A55-4F543FFFC255}">
      <dgm:prSet phldrT="[Text]"/>
      <dgm:spPr>
        <a:xfrm>
          <a:off x="4125767" y="1348740"/>
          <a:ext cx="196270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Arbeitszeitreduktion</a:t>
          </a: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Arbeitszeitreorganisation</a:t>
          </a: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Arbeitsplatzwechsel </a:t>
          </a:r>
          <a:endParaRPr lang="de-DE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Unbezahlte </a:t>
          </a:r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Auszeit </a:t>
          </a:r>
        </a:p>
      </dgm:t>
    </dgm:pt>
    <dgm:pt modelId="{09375626-45B1-466C-A682-1A8E73D72D29}" type="parTrans" cxnId="{D6AAC1A3-2744-4B57-88FE-F6CC64F75644}">
      <dgm:prSet/>
      <dgm:spPr/>
      <dgm:t>
        <a:bodyPr/>
        <a:lstStyle/>
        <a:p>
          <a:endParaRPr lang="de-DE"/>
        </a:p>
      </dgm:t>
    </dgm:pt>
    <dgm:pt modelId="{B4D53F6B-08ED-4D68-98D9-1AF13028A5B8}" type="sibTrans" cxnId="{D6AAC1A3-2744-4B57-88FE-F6CC64F75644}">
      <dgm:prSet/>
      <dgm:spPr/>
      <dgm:t>
        <a:bodyPr/>
        <a:lstStyle/>
        <a:p>
          <a:endParaRPr lang="de-DE"/>
        </a:p>
      </dgm:t>
    </dgm:pt>
    <dgm:pt modelId="{89A70595-52F0-474C-A912-AEA00500D8BA}">
      <dgm:prSet phldrT="[Text]"/>
      <dgm:spPr>
        <a:xfrm>
          <a:off x="6186611" y="1348740"/>
          <a:ext cx="196270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Einkommenseinbuße </a:t>
          </a:r>
          <a:endParaRPr lang="de-DE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de-DE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Karrierreeinschränkungen</a:t>
          </a:r>
          <a:endParaRPr lang="de-DE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Erwerbsaufgabe</a:t>
          </a:r>
        </a:p>
        <a:p>
          <a:r>
            <a:rPr lang="de-DE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de-DE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Vorzeitiger Ruhestand</a:t>
          </a:r>
        </a:p>
      </dgm:t>
    </dgm:pt>
    <dgm:pt modelId="{6E120C65-F886-46F8-AE93-47FA477A4FDB}" type="parTrans" cxnId="{2D9CD523-9C93-41CE-87C7-7C610EB447F2}">
      <dgm:prSet/>
      <dgm:spPr/>
      <dgm:t>
        <a:bodyPr/>
        <a:lstStyle/>
        <a:p>
          <a:endParaRPr lang="de-DE"/>
        </a:p>
      </dgm:t>
    </dgm:pt>
    <dgm:pt modelId="{A2A9B3FE-7210-42D1-BC1D-F660CDACC2D2}" type="sibTrans" cxnId="{2D9CD523-9C93-41CE-87C7-7C610EB447F2}">
      <dgm:prSet/>
      <dgm:spPr/>
      <dgm:t>
        <a:bodyPr/>
        <a:lstStyle/>
        <a:p>
          <a:endParaRPr lang="de-DE"/>
        </a:p>
      </dgm:t>
    </dgm:pt>
    <dgm:pt modelId="{EBA0CA0D-2032-42D2-B7CC-25B8F41B85AF}" type="pres">
      <dgm:prSet presAssocID="{DF84B3A9-917B-43C7-984E-5922D3274DF9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18946391-074E-4339-AA31-FD6E618440E5}" type="pres">
      <dgm:prSet presAssocID="{DF84B3A9-917B-43C7-984E-5922D3274DF9}" presName="arrow" presStyleLbl="bgShp" presStyleIdx="0" presStyleCnt="1"/>
      <dgm:spPr>
        <a:xfrm>
          <a:off x="611504" y="0"/>
          <a:ext cx="6930390" cy="4495800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de-DE"/>
        </a:p>
      </dgm:t>
    </dgm:pt>
    <dgm:pt modelId="{1C33CC91-35E5-47F8-99B8-0D1A2E00C12D}" type="pres">
      <dgm:prSet presAssocID="{DF84B3A9-917B-43C7-984E-5922D3274DF9}" presName="linearProcess" presStyleCnt="0"/>
      <dgm:spPr/>
    </dgm:pt>
    <dgm:pt modelId="{C6D7C3D5-D153-4C79-AA99-2DE5058FCDB1}" type="pres">
      <dgm:prSet presAssocID="{E899B255-5715-40DE-8607-75109D7CB953}" presName="textNode" presStyleLbl="node1" presStyleIdx="0" presStyleCnt="4" custScaleX="12115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3E762DC-A4EF-43BC-B933-CDD0370DDBD1}" type="pres">
      <dgm:prSet presAssocID="{2FD63BAD-D3C2-4FFC-BBE3-168DD8829AB5}" presName="sibTrans" presStyleCnt="0"/>
      <dgm:spPr/>
    </dgm:pt>
    <dgm:pt modelId="{63DE1991-C313-42C9-B7A0-9B963AED457A}" type="pres">
      <dgm:prSet presAssocID="{FECA718F-FD33-4731-A8A7-95D5C2F75012}" presName="textNode" presStyleLbl="node1" presStyleIdx="1" presStyleCnt="4" custScaleX="12291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C6C65DF-29D6-4E7F-81F0-17DF039BA272}" type="pres">
      <dgm:prSet presAssocID="{EDB7449E-4366-450B-B8D0-1AA346BD5FC8}" presName="sibTrans" presStyleCnt="0"/>
      <dgm:spPr/>
    </dgm:pt>
    <dgm:pt modelId="{6E66111E-4DC7-4101-85F2-533F9FD73411}" type="pres">
      <dgm:prSet presAssocID="{A8032BD1-EBC5-48E4-9A55-4F543FFFC25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7EE8D05-AE93-4533-98DA-A6D477701300}" type="pres">
      <dgm:prSet presAssocID="{B4D53F6B-08ED-4D68-98D9-1AF13028A5B8}" presName="sibTrans" presStyleCnt="0"/>
      <dgm:spPr/>
    </dgm:pt>
    <dgm:pt modelId="{251B01DF-BC7E-47B7-8E06-53BEB6BCD902}" type="pres">
      <dgm:prSet presAssocID="{89A70595-52F0-474C-A912-AEA00500D8BA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D6AAC1A3-2744-4B57-88FE-F6CC64F75644}" srcId="{DF84B3A9-917B-43C7-984E-5922D3274DF9}" destId="{A8032BD1-EBC5-48E4-9A55-4F543FFFC255}" srcOrd="2" destOrd="0" parTransId="{09375626-45B1-466C-A682-1A8E73D72D29}" sibTransId="{B4D53F6B-08ED-4D68-98D9-1AF13028A5B8}"/>
    <dgm:cxn modelId="{13A2EF60-0FF9-49EE-AB81-5B78A75CA3DE}" type="presOf" srcId="{FECA718F-FD33-4731-A8A7-95D5C2F75012}" destId="{63DE1991-C313-42C9-B7A0-9B963AED457A}" srcOrd="0" destOrd="0" presId="urn:microsoft.com/office/officeart/2005/8/layout/hProcess9"/>
    <dgm:cxn modelId="{4DD4C0B1-E616-4D15-9A75-67F118BBD86A}" srcId="{DF84B3A9-917B-43C7-984E-5922D3274DF9}" destId="{FECA718F-FD33-4731-A8A7-95D5C2F75012}" srcOrd="1" destOrd="0" parTransId="{D20A22AF-9064-4392-ACE6-C4C2BC69BC7C}" sibTransId="{EDB7449E-4366-450B-B8D0-1AA346BD5FC8}"/>
    <dgm:cxn modelId="{2D9CD523-9C93-41CE-87C7-7C610EB447F2}" srcId="{DF84B3A9-917B-43C7-984E-5922D3274DF9}" destId="{89A70595-52F0-474C-A912-AEA00500D8BA}" srcOrd="3" destOrd="0" parTransId="{6E120C65-F886-46F8-AE93-47FA477A4FDB}" sibTransId="{A2A9B3FE-7210-42D1-BC1D-F660CDACC2D2}"/>
    <dgm:cxn modelId="{7DEA6F66-FBE6-4B75-9956-1A9600D201AF}" srcId="{DF84B3A9-917B-43C7-984E-5922D3274DF9}" destId="{E899B255-5715-40DE-8607-75109D7CB953}" srcOrd="0" destOrd="0" parTransId="{9B95F8E7-096E-4F37-A5CF-0598A9E6207B}" sibTransId="{2FD63BAD-D3C2-4FFC-BBE3-168DD8829AB5}"/>
    <dgm:cxn modelId="{2C173232-4E84-47CA-9AE4-2539728628F3}" type="presOf" srcId="{A8032BD1-EBC5-48E4-9A55-4F543FFFC255}" destId="{6E66111E-4DC7-4101-85F2-533F9FD73411}" srcOrd="0" destOrd="0" presId="urn:microsoft.com/office/officeart/2005/8/layout/hProcess9"/>
    <dgm:cxn modelId="{4B8DF99E-455F-4A1B-B778-6EC0EFD31F41}" type="presOf" srcId="{E899B255-5715-40DE-8607-75109D7CB953}" destId="{C6D7C3D5-D153-4C79-AA99-2DE5058FCDB1}" srcOrd="0" destOrd="0" presId="urn:microsoft.com/office/officeart/2005/8/layout/hProcess9"/>
    <dgm:cxn modelId="{E8F0CCB2-8E32-4017-A2D6-958A73DAA8E9}" type="presOf" srcId="{DF84B3A9-917B-43C7-984E-5922D3274DF9}" destId="{EBA0CA0D-2032-42D2-B7CC-25B8F41B85AF}" srcOrd="0" destOrd="0" presId="urn:microsoft.com/office/officeart/2005/8/layout/hProcess9"/>
    <dgm:cxn modelId="{641BB19B-8423-430C-8D64-8587483351CE}" type="presOf" srcId="{89A70595-52F0-474C-A912-AEA00500D8BA}" destId="{251B01DF-BC7E-47B7-8E06-53BEB6BCD902}" srcOrd="0" destOrd="0" presId="urn:microsoft.com/office/officeart/2005/8/layout/hProcess9"/>
    <dgm:cxn modelId="{EC611868-3D06-4B6F-B6CB-E7A89385430B}" type="presParOf" srcId="{EBA0CA0D-2032-42D2-B7CC-25B8F41B85AF}" destId="{18946391-074E-4339-AA31-FD6E618440E5}" srcOrd="0" destOrd="0" presId="urn:microsoft.com/office/officeart/2005/8/layout/hProcess9"/>
    <dgm:cxn modelId="{C21F67D4-1A11-441C-9261-B24DB6C49DA1}" type="presParOf" srcId="{EBA0CA0D-2032-42D2-B7CC-25B8F41B85AF}" destId="{1C33CC91-35E5-47F8-99B8-0D1A2E00C12D}" srcOrd="1" destOrd="0" presId="urn:microsoft.com/office/officeart/2005/8/layout/hProcess9"/>
    <dgm:cxn modelId="{9AACC719-ACDB-4C10-9E88-CF5622DDD238}" type="presParOf" srcId="{1C33CC91-35E5-47F8-99B8-0D1A2E00C12D}" destId="{C6D7C3D5-D153-4C79-AA99-2DE5058FCDB1}" srcOrd="0" destOrd="0" presId="urn:microsoft.com/office/officeart/2005/8/layout/hProcess9"/>
    <dgm:cxn modelId="{B32D3686-8D30-43E7-88F4-43A5AA033FC4}" type="presParOf" srcId="{1C33CC91-35E5-47F8-99B8-0D1A2E00C12D}" destId="{B3E762DC-A4EF-43BC-B933-CDD0370DDBD1}" srcOrd="1" destOrd="0" presId="urn:microsoft.com/office/officeart/2005/8/layout/hProcess9"/>
    <dgm:cxn modelId="{E8244235-1208-4883-B02A-47149C7CD912}" type="presParOf" srcId="{1C33CC91-35E5-47F8-99B8-0D1A2E00C12D}" destId="{63DE1991-C313-42C9-B7A0-9B963AED457A}" srcOrd="2" destOrd="0" presId="urn:microsoft.com/office/officeart/2005/8/layout/hProcess9"/>
    <dgm:cxn modelId="{619C800D-FB1E-439C-B05F-A31658C71731}" type="presParOf" srcId="{1C33CC91-35E5-47F8-99B8-0D1A2E00C12D}" destId="{4C6C65DF-29D6-4E7F-81F0-17DF039BA272}" srcOrd="3" destOrd="0" presId="urn:microsoft.com/office/officeart/2005/8/layout/hProcess9"/>
    <dgm:cxn modelId="{290A8B49-4DF7-4824-8E47-5BCE36D39689}" type="presParOf" srcId="{1C33CC91-35E5-47F8-99B8-0D1A2E00C12D}" destId="{6E66111E-4DC7-4101-85F2-533F9FD73411}" srcOrd="4" destOrd="0" presId="urn:microsoft.com/office/officeart/2005/8/layout/hProcess9"/>
    <dgm:cxn modelId="{19776A2A-FB94-453A-9BA7-FF0302460D87}" type="presParOf" srcId="{1C33CC91-35E5-47F8-99B8-0D1A2E00C12D}" destId="{97EE8D05-AE93-4533-98DA-A6D477701300}" srcOrd="5" destOrd="0" presId="urn:microsoft.com/office/officeart/2005/8/layout/hProcess9"/>
    <dgm:cxn modelId="{DAAFF17F-E7A0-4144-90C4-6C35BED9A5BE}" type="presParOf" srcId="{1C33CC91-35E5-47F8-99B8-0D1A2E00C12D}" destId="{251B01DF-BC7E-47B7-8E06-53BEB6BCD902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946391-074E-4339-AA31-FD6E618440E5}">
      <dsp:nvSpPr>
        <dsp:cNvPr id="0" name=""/>
        <dsp:cNvSpPr/>
      </dsp:nvSpPr>
      <dsp:spPr>
        <a:xfrm>
          <a:off x="639932" y="0"/>
          <a:ext cx="7252574" cy="4495800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D7C3D5-D153-4C79-AA99-2DE5058FCDB1}">
      <dsp:nvSpPr>
        <dsp:cNvPr id="0" name=""/>
        <dsp:cNvSpPr/>
      </dsp:nvSpPr>
      <dsp:spPr>
        <a:xfrm>
          <a:off x="1187" y="1348740"/>
          <a:ext cx="2251209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Konzentrationsschwäche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Geringere Belastbarkeit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Mangelndes Leistungsempfinden</a:t>
          </a:r>
        </a:p>
      </dsp:txBody>
      <dsp:txXfrm>
        <a:off x="1187" y="1348740"/>
        <a:ext cx="2251209" cy="1798320"/>
      </dsp:txXfrm>
    </dsp:sp>
    <dsp:sp modelId="{63DE1991-C313-42C9-B7A0-9B963AED457A}">
      <dsp:nvSpPr>
        <dsp:cNvPr id="0" name=""/>
        <dsp:cNvSpPr/>
      </dsp:nvSpPr>
      <dsp:spPr>
        <a:xfrm>
          <a:off x="2345303" y="1348740"/>
          <a:ext cx="2283856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Arbeitsunterbrechung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Absentismus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Flexibilität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soziale Kontakte   </a:t>
          </a:r>
          <a:endParaRPr lang="de-DE" sz="11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Eingeschränkte </a:t>
          </a: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Fortbildung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Kurzfristige Fehlzeiten</a:t>
          </a:r>
        </a:p>
      </dsp:txBody>
      <dsp:txXfrm>
        <a:off x="2345303" y="1348740"/>
        <a:ext cx="2283856" cy="1798320"/>
      </dsp:txXfrm>
    </dsp:sp>
    <dsp:sp modelId="{6E66111E-4DC7-4101-85F2-533F9FD73411}">
      <dsp:nvSpPr>
        <dsp:cNvPr id="0" name=""/>
        <dsp:cNvSpPr/>
      </dsp:nvSpPr>
      <dsp:spPr>
        <a:xfrm>
          <a:off x="4722067" y="1348740"/>
          <a:ext cx="185813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Arbeitszeitreduktion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Arbeitszeitreorganisation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Arbeitsplatzwechsel </a:t>
          </a:r>
          <a:endParaRPr lang="de-DE" sz="11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Unbezahlte </a:t>
          </a: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Auszeit </a:t>
          </a:r>
        </a:p>
      </dsp:txBody>
      <dsp:txXfrm>
        <a:off x="4722067" y="1348740"/>
        <a:ext cx="1858138" cy="1798320"/>
      </dsp:txXfrm>
    </dsp:sp>
    <dsp:sp modelId="{251B01DF-BC7E-47B7-8E06-53BEB6BCD902}">
      <dsp:nvSpPr>
        <dsp:cNvPr id="0" name=""/>
        <dsp:cNvSpPr/>
      </dsp:nvSpPr>
      <dsp:spPr>
        <a:xfrm>
          <a:off x="6673113" y="1348740"/>
          <a:ext cx="1858138" cy="179832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Einkommenseinbuße </a:t>
          </a:r>
          <a:endParaRPr lang="de-DE" sz="11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Karrierreeinschränkungen</a:t>
          </a:r>
          <a:endParaRPr lang="de-DE" sz="11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Erwerbsaufgabe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</a:t>
          </a:r>
          <a:r>
            <a:rPr lang="de-DE" sz="11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Vorzeitiger Ruhestand</a:t>
          </a:r>
        </a:p>
      </dsp:txBody>
      <dsp:txXfrm>
        <a:off x="6673113" y="1348740"/>
        <a:ext cx="1858138" cy="1798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D640C-6BDB-402E-8F7D-08A5D3B93369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907B3-65D2-441F-B36C-22A19661A52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198334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2026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24732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90758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973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991403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025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4212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368073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06552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476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426439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49012650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1592327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05040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81606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968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8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305047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33191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39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22202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3665882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4504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6300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1: </a:t>
            </a:r>
            <a:br>
              <a:rPr lang="de-DE" sz="4000" dirty="0" smtClean="0"/>
            </a:br>
            <a:r>
              <a:rPr lang="de-DE" sz="4000" dirty="0" smtClean="0"/>
              <a:t>Situation </a:t>
            </a:r>
            <a:r>
              <a:rPr lang="de-DE" sz="4000" dirty="0"/>
              <a:t>p</a:t>
            </a:r>
            <a:r>
              <a:rPr lang="de-DE" sz="4000" dirty="0" smtClean="0"/>
              <a:t>flegender Angehöriger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90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Aufgaben pflegender Angehöriger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r>
              <a:rPr lang="de-DE" dirty="0"/>
              <a:t>Manuelle und körperliche Tätigkeiten </a:t>
            </a:r>
            <a:r>
              <a:rPr lang="de-DE" dirty="0" smtClean="0"/>
              <a:t>(z.B</a:t>
            </a:r>
            <a:r>
              <a:rPr lang="de-DE" dirty="0"/>
              <a:t>. Ankleiden und Waschen )</a:t>
            </a:r>
          </a:p>
          <a:p>
            <a:r>
              <a:rPr lang="de-DE" dirty="0"/>
              <a:t>Spezielle Pflegetätigkeiten </a:t>
            </a:r>
            <a:r>
              <a:rPr lang="de-DE" dirty="0" smtClean="0"/>
              <a:t>(z.B</a:t>
            </a:r>
            <a:r>
              <a:rPr lang="de-DE" dirty="0" smtClean="0"/>
              <a:t>. Injektionen</a:t>
            </a:r>
            <a:r>
              <a:rPr lang="de-DE" dirty="0"/>
              <a:t>, Medikamente verabreichen )</a:t>
            </a:r>
          </a:p>
          <a:p>
            <a:r>
              <a:rPr lang="de-DE" dirty="0"/>
              <a:t>Haushaltsführung</a:t>
            </a:r>
          </a:p>
          <a:p>
            <a:r>
              <a:rPr lang="de-DE" dirty="0"/>
              <a:t>Verwaltungstechnische Aufgaben (z.B. Buchhaltung, Anträge stellen )</a:t>
            </a:r>
          </a:p>
          <a:p>
            <a:r>
              <a:rPr lang="de-DE" dirty="0"/>
              <a:t>Koordination und Kontrolle aller professionellen Leistungen</a:t>
            </a:r>
          </a:p>
          <a:p>
            <a:r>
              <a:rPr lang="de-DE" dirty="0"/>
              <a:t>Emotionale und psychische </a:t>
            </a:r>
            <a:r>
              <a:rPr lang="de-DE" dirty="0" smtClean="0"/>
              <a:t>Unterstützung </a:t>
            </a:r>
            <a:r>
              <a:rPr lang="de-DE" sz="1700" dirty="0" smtClean="0"/>
              <a:t>(Meyer</a:t>
            </a:r>
            <a:r>
              <a:rPr lang="de-DE" sz="1700" dirty="0" smtClean="0"/>
              <a:t>, </a:t>
            </a:r>
            <a:r>
              <a:rPr lang="de-DE" sz="1700" dirty="0" smtClean="0"/>
              <a:t>2006; </a:t>
            </a:r>
            <a:r>
              <a:rPr lang="de-DE" sz="1700" dirty="0" err="1" smtClean="0"/>
              <a:t>Eurofamcare</a:t>
            </a:r>
            <a:r>
              <a:rPr lang="de-DE" sz="1700" dirty="0" smtClean="0"/>
              <a:t>, 2005)</a:t>
            </a:r>
            <a:endParaRPr lang="de-DE" sz="1700" dirty="0"/>
          </a:p>
        </p:txBody>
      </p:sp>
    </p:spTree>
    <p:extLst>
      <p:ext uri="{BB962C8B-B14F-4D97-AF65-F5344CB8AC3E}">
        <p14:creationId xmlns:p14="http://schemas.microsoft.com/office/powerpoint/2010/main" xmlns="" val="161060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Aufgaben pflegender Angehöriger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i="1" dirty="0" smtClean="0"/>
              <a:t>„Er ist bettlägerig, schwer krank, schwer pflegebedürftig. Also der hat Magensonde, der darf nicht mehr essen, also bei allem. Wie zum Beispiel alles organisieren, Pflegedienst und Ärzte, Apotheke, Medikamente, alles. </a:t>
            </a:r>
            <a:r>
              <a:rPr lang="de-DE" i="1" dirty="0" smtClean="0"/>
              <a:t>(…) aber </a:t>
            </a:r>
            <a:r>
              <a:rPr lang="de-DE" i="1" dirty="0" smtClean="0"/>
              <a:t>lagern, Medikamente, Nahrung alles. Alles, was man bei schwerer Pflegebedürftigkeit eben bedenken muss.“ </a:t>
            </a:r>
            <a:r>
              <a:rPr lang="de-DE" sz="2400" dirty="0" smtClean="0"/>
              <a:t>(weiblich, 40 Jahre alt)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xmlns="" val="289109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dirty="0"/>
              <a:t>Herausforderungen für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pflegende Angehörige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Eine Entscheidung treffen</a:t>
            </a:r>
          </a:p>
          <a:p>
            <a:r>
              <a:rPr lang="de-DE" dirty="0"/>
              <a:t>Die Pflege als Aufgabe sehen</a:t>
            </a:r>
          </a:p>
          <a:p>
            <a:r>
              <a:rPr lang="de-DE" dirty="0"/>
              <a:t>Sich Kenntnisse über die Krankheit und die Pflegesituation aneignen</a:t>
            </a:r>
          </a:p>
          <a:p>
            <a:r>
              <a:rPr lang="de-DE" dirty="0"/>
              <a:t>Flexibilität im Umgang mit sich ändernden Anforderungen </a:t>
            </a:r>
            <a:r>
              <a:rPr lang="de-DE" dirty="0" smtClean="0"/>
              <a:t>entwickeln </a:t>
            </a:r>
            <a:r>
              <a:rPr lang="de-DE" sz="1600" dirty="0" smtClean="0"/>
              <a:t>(</a:t>
            </a:r>
            <a:r>
              <a:rPr lang="de-DE" sz="1600" dirty="0" smtClean="0"/>
              <a:t>Seidl u. </a:t>
            </a:r>
            <a:r>
              <a:rPr lang="de-DE" sz="1600" dirty="0" err="1" smtClean="0"/>
              <a:t>Labenbacher</a:t>
            </a:r>
            <a:r>
              <a:rPr lang="de-DE" sz="1600" dirty="0" smtClean="0"/>
              <a:t>, 2007)</a:t>
            </a:r>
            <a:endParaRPr 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877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Psychosoziale Belastungen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de-DE" sz="3600" dirty="0" smtClean="0"/>
          </a:p>
          <a:p>
            <a:r>
              <a:rPr lang="de-DE" sz="3600" dirty="0" smtClean="0"/>
              <a:t>Angebundensein</a:t>
            </a:r>
            <a:endParaRPr lang="de-DE" sz="3600" dirty="0"/>
          </a:p>
          <a:p>
            <a:r>
              <a:rPr lang="de-DE" sz="3600" dirty="0" smtClean="0"/>
              <a:t>Soziale </a:t>
            </a:r>
            <a:r>
              <a:rPr lang="de-DE" sz="3600" dirty="0"/>
              <a:t>Isolation</a:t>
            </a:r>
          </a:p>
          <a:p>
            <a:r>
              <a:rPr lang="de-DE" sz="3600" dirty="0"/>
              <a:t>Fehlende </a:t>
            </a:r>
            <a:r>
              <a:rPr lang="de-DE" sz="3600" dirty="0" smtClean="0"/>
              <a:t>Anerkennung</a:t>
            </a:r>
          </a:p>
          <a:p>
            <a:r>
              <a:rPr lang="de-DE" sz="3600" dirty="0" smtClean="0"/>
              <a:t>Ausschließliche Zuständigkeit</a:t>
            </a:r>
          </a:p>
          <a:p>
            <a:r>
              <a:rPr lang="de-DE" sz="3600" dirty="0"/>
              <a:t>Veränderung der </a:t>
            </a:r>
            <a:r>
              <a:rPr lang="de-DE" sz="3600" dirty="0" smtClean="0"/>
              <a:t>Lebensweise/Lebenspläne</a:t>
            </a:r>
            <a:endParaRPr lang="de-DE" sz="3600" dirty="0" smtClean="0"/>
          </a:p>
          <a:p>
            <a:r>
              <a:rPr lang="de-DE" sz="3600" dirty="0"/>
              <a:t>Umstellen familiärer </a:t>
            </a:r>
            <a:r>
              <a:rPr lang="de-DE" sz="3600" dirty="0" smtClean="0"/>
              <a:t>Interaktionsmuster</a:t>
            </a:r>
          </a:p>
          <a:p>
            <a:r>
              <a:rPr lang="de-DE" sz="3600" dirty="0"/>
              <a:t>Schuldgefühle z.B. gegenüber </a:t>
            </a:r>
            <a:r>
              <a:rPr lang="de-DE" sz="3600" dirty="0" smtClean="0"/>
              <a:t>Kindern/Partner</a:t>
            </a:r>
            <a:endParaRPr lang="de-DE" sz="3600" dirty="0" smtClean="0"/>
          </a:p>
          <a:p>
            <a:r>
              <a:rPr lang="de-DE" sz="3600" dirty="0"/>
              <a:t>Scham und </a:t>
            </a:r>
            <a:r>
              <a:rPr lang="de-DE" sz="3600" dirty="0" smtClean="0"/>
              <a:t>Ekelgrenzen</a:t>
            </a:r>
            <a:endParaRPr lang="de-DE" sz="3600" dirty="0"/>
          </a:p>
          <a:p>
            <a:r>
              <a:rPr lang="de-DE" sz="3600" dirty="0"/>
              <a:t>Trauer, Verlust, Tod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74241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Einflussfaktoren auf die Belastung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Geschlecht</a:t>
            </a:r>
          </a:p>
          <a:p>
            <a:r>
              <a:rPr lang="de-DE" dirty="0" smtClean="0"/>
              <a:t>Motive für die Pflegeübernahme</a:t>
            </a:r>
            <a:endParaRPr lang="de-DE" dirty="0"/>
          </a:p>
          <a:p>
            <a:r>
              <a:rPr lang="de-DE" dirty="0" smtClean="0"/>
              <a:t>Eigener Gesundheitszustand</a:t>
            </a:r>
            <a:endParaRPr lang="de-DE" dirty="0"/>
          </a:p>
          <a:p>
            <a:r>
              <a:rPr lang="de-DE" dirty="0" smtClean="0"/>
              <a:t>Demenzerkrankung des Pflegebedürftigen </a:t>
            </a:r>
            <a:r>
              <a:rPr lang="de-DE" sz="1600" dirty="0" smtClean="0"/>
              <a:t>(</a:t>
            </a:r>
            <a:r>
              <a:rPr lang="de-DE" sz="1600" dirty="0" err="1" smtClean="0"/>
              <a:t>Gräßel</a:t>
            </a:r>
            <a:r>
              <a:rPr lang="de-DE" sz="1600" dirty="0" smtClean="0"/>
              <a:t>, 1998)</a:t>
            </a:r>
            <a:endParaRPr 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4214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Spezifische Belastungen bei (Ehe)</a:t>
            </a:r>
            <a:r>
              <a:rPr lang="de-DE" dirty="0" err="1"/>
              <a:t>partnern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lvl="0"/>
            <a:r>
              <a:rPr lang="de-DE" dirty="0"/>
              <a:t>Die Ehe ist ein auf Gegenseitigkeit angelegtes System im Gegensatz zur Eltern-Kind- Beziehung, welche prinzipiell </a:t>
            </a:r>
            <a:r>
              <a:rPr lang="de-DE" dirty="0" smtClean="0"/>
              <a:t>asymmetrisch ist</a:t>
            </a:r>
            <a:endParaRPr lang="de-DE" dirty="0"/>
          </a:p>
          <a:p>
            <a:pPr lvl="0"/>
            <a:r>
              <a:rPr lang="de-DE" dirty="0"/>
              <a:t>Anderer Zeitpunkt im Lebenszyklus</a:t>
            </a:r>
          </a:p>
          <a:p>
            <a:pPr lvl="0"/>
            <a:r>
              <a:rPr lang="de-DE" dirty="0"/>
              <a:t>Partner oft ausschließlich aufeinander </a:t>
            </a:r>
            <a:r>
              <a:rPr lang="de-DE" dirty="0" smtClean="0"/>
              <a:t>bezogen</a:t>
            </a:r>
            <a:endParaRPr lang="de-DE" dirty="0"/>
          </a:p>
          <a:p>
            <a:pPr lvl="0"/>
            <a:r>
              <a:rPr lang="de-DE" dirty="0"/>
              <a:t>Investieren den größten Zeitaufwand, haben am wenigsten „Freizeit</a:t>
            </a:r>
            <a:r>
              <a:rPr lang="de-DE" dirty="0" smtClean="0"/>
              <a:t>“ </a:t>
            </a:r>
            <a:r>
              <a:rPr lang="de-DE" sz="1600" dirty="0" smtClean="0"/>
              <a:t>(Franke, 2006)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xmlns="" val="1697751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Folgen der Belastungen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000" dirty="0"/>
              <a:t>Somatische </a:t>
            </a:r>
            <a:r>
              <a:rPr lang="de-DE" sz="2000" dirty="0" smtClean="0"/>
              <a:t>Erkrankungen</a:t>
            </a:r>
          </a:p>
          <a:p>
            <a:r>
              <a:rPr lang="de-DE" sz="2000" dirty="0" smtClean="0"/>
              <a:t>57% fühlen sich durch die Pflege stark belastet und/oder haben überdurchschnittliche körperliche Beschwerden</a:t>
            </a:r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r>
              <a:rPr lang="de-DE" sz="2000" dirty="0" smtClean="0"/>
              <a:t>Psychische Erkrankungen</a:t>
            </a:r>
          </a:p>
          <a:p>
            <a:r>
              <a:rPr lang="de-DE" sz="2000" dirty="0" smtClean="0"/>
              <a:t>Die subjektive Belastung beeinflusst das subjektive Wohlbefinden.</a:t>
            </a:r>
          </a:p>
          <a:p>
            <a:r>
              <a:rPr lang="de-DE" sz="2000" dirty="0" smtClean="0"/>
              <a:t>Fehlende Entlastung und Hilfe können zu einem „Burn-Out-Syndrom“ führen</a:t>
            </a:r>
            <a:r>
              <a:rPr lang="de-DE" sz="2000" dirty="0"/>
              <a:t> </a:t>
            </a:r>
            <a:r>
              <a:rPr lang="de-DE" sz="2000" dirty="0" smtClean="0"/>
              <a:t>(</a:t>
            </a:r>
            <a:r>
              <a:rPr lang="de-DE" sz="1600" dirty="0" err="1" smtClean="0"/>
              <a:t>Gräßel</a:t>
            </a:r>
            <a:r>
              <a:rPr lang="de-DE" sz="1600" dirty="0"/>
              <a:t>, 1998</a:t>
            </a:r>
            <a:r>
              <a:rPr lang="de-DE" sz="2000" dirty="0"/>
              <a:t>)</a:t>
            </a:r>
          </a:p>
          <a:p>
            <a:endParaRPr lang="de-DE" sz="2000" dirty="0" smtClean="0"/>
          </a:p>
          <a:p>
            <a:pPr marL="0" indent="0">
              <a:buNone/>
            </a:pPr>
            <a:r>
              <a:rPr lang="de-DE" sz="2000" dirty="0" smtClean="0"/>
              <a:t>Erhöhte Mortalität</a:t>
            </a:r>
          </a:p>
          <a:p>
            <a:r>
              <a:rPr lang="de-DE" sz="2000" dirty="0"/>
              <a:t>Pflegende, welche die Pflegesituation als sehr belastend erleben, haben ein 1,6% erhöhtes </a:t>
            </a:r>
            <a:r>
              <a:rPr lang="de-DE" sz="2000" dirty="0" smtClean="0"/>
              <a:t>Sterberisiko </a:t>
            </a:r>
            <a:r>
              <a:rPr lang="de-DE" sz="2000" dirty="0"/>
              <a:t>(</a:t>
            </a:r>
            <a:r>
              <a:rPr lang="de-DE" sz="1600" dirty="0"/>
              <a:t>Schulz </a:t>
            </a:r>
            <a:r>
              <a:rPr lang="de-DE" sz="1600" dirty="0" smtClean="0"/>
              <a:t>u. </a:t>
            </a:r>
            <a:r>
              <a:rPr lang="de-DE" sz="1600" dirty="0"/>
              <a:t>Beach, 1999</a:t>
            </a:r>
            <a:r>
              <a:rPr lang="de-DE" sz="2000" dirty="0"/>
              <a:t>)</a:t>
            </a:r>
          </a:p>
          <a:p>
            <a:pPr marL="0" indent="0">
              <a:buNone/>
            </a:pPr>
            <a:endParaRPr lang="de-DE" sz="2000" dirty="0"/>
          </a:p>
          <a:p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xmlns="" val="31020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Folgen der Belastung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i="1" dirty="0" smtClean="0"/>
              <a:t>„Man macht sich keine Gedanken über seine eigene Gesundheit. (…) Ich glaube, man macht es einfach und es ist nach Gefühl. Er sagt dir ja auch, ob es wehtut oder </a:t>
            </a:r>
            <a:r>
              <a:rPr lang="de-DE" i="1" dirty="0" smtClean="0"/>
              <a:t>nicht. (…) Aber </a:t>
            </a:r>
            <a:r>
              <a:rPr lang="de-DE" i="1" dirty="0" smtClean="0"/>
              <a:t>in dem Moment war es mir egal. Ich meine, meine Schulter ist jetzt hin, mein Rücken ist jetzt hin, aber es ist immer noch egal.</a:t>
            </a:r>
            <a:r>
              <a:rPr lang="de-DE" dirty="0" smtClean="0"/>
              <a:t>“   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87736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 und Erwerbstätigkeit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10000"/>
          </a:bodyPr>
          <a:lstStyle/>
          <a:p>
            <a:r>
              <a:rPr lang="de-DE" dirty="0" smtClean="0"/>
              <a:t>Zahl der Frauen, die zwischen dem 30. und 40. Lebensjahr Kinder gebären, im Mittel höher als die der 20- bis </a:t>
            </a:r>
            <a:r>
              <a:rPr lang="de-DE" dirty="0" smtClean="0"/>
              <a:t>30-jährigen </a:t>
            </a:r>
            <a:r>
              <a:rPr lang="de-DE" sz="1700" dirty="0" smtClean="0"/>
              <a:t>(Statistisches Bundesamt, 2009)</a:t>
            </a:r>
          </a:p>
          <a:p>
            <a:r>
              <a:rPr lang="de-DE" dirty="0" smtClean="0"/>
              <a:t>Längere Ausbildungszeiten</a:t>
            </a:r>
          </a:p>
          <a:p>
            <a:r>
              <a:rPr lang="de-DE" dirty="0" smtClean="0"/>
              <a:t>Frauen sind in einer „</a:t>
            </a:r>
            <a:r>
              <a:rPr lang="de-DE" dirty="0" smtClean="0"/>
              <a:t>Sandwichposition“</a:t>
            </a:r>
            <a:endParaRPr lang="de-DE" dirty="0" smtClean="0"/>
          </a:p>
          <a:p>
            <a:r>
              <a:rPr lang="de-DE" dirty="0" smtClean="0"/>
              <a:t>Daraus folgt, dass sie beruflichen, familiären und pflegerischen Anforderungen gerecht werden </a:t>
            </a:r>
            <a:r>
              <a:rPr lang="de-DE" dirty="0"/>
              <a:t>müssen. </a:t>
            </a:r>
            <a:endParaRPr lang="de-DE" dirty="0" smtClean="0"/>
          </a:p>
          <a:p>
            <a:r>
              <a:rPr lang="de-DE" dirty="0" smtClean="0"/>
              <a:t>Zwischen </a:t>
            </a:r>
            <a:r>
              <a:rPr lang="de-DE" dirty="0"/>
              <a:t>dem 45. und dem 54. Lebensjahr ist der Anteil der Arbeitnehmer, die neben der Erwerbstätigkeit Verantwortung für einen oder mehrere Pflegebedürftige übernehmen, am höchsten </a:t>
            </a:r>
            <a:r>
              <a:rPr lang="de-DE" sz="1700" dirty="0"/>
              <a:t>(Schneekloth </a:t>
            </a:r>
            <a:r>
              <a:rPr lang="de-DE" sz="1700" dirty="0" smtClean="0"/>
              <a:t>u. </a:t>
            </a:r>
            <a:r>
              <a:rPr lang="de-DE" sz="1700" dirty="0"/>
              <a:t>Wahl, 2005)</a:t>
            </a:r>
          </a:p>
          <a:p>
            <a:endParaRPr lang="de-DE" sz="1700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01964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 und Erwerbstätigkeit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de-DE" dirty="0"/>
              <a:t>Pflege gilt als private Verpflichtung und wird, bis auf Ausnahmen, noch nicht selbstverständlich als arbeitsplatzbezogenes Thema </a:t>
            </a:r>
            <a:r>
              <a:rPr lang="de-DE" dirty="0" smtClean="0"/>
              <a:t>betrachtet </a:t>
            </a:r>
            <a:r>
              <a:rPr lang="de-DE" sz="1600" dirty="0"/>
              <a:t>(Franke </a:t>
            </a:r>
            <a:r>
              <a:rPr lang="de-DE" sz="1600" dirty="0" smtClean="0"/>
              <a:t>u. </a:t>
            </a:r>
            <a:r>
              <a:rPr lang="de-DE" sz="1600" dirty="0"/>
              <a:t>Reichert, 2010</a:t>
            </a:r>
            <a:r>
              <a:rPr lang="de-DE" sz="1600" dirty="0" smtClean="0"/>
              <a:t>)</a:t>
            </a:r>
          </a:p>
          <a:p>
            <a:r>
              <a:rPr lang="de-DE" dirty="0"/>
              <a:t>Die Erwerbstätigkeit wird von den pflegenden Angehörigen nicht nur als Belastungsfaktor </a:t>
            </a:r>
            <a:r>
              <a:rPr lang="de-DE" dirty="0" smtClean="0"/>
              <a:t>angesehen </a:t>
            </a:r>
            <a:r>
              <a:rPr lang="de-DE" sz="1600" dirty="0"/>
              <a:t>(Keck </a:t>
            </a:r>
            <a:r>
              <a:rPr lang="de-DE" sz="1600" dirty="0" smtClean="0"/>
              <a:t>u. </a:t>
            </a:r>
            <a:r>
              <a:rPr lang="de-DE" sz="1600" dirty="0" err="1"/>
              <a:t>Saraceno</a:t>
            </a:r>
            <a:r>
              <a:rPr lang="de-DE" sz="1600" dirty="0"/>
              <a:t>, 2009</a:t>
            </a:r>
            <a:r>
              <a:rPr lang="de-DE" sz="1600" dirty="0" smtClean="0"/>
              <a:t>)</a:t>
            </a:r>
          </a:p>
          <a:p>
            <a:r>
              <a:rPr lang="de-DE" dirty="0" smtClean="0"/>
              <a:t>Soziale </a:t>
            </a:r>
            <a:r>
              <a:rPr lang="de-DE" dirty="0"/>
              <a:t>Kontakte am Arbeitsplatz und Ablenkung von den Pflegeaufgaben erleben die Pflegenden als </a:t>
            </a:r>
            <a:r>
              <a:rPr lang="de-DE" dirty="0" smtClean="0"/>
              <a:t>Ausgleich </a:t>
            </a:r>
            <a:r>
              <a:rPr lang="de-DE" sz="1600" dirty="0"/>
              <a:t>(Keck </a:t>
            </a:r>
            <a:r>
              <a:rPr lang="de-DE" sz="1600" dirty="0" smtClean="0"/>
              <a:t>u. </a:t>
            </a:r>
            <a:r>
              <a:rPr lang="de-DE" sz="1600" dirty="0" err="1"/>
              <a:t>Saraceno</a:t>
            </a:r>
            <a:r>
              <a:rPr lang="de-DE" sz="1600" dirty="0"/>
              <a:t>, 2009</a:t>
            </a:r>
            <a:r>
              <a:rPr lang="de-DE" sz="1600" dirty="0" smtClean="0"/>
              <a:t>)</a:t>
            </a:r>
            <a:endParaRPr lang="de-DE" sz="1600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632609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Pflegende Angehörige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 smtClean="0"/>
              <a:t>„</a:t>
            </a:r>
            <a:r>
              <a:rPr lang="de-DE" dirty="0" smtClean="0"/>
              <a:t>größter Pflegedienst der Nation“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658938"/>
            <a:ext cx="7634287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Pfeil nach rechts 4"/>
          <p:cNvSpPr/>
          <p:nvPr/>
        </p:nvSpPr>
        <p:spPr>
          <a:xfrm>
            <a:off x="827584" y="3906269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Pfeil nach links 2"/>
          <p:cNvSpPr/>
          <p:nvPr/>
        </p:nvSpPr>
        <p:spPr>
          <a:xfrm>
            <a:off x="6156176" y="3946878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8143" y="6165304"/>
            <a:ext cx="2176463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309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 und Erwerbstätigkeit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Autofit/>
          </a:bodyPr>
          <a:lstStyle/>
          <a:p>
            <a:pPr lvl="0">
              <a:buClr>
                <a:srgbClr val="9FB8CD"/>
              </a:buClr>
            </a:pPr>
            <a:r>
              <a:rPr lang="de-DE" sz="2400" dirty="0">
                <a:solidFill>
                  <a:srgbClr val="464653"/>
                </a:solidFill>
              </a:rPr>
              <a:t>Erwerbstätige Pflegende sind drei Mal so häufig von gesundheitlichen Beeinträchtigungen betroffen. Emotionale und psychische Belastungen wie Müdigkeit, Schuldgefühle und fehlende Zeit für sich selbst treten ebenfalls </a:t>
            </a:r>
            <a:r>
              <a:rPr lang="de-DE" sz="2400" dirty="0" smtClean="0">
                <a:solidFill>
                  <a:srgbClr val="464653"/>
                </a:solidFill>
              </a:rPr>
              <a:t>auf </a:t>
            </a:r>
            <a:r>
              <a:rPr lang="de-DE" sz="1600" dirty="0">
                <a:solidFill>
                  <a:srgbClr val="464653"/>
                </a:solidFill>
              </a:rPr>
              <a:t>(Franke </a:t>
            </a:r>
            <a:r>
              <a:rPr lang="de-DE" sz="1600" dirty="0" smtClean="0">
                <a:solidFill>
                  <a:srgbClr val="464653"/>
                </a:solidFill>
              </a:rPr>
              <a:t>u. </a:t>
            </a:r>
            <a:r>
              <a:rPr lang="de-DE" sz="1600" dirty="0">
                <a:solidFill>
                  <a:srgbClr val="464653"/>
                </a:solidFill>
              </a:rPr>
              <a:t>Reichert, 2010) </a:t>
            </a:r>
            <a:endParaRPr lang="de-DE" sz="1600" dirty="0" smtClean="0">
              <a:solidFill>
                <a:srgbClr val="464653"/>
              </a:solidFill>
            </a:endParaRPr>
          </a:p>
          <a:p>
            <a:pPr lvl="0">
              <a:buClr>
                <a:srgbClr val="9FB8CD"/>
              </a:buClr>
            </a:pPr>
            <a:r>
              <a:rPr lang="de-DE" sz="2400" dirty="0" smtClean="0">
                <a:solidFill>
                  <a:srgbClr val="464653"/>
                </a:solidFill>
              </a:rPr>
              <a:t>Arbeitnehmer </a:t>
            </a:r>
            <a:r>
              <a:rPr lang="de-DE" sz="2400" dirty="0">
                <a:solidFill>
                  <a:srgbClr val="464653"/>
                </a:solidFill>
              </a:rPr>
              <a:t>senken nach Aufnahme einer Pflegetätigkeit häufig ihre Arbeitsstundenzahl und geben ihre Beschäftigung im Verlauf der Pflege ganz </a:t>
            </a:r>
            <a:r>
              <a:rPr lang="de-DE" sz="2400" dirty="0" smtClean="0">
                <a:solidFill>
                  <a:srgbClr val="464653"/>
                </a:solidFill>
              </a:rPr>
              <a:t>auf </a:t>
            </a:r>
            <a:r>
              <a:rPr lang="de-DE" sz="1600" dirty="0">
                <a:solidFill>
                  <a:srgbClr val="464653"/>
                </a:solidFill>
              </a:rPr>
              <a:t>(Franke </a:t>
            </a:r>
            <a:r>
              <a:rPr lang="de-DE" sz="1600" dirty="0" smtClean="0">
                <a:solidFill>
                  <a:srgbClr val="464653"/>
                </a:solidFill>
              </a:rPr>
              <a:t>u. </a:t>
            </a:r>
            <a:r>
              <a:rPr lang="de-DE" sz="1600" dirty="0">
                <a:solidFill>
                  <a:srgbClr val="464653"/>
                </a:solidFill>
              </a:rPr>
              <a:t>Reichert, 2010</a:t>
            </a:r>
            <a:r>
              <a:rPr lang="de-DE" sz="1600" dirty="0" smtClean="0">
                <a:solidFill>
                  <a:srgbClr val="464653"/>
                </a:solidFill>
              </a:rPr>
              <a:t>)</a:t>
            </a:r>
            <a:endParaRPr lang="de-DE" sz="1600" dirty="0">
              <a:solidFill>
                <a:srgbClr val="464653"/>
              </a:solidFill>
            </a:endParaRPr>
          </a:p>
          <a:p>
            <a:pPr lvl="0">
              <a:buClr>
                <a:srgbClr val="9FB8CD"/>
              </a:buClr>
            </a:pPr>
            <a:r>
              <a:rPr lang="de-DE" sz="2400" dirty="0">
                <a:solidFill>
                  <a:srgbClr val="464653"/>
                </a:solidFill>
              </a:rPr>
              <a:t>Diese Strategie, um den Anforderungen der Pflege gerecht zu werden, wird </a:t>
            </a:r>
            <a:r>
              <a:rPr lang="de-DE" sz="2400" dirty="0" smtClean="0">
                <a:solidFill>
                  <a:srgbClr val="464653"/>
                </a:solidFill>
              </a:rPr>
              <a:t>besonders </a:t>
            </a:r>
            <a:r>
              <a:rPr lang="de-DE" sz="2400" dirty="0">
                <a:solidFill>
                  <a:srgbClr val="464653"/>
                </a:solidFill>
              </a:rPr>
              <a:t>oft von Frauen </a:t>
            </a:r>
            <a:r>
              <a:rPr lang="de-DE" sz="2400" dirty="0" smtClean="0">
                <a:solidFill>
                  <a:srgbClr val="464653"/>
                </a:solidFill>
              </a:rPr>
              <a:t>gewählt </a:t>
            </a:r>
            <a:r>
              <a:rPr lang="de-DE" sz="1600" dirty="0" smtClean="0">
                <a:solidFill>
                  <a:srgbClr val="464653"/>
                </a:solidFill>
              </a:rPr>
              <a:t>(</a:t>
            </a:r>
            <a:r>
              <a:rPr lang="de-DE" sz="1600" dirty="0" err="1" smtClean="0">
                <a:solidFill>
                  <a:srgbClr val="464653"/>
                </a:solidFill>
              </a:rPr>
              <a:t>Döhner</a:t>
            </a:r>
            <a:r>
              <a:rPr lang="de-DE" sz="1600" dirty="0" smtClean="0">
                <a:solidFill>
                  <a:srgbClr val="464653"/>
                </a:solidFill>
              </a:rPr>
              <a:t> et </a:t>
            </a:r>
            <a:r>
              <a:rPr lang="de-DE" sz="1600" dirty="0">
                <a:solidFill>
                  <a:srgbClr val="464653"/>
                </a:solidFill>
              </a:rPr>
              <a:t>al., 2005</a:t>
            </a:r>
            <a:r>
              <a:rPr lang="de-DE" sz="1600" dirty="0" smtClean="0">
                <a:solidFill>
                  <a:srgbClr val="464653"/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xmlns="" val="1062217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 und Erwerbstätigkeit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21</a:t>
            </a:fld>
            <a:endParaRPr lang="de-DE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sz="quarter" idx="4294967295"/>
          </p:nvPr>
        </p:nvGraphicFramePr>
        <p:xfrm>
          <a:off x="611560" y="1600200"/>
          <a:ext cx="853244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hteck 5"/>
          <p:cNvSpPr/>
          <p:nvPr/>
        </p:nvSpPr>
        <p:spPr>
          <a:xfrm>
            <a:off x="1691680" y="5589240"/>
            <a:ext cx="4355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smtClean="0"/>
              <a:t>Auswirkungen </a:t>
            </a:r>
            <a:r>
              <a:rPr lang="de-DE" sz="1000" dirty="0"/>
              <a:t>der Vereinbarkeit von Pflege und Erwerbstätigkeit am Arbeitsplatz, eigene Darstellung</a:t>
            </a:r>
          </a:p>
        </p:txBody>
      </p:sp>
    </p:spTree>
    <p:extLst>
      <p:ext uri="{BB962C8B-B14F-4D97-AF65-F5344CB8AC3E}">
        <p14:creationId xmlns:p14="http://schemas.microsoft.com/office/powerpoint/2010/main" xmlns="" val="2678805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Belastungen von Angehörigen mit Migrationshintergrund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Sprachbarrieren</a:t>
            </a:r>
          </a:p>
          <a:p>
            <a:r>
              <a:rPr lang="de-DE" dirty="0" smtClean="0"/>
              <a:t>Höherer Zeitaufwand</a:t>
            </a:r>
          </a:p>
          <a:p>
            <a:r>
              <a:rPr lang="de-DE" dirty="0" smtClean="0"/>
              <a:t>Schwierigere Diagnostik, Behandlungsplanung</a:t>
            </a:r>
          </a:p>
          <a:p>
            <a:r>
              <a:rPr lang="de-DE" dirty="0" smtClean="0"/>
              <a:t>Depressionen</a:t>
            </a:r>
          </a:p>
          <a:p>
            <a:r>
              <a:rPr lang="de-DE" dirty="0" smtClean="0"/>
              <a:t>Demenz</a:t>
            </a:r>
          </a:p>
          <a:p>
            <a:pPr marL="0" indent="0">
              <a:buNone/>
            </a:pPr>
            <a:r>
              <a:rPr lang="de-DE" dirty="0" smtClean="0"/>
              <a:t>Doppelbelastungen durch früherer Pflegebeginn</a:t>
            </a:r>
          </a:p>
          <a:p>
            <a:pPr marL="0" indent="0">
              <a:buNone/>
            </a:pPr>
            <a:r>
              <a:rPr lang="de-DE" dirty="0" smtClean="0"/>
              <a:t>Familienrollen</a:t>
            </a:r>
          </a:p>
          <a:p>
            <a:pPr marL="0" indent="0">
              <a:buNone/>
            </a:pPr>
            <a:r>
              <a:rPr lang="de-DE" dirty="0" smtClean="0"/>
              <a:t>Urlaub in der Heimat</a:t>
            </a:r>
          </a:p>
          <a:p>
            <a:pPr marL="0" indent="0">
              <a:buNone/>
            </a:pPr>
            <a:r>
              <a:rPr lang="de-DE" dirty="0" smtClean="0"/>
              <a:t>Kommunikation kultureller Bedürfnisse</a:t>
            </a:r>
          </a:p>
          <a:p>
            <a:pPr marL="0" indent="0">
              <a:buNone/>
            </a:pPr>
            <a:r>
              <a:rPr lang="de-DE" smtClean="0"/>
              <a:t>Unterstützung einfordern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879479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Pflege im Systembezug definieren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de-DE" dirty="0"/>
              <a:t>Die Pflege eines Menschen sollte nicht personenzentriert sondern im dynamischen Austausch mit der Familie betrachtet und interpretiert </a:t>
            </a:r>
            <a:r>
              <a:rPr lang="de-DE" dirty="0" smtClean="0"/>
              <a:t>werden</a:t>
            </a:r>
            <a:endParaRPr lang="de-DE" dirty="0"/>
          </a:p>
          <a:p>
            <a:pPr lvl="0"/>
            <a:r>
              <a:rPr lang="de-DE" dirty="0"/>
              <a:t>Personen stehen nicht nur mit der Familie sondern auch mit anderen Systemen im Austausch.</a:t>
            </a:r>
          </a:p>
          <a:p>
            <a:pPr lvl="0"/>
            <a:r>
              <a:rPr lang="de-DE" dirty="0"/>
              <a:t>Jede Veränderung eines Teils hat Auswirkungen auf das restliche </a:t>
            </a:r>
            <a:r>
              <a:rPr lang="de-DE" dirty="0" smtClean="0"/>
              <a:t>System</a:t>
            </a:r>
            <a:endParaRPr lang="de-DE" dirty="0"/>
          </a:p>
          <a:p>
            <a:pPr lvl="0"/>
            <a:r>
              <a:rPr lang="de-DE" dirty="0"/>
              <a:t>Zu berücksichtigen ist, wie Personen ihre Beziehung zueinander wahrnehmen und </a:t>
            </a:r>
            <a:r>
              <a:rPr lang="de-DE" dirty="0" smtClean="0"/>
              <a:t>konstruieren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361104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Aufgaben für die Pflege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lvl="0"/>
            <a:r>
              <a:rPr lang="de-DE" dirty="0"/>
              <a:t>Pflegende Angehörige als Zielgruppe für Gesundheitsförderung und Prävention </a:t>
            </a:r>
            <a:r>
              <a:rPr lang="de-DE" dirty="0" smtClean="0"/>
              <a:t>erkennen</a:t>
            </a:r>
            <a:endParaRPr lang="de-DE" dirty="0"/>
          </a:p>
          <a:p>
            <a:pPr lvl="0"/>
            <a:r>
              <a:rPr lang="de-DE" dirty="0"/>
              <a:t>Belastungen pflegender Angehöriger frühzeitig wahrnehmen </a:t>
            </a:r>
            <a:r>
              <a:rPr lang="de-DE" dirty="0" smtClean="0"/>
              <a:t>lernen</a:t>
            </a:r>
            <a:endParaRPr lang="de-DE" dirty="0"/>
          </a:p>
          <a:p>
            <a:pPr lvl="0"/>
            <a:r>
              <a:rPr lang="de-DE" dirty="0"/>
              <a:t>Fähigkeiten zur Durchführung geeigneter Angebote </a:t>
            </a:r>
            <a:r>
              <a:rPr lang="de-DE" dirty="0" smtClean="0"/>
              <a:t>erwerben</a:t>
            </a:r>
            <a:endParaRPr lang="de-DE" dirty="0"/>
          </a:p>
          <a:p>
            <a:pPr lvl="0"/>
            <a:r>
              <a:rPr lang="de-DE" dirty="0"/>
              <a:t>Passende Angebote im Rahmen pflegerischen Handelns </a:t>
            </a:r>
            <a:r>
              <a:rPr lang="de-DE" dirty="0" smtClean="0"/>
              <a:t>anbieten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7481646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Pflegende Angehörige haben: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lvl="0"/>
            <a:r>
              <a:rPr lang="de-DE" dirty="0" smtClean="0"/>
              <a:t>Begrenzte </a:t>
            </a:r>
            <a:r>
              <a:rPr lang="de-DE" dirty="0"/>
              <a:t>Zeitressourcen</a:t>
            </a:r>
          </a:p>
          <a:p>
            <a:pPr lvl="0"/>
            <a:r>
              <a:rPr lang="de-DE" dirty="0" smtClean="0"/>
              <a:t>Große </a:t>
            </a:r>
            <a:r>
              <a:rPr lang="de-DE" dirty="0"/>
              <a:t>physische und psychische Belastungen</a:t>
            </a:r>
          </a:p>
          <a:p>
            <a:pPr lvl="0"/>
            <a:r>
              <a:rPr lang="de-DE" dirty="0" smtClean="0"/>
              <a:t>Ein </a:t>
            </a:r>
            <a:r>
              <a:rPr lang="de-DE" dirty="0"/>
              <a:t>großes </a:t>
            </a:r>
            <a:r>
              <a:rPr lang="de-DE" dirty="0" smtClean="0"/>
              <a:t>Mitteilungsbedürfnis</a:t>
            </a:r>
            <a:endParaRPr lang="de-DE" dirty="0"/>
          </a:p>
          <a:p>
            <a:pPr lvl="0"/>
            <a:r>
              <a:rPr lang="de-DE" dirty="0"/>
              <a:t>Informationsbedarf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9776482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Quellenangaben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r>
              <a:rPr lang="en-US" sz="4400" dirty="0" smtClean="0"/>
              <a:t>EUROFAMCARE (2005). </a:t>
            </a:r>
            <a:r>
              <a:rPr lang="en-US" sz="4400" dirty="0"/>
              <a:t>Services for Supporting </a:t>
            </a:r>
            <a:r>
              <a:rPr lang="en-US" sz="4400" dirty="0" err="1"/>
              <a:t>Familiy</a:t>
            </a:r>
            <a:r>
              <a:rPr lang="en-US" sz="4400" dirty="0"/>
              <a:t> </a:t>
            </a:r>
            <a:r>
              <a:rPr lang="en-US" sz="4400" dirty="0" err="1"/>
              <a:t>Carers</a:t>
            </a:r>
            <a:r>
              <a:rPr lang="en-US" sz="4400" dirty="0"/>
              <a:t> for older people in Europe: Characteristics, Coverage and </a:t>
            </a:r>
            <a:r>
              <a:rPr lang="en-US" sz="4400" dirty="0" err="1"/>
              <a:t>Useage</a:t>
            </a:r>
            <a:r>
              <a:rPr lang="en-US" sz="4400" dirty="0"/>
              <a:t>. </a:t>
            </a:r>
            <a:r>
              <a:rPr lang="en-US" sz="4400" dirty="0" err="1"/>
              <a:t>Zusammenfassende</a:t>
            </a:r>
            <a:r>
              <a:rPr lang="en-US" sz="4400" dirty="0"/>
              <a:t>  </a:t>
            </a:r>
            <a:r>
              <a:rPr lang="en-US" sz="4400" dirty="0" err="1"/>
              <a:t>Übersicht</a:t>
            </a:r>
            <a:r>
              <a:rPr lang="en-US" sz="4400" dirty="0"/>
              <a:t> der </a:t>
            </a:r>
            <a:r>
              <a:rPr lang="en-US" sz="4400" dirty="0" err="1"/>
              <a:t>Ergebnisse</a:t>
            </a:r>
            <a:r>
              <a:rPr lang="en-US" sz="4400" dirty="0"/>
              <a:t> </a:t>
            </a:r>
            <a:r>
              <a:rPr lang="en-US" sz="4400" dirty="0" err="1"/>
              <a:t>aus</a:t>
            </a:r>
            <a:r>
              <a:rPr lang="en-US" sz="4400" dirty="0"/>
              <a:t> der EUROFAMCARE - </a:t>
            </a:r>
            <a:r>
              <a:rPr lang="en-US" sz="4400" dirty="0" err="1"/>
              <a:t>Sechs</a:t>
            </a:r>
            <a:r>
              <a:rPr lang="en-US" sz="4400" dirty="0"/>
              <a:t> </a:t>
            </a:r>
            <a:r>
              <a:rPr lang="en-US" sz="4400" dirty="0" err="1"/>
              <a:t>Länder</a:t>
            </a:r>
            <a:r>
              <a:rPr lang="en-US" sz="4400" dirty="0"/>
              <a:t> </a:t>
            </a:r>
            <a:r>
              <a:rPr lang="en-US" sz="4400" dirty="0" err="1" smtClean="0"/>
              <a:t>Studie</a:t>
            </a:r>
            <a:endParaRPr lang="en-US" sz="4400" dirty="0"/>
          </a:p>
          <a:p>
            <a:r>
              <a:rPr lang="de-DE" sz="4400" dirty="0" err="1" smtClean="0"/>
              <a:t>Gräßel</a:t>
            </a:r>
            <a:r>
              <a:rPr lang="de-DE" sz="4400" dirty="0"/>
              <a:t>, E.. Studie – Pflegende Angehörige: Hilfe auch durch Ärzte. </a:t>
            </a:r>
            <a:r>
              <a:rPr lang="de-DE" sz="4400" dirty="0" err="1"/>
              <a:t>Dtsch</a:t>
            </a:r>
            <a:r>
              <a:rPr lang="de-DE" sz="4400" dirty="0"/>
              <a:t> </a:t>
            </a:r>
            <a:r>
              <a:rPr lang="de-DE" sz="4400" dirty="0" err="1"/>
              <a:t>Arztebl</a:t>
            </a:r>
            <a:r>
              <a:rPr lang="de-DE" sz="4400" dirty="0"/>
              <a:t> 1998; 95(39): A-2382 / B-2055 / </a:t>
            </a:r>
            <a:r>
              <a:rPr lang="de-DE" sz="4400" dirty="0" smtClean="0"/>
              <a:t>C-1907 </a:t>
            </a:r>
          </a:p>
          <a:p>
            <a:r>
              <a:rPr lang="de-DE" sz="4400" dirty="0" smtClean="0"/>
              <a:t>Neubauer </a:t>
            </a:r>
            <a:r>
              <a:rPr lang="de-DE" sz="4400" dirty="0"/>
              <a:t>S, Holle R, </a:t>
            </a:r>
            <a:r>
              <a:rPr lang="de-DE" sz="4400" dirty="0" err="1"/>
              <a:t>Menn</a:t>
            </a:r>
            <a:r>
              <a:rPr lang="de-DE" sz="4400" dirty="0"/>
              <a:t> P, Großfeld-Schmitz M, </a:t>
            </a:r>
            <a:r>
              <a:rPr lang="de-DE" sz="4400" dirty="0" err="1" smtClean="0"/>
              <a:t>Graesel</a:t>
            </a:r>
            <a:r>
              <a:rPr lang="de-DE" sz="4400" dirty="0" smtClean="0"/>
              <a:t> E., 2008. Measurement </a:t>
            </a:r>
            <a:r>
              <a:rPr lang="de-DE" sz="4400" dirty="0" err="1"/>
              <a:t>of</a:t>
            </a:r>
            <a:r>
              <a:rPr lang="de-DE" sz="4400" dirty="0"/>
              <a:t> </a:t>
            </a:r>
            <a:r>
              <a:rPr lang="de-DE" sz="4400" dirty="0" smtClean="0"/>
              <a:t>Informal Care Time </a:t>
            </a:r>
            <a:r>
              <a:rPr lang="de-DE" sz="4400" dirty="0"/>
              <a:t>in a </a:t>
            </a:r>
            <a:r>
              <a:rPr lang="de-DE" sz="4400" dirty="0" smtClean="0"/>
              <a:t>Study </a:t>
            </a:r>
            <a:r>
              <a:rPr lang="de-DE" sz="4400" dirty="0" err="1"/>
              <a:t>of</a:t>
            </a:r>
            <a:r>
              <a:rPr lang="de-DE" sz="4400" dirty="0"/>
              <a:t> </a:t>
            </a:r>
            <a:r>
              <a:rPr lang="de-DE" sz="4400" dirty="0" err="1"/>
              <a:t>P</a:t>
            </a:r>
            <a:r>
              <a:rPr lang="de-DE" sz="4400" dirty="0" err="1" smtClean="0"/>
              <a:t>atients</a:t>
            </a:r>
            <a:r>
              <a:rPr lang="de-DE" sz="4400" dirty="0" smtClean="0"/>
              <a:t> </a:t>
            </a:r>
            <a:r>
              <a:rPr lang="de-DE" sz="4400" dirty="0" err="1"/>
              <a:t>with</a:t>
            </a:r>
            <a:r>
              <a:rPr lang="de-DE" sz="4400" dirty="0"/>
              <a:t> </a:t>
            </a:r>
            <a:r>
              <a:rPr lang="de-DE" sz="4400" dirty="0" err="1"/>
              <a:t>D</a:t>
            </a:r>
            <a:r>
              <a:rPr lang="de-DE" sz="4400" dirty="0" err="1" smtClean="0"/>
              <a:t>ementia</a:t>
            </a:r>
            <a:r>
              <a:rPr lang="de-DE" sz="4400" dirty="0" smtClean="0"/>
              <a:t>. International </a:t>
            </a:r>
            <a:r>
              <a:rPr lang="de-DE" sz="4400" dirty="0" err="1"/>
              <a:t>Psychogeriatrics</a:t>
            </a:r>
            <a:r>
              <a:rPr lang="de-DE" sz="4400" dirty="0"/>
              <a:t> </a:t>
            </a:r>
            <a:r>
              <a:rPr lang="de-DE" sz="4400" dirty="0" smtClean="0"/>
              <a:t>20:1160-1176</a:t>
            </a:r>
          </a:p>
          <a:p>
            <a:r>
              <a:rPr lang="de-DE" sz="4400" dirty="0"/>
              <a:t>Schneekloth, Wahl, 2005. Möglichkeiten und Grenzen selbständiger Lebensführung in privaten Haushalten (</a:t>
            </a:r>
            <a:r>
              <a:rPr lang="de-DE" sz="4400" dirty="0" err="1"/>
              <a:t>MuG</a:t>
            </a:r>
            <a:r>
              <a:rPr lang="de-DE" sz="4400" dirty="0"/>
              <a:t> III). Repräsentativbefunde und Vertiefungsstudien zu häuslichen Pflegearrangements, Demenz und professionellen Versorgungsangeboten </a:t>
            </a:r>
            <a:endParaRPr lang="de-DE" sz="4400" dirty="0" smtClean="0"/>
          </a:p>
          <a:p>
            <a:r>
              <a:rPr lang="en-US" sz="4400" dirty="0" smtClean="0"/>
              <a:t>Scott </a:t>
            </a:r>
            <a:r>
              <a:rPr lang="en-US" sz="4400" dirty="0"/>
              <a:t>B., Schulz R., 1999. Caregiving as a Risk Factor for Mortality. The Caregiver Health Effects Study. JAMA, </a:t>
            </a:r>
            <a:r>
              <a:rPr lang="en-US" sz="4400" dirty="0" err="1"/>
              <a:t>Vol</a:t>
            </a:r>
            <a:r>
              <a:rPr lang="en-US" sz="4400" dirty="0"/>
              <a:t> 282, No. 23</a:t>
            </a:r>
          </a:p>
          <a:p>
            <a:r>
              <a:rPr lang="de-DE" sz="4400" dirty="0"/>
              <a:t>Situation und Zukunft der Pflege in NRW. Bericht der Enquete-Kommission des Landtags von Nordrhein-Westfalen, </a:t>
            </a:r>
            <a:r>
              <a:rPr lang="de-DE" sz="4400" dirty="0" smtClean="0"/>
              <a:t>2005</a:t>
            </a:r>
          </a:p>
          <a:p>
            <a:r>
              <a:rPr lang="de-DE" sz="4400" dirty="0" smtClean="0"/>
              <a:t>Martha </a:t>
            </a:r>
            <a:r>
              <a:rPr lang="de-DE" sz="4400" dirty="0"/>
              <a:t>Meyer </a:t>
            </a:r>
            <a:r>
              <a:rPr lang="de-DE" sz="4400" dirty="0" smtClean="0"/>
              <a:t>(2006).Pflegende </a:t>
            </a:r>
            <a:r>
              <a:rPr lang="de-DE" sz="4400" dirty="0"/>
              <a:t>Angehörige in </a:t>
            </a:r>
            <a:r>
              <a:rPr lang="de-DE" sz="4400" dirty="0" smtClean="0"/>
              <a:t>Deutschland. Ein </a:t>
            </a:r>
            <a:r>
              <a:rPr lang="de-DE" sz="4400" dirty="0"/>
              <a:t>Überblick über den derzeitigen Stand und zukünftige </a:t>
            </a:r>
            <a:r>
              <a:rPr lang="de-DE" sz="4400" dirty="0" smtClean="0"/>
              <a:t>Entwicklungen. LIT Verlag</a:t>
            </a:r>
          </a:p>
          <a:p>
            <a:r>
              <a:rPr lang="de-DE" sz="4400" dirty="0"/>
              <a:t>Keck, W. &amp; </a:t>
            </a:r>
            <a:r>
              <a:rPr lang="de-DE" sz="4400" dirty="0" err="1"/>
              <a:t>Saraceno</a:t>
            </a:r>
            <a:r>
              <a:rPr lang="de-DE" sz="4400" dirty="0"/>
              <a:t>, C. (2009). </a:t>
            </a:r>
            <a:r>
              <a:rPr lang="de-DE" sz="4400" dirty="0" err="1"/>
              <a:t>Balancing</a:t>
            </a:r>
            <a:r>
              <a:rPr lang="de-DE" sz="4400" dirty="0"/>
              <a:t> </a:t>
            </a:r>
            <a:r>
              <a:rPr lang="de-DE" sz="4400" dirty="0" err="1"/>
              <a:t>elderly</a:t>
            </a:r>
            <a:r>
              <a:rPr lang="de-DE" sz="4400" dirty="0"/>
              <a:t> </a:t>
            </a:r>
            <a:r>
              <a:rPr lang="de-DE" sz="4400" dirty="0" err="1"/>
              <a:t>care</a:t>
            </a:r>
            <a:r>
              <a:rPr lang="de-DE" sz="4400" dirty="0"/>
              <a:t> </a:t>
            </a:r>
            <a:r>
              <a:rPr lang="de-DE" sz="4400" dirty="0" err="1"/>
              <a:t>and</a:t>
            </a:r>
            <a:r>
              <a:rPr lang="de-DE" sz="4400" dirty="0"/>
              <a:t> </a:t>
            </a:r>
            <a:r>
              <a:rPr lang="de-DE" sz="4400" dirty="0" err="1"/>
              <a:t>employment</a:t>
            </a:r>
            <a:r>
              <a:rPr lang="de-DE" sz="4400" dirty="0"/>
              <a:t> in Germany, </a:t>
            </a:r>
            <a:r>
              <a:rPr lang="de-DE" sz="4400" dirty="0" err="1"/>
              <a:t>Discussion</a:t>
            </a:r>
            <a:r>
              <a:rPr lang="de-DE" sz="4400" dirty="0"/>
              <a:t> Paper SP I 2009-401: Wissenschaftszentrum Berlin für Sozialforschung, 11, 23, 31-46</a:t>
            </a:r>
            <a:endParaRPr lang="de-DE" sz="4400" dirty="0" smtClean="0"/>
          </a:p>
          <a:p>
            <a:r>
              <a:rPr lang="de-DE" sz="4400" dirty="0" smtClean="0"/>
              <a:t>Seidl, E. ; </a:t>
            </a:r>
            <a:r>
              <a:rPr lang="de-DE" sz="4400" dirty="0" err="1" smtClean="0"/>
              <a:t>Labenbacher</a:t>
            </a:r>
            <a:r>
              <a:rPr lang="de-DE" sz="4400" dirty="0" smtClean="0"/>
              <a:t>, S. (2007).Pflegende Angehörige im Mittelpunkt. Studien und Konzepte zur Unterstützung pflegender Angehöriger demenzkranker Menschen. Böhlau Verlag Wien. Köln. Weimar</a:t>
            </a:r>
          </a:p>
          <a:p>
            <a:r>
              <a:rPr lang="de-DE" sz="4400" dirty="0" smtClean="0"/>
              <a:t>Franke, L. (2006). </a:t>
            </a:r>
            <a:r>
              <a:rPr lang="de-DE" sz="4400" dirty="0" err="1" smtClean="0"/>
              <a:t>Demez</a:t>
            </a:r>
            <a:r>
              <a:rPr lang="de-DE" sz="4400" dirty="0" smtClean="0"/>
              <a:t> in der Ehe. Über die verwirrende Gleichzeitigkeit von Ehe- und Pflegebeziehung. Eine Studie zur psychosozialen Beratung für Ehepartner von Menschen mit Demenz. </a:t>
            </a:r>
            <a:r>
              <a:rPr lang="de-DE" sz="4400" dirty="0" err="1" smtClean="0"/>
              <a:t>Mabuse</a:t>
            </a:r>
            <a:r>
              <a:rPr lang="de-DE" sz="4400" dirty="0" smtClean="0"/>
              <a:t> Verlag, Frankfurt am Main</a:t>
            </a:r>
          </a:p>
          <a:p>
            <a:r>
              <a:rPr lang="de-DE" sz="4400" dirty="0"/>
              <a:t>Statistisches Bundesamt (2009). Bevölkerung Deutschlands bis 2060. 12. Koordinierte Bevölkerungsvorausberechnung. Begleitmaterial zur Pressekonferenz am 18. November 2009 in Berlin, 16, 23</a:t>
            </a:r>
            <a:endParaRPr lang="de-DE" sz="4400" dirty="0" smtClean="0"/>
          </a:p>
          <a:p>
            <a:r>
              <a:rPr lang="de-DE" sz="4400" dirty="0"/>
              <a:t>Franke, A., Reichert, M. (2010). </a:t>
            </a:r>
            <a:r>
              <a:rPr lang="de-DE" sz="4400" dirty="0" err="1"/>
              <a:t>Carers@work</a:t>
            </a:r>
            <a:r>
              <a:rPr lang="de-DE" sz="4400" dirty="0"/>
              <a:t>. Zwischen Beruf und Pflege: Konflikt oder Chance? – Ein europäischer Vergleich – Analyse der internationalen Forschungsliteratur, 21-103</a:t>
            </a:r>
            <a:endParaRPr lang="de-DE" sz="4400" dirty="0" smtClean="0"/>
          </a:p>
          <a:p>
            <a:r>
              <a:rPr lang="de-DE" sz="4400" dirty="0" err="1"/>
              <a:t>Döhner</a:t>
            </a:r>
            <a:r>
              <a:rPr lang="de-DE" sz="4400" dirty="0"/>
              <a:t> et al. (2005). EUROFAMCARE. Services </a:t>
            </a:r>
            <a:r>
              <a:rPr lang="de-DE" sz="4400" dirty="0" err="1"/>
              <a:t>for</a:t>
            </a:r>
            <a:r>
              <a:rPr lang="de-DE" sz="4400" dirty="0"/>
              <a:t> </a:t>
            </a:r>
            <a:r>
              <a:rPr lang="de-DE" sz="4400" dirty="0" err="1"/>
              <a:t>Supporting</a:t>
            </a:r>
            <a:r>
              <a:rPr lang="de-DE" sz="4400" dirty="0"/>
              <a:t> </a:t>
            </a:r>
            <a:r>
              <a:rPr lang="de-DE" sz="4400" dirty="0" err="1"/>
              <a:t>Familiy</a:t>
            </a:r>
            <a:r>
              <a:rPr lang="de-DE" sz="4400" dirty="0"/>
              <a:t> </a:t>
            </a:r>
            <a:r>
              <a:rPr lang="de-DE" sz="4400" dirty="0" err="1"/>
              <a:t>Carers</a:t>
            </a:r>
            <a:r>
              <a:rPr lang="de-DE" sz="4400" dirty="0"/>
              <a:t> </a:t>
            </a:r>
            <a:r>
              <a:rPr lang="de-DE" sz="4400" dirty="0" err="1"/>
              <a:t>for</a:t>
            </a:r>
            <a:r>
              <a:rPr lang="de-DE" sz="4400" dirty="0"/>
              <a:t> </a:t>
            </a:r>
            <a:r>
              <a:rPr lang="de-DE" sz="4400" dirty="0" err="1"/>
              <a:t>older</a:t>
            </a:r>
            <a:r>
              <a:rPr lang="de-DE" sz="4400" dirty="0"/>
              <a:t> </a:t>
            </a:r>
            <a:r>
              <a:rPr lang="de-DE" sz="4400" dirty="0" err="1"/>
              <a:t>people</a:t>
            </a:r>
            <a:r>
              <a:rPr lang="de-DE" sz="4400" dirty="0"/>
              <a:t> in Europe: </a:t>
            </a:r>
            <a:r>
              <a:rPr lang="de-DE" sz="4400" dirty="0" err="1"/>
              <a:t>Characteristics</a:t>
            </a:r>
            <a:r>
              <a:rPr lang="de-DE" sz="4400" dirty="0"/>
              <a:t>, </a:t>
            </a:r>
            <a:r>
              <a:rPr lang="de-DE" sz="4400" dirty="0" err="1"/>
              <a:t>Coverage</a:t>
            </a:r>
            <a:r>
              <a:rPr lang="de-DE" sz="4400" dirty="0"/>
              <a:t> </a:t>
            </a:r>
            <a:r>
              <a:rPr lang="de-DE" sz="4400" dirty="0" err="1"/>
              <a:t>and</a:t>
            </a:r>
            <a:r>
              <a:rPr lang="de-DE" sz="4400" dirty="0"/>
              <a:t> </a:t>
            </a:r>
            <a:r>
              <a:rPr lang="de-DE" sz="4400" dirty="0" err="1"/>
              <a:t>Useage</a:t>
            </a:r>
            <a:r>
              <a:rPr lang="de-DE" sz="4400" dirty="0"/>
              <a:t>. Zusammenfassende  Übersicht der Ergebnisse aus der EUROFAMCARE - Sechs Länder Studie, 3</a:t>
            </a:r>
            <a:endParaRPr lang="de-DE" sz="4400" dirty="0" smtClean="0"/>
          </a:p>
        </p:txBody>
      </p:sp>
    </p:spTree>
    <p:extLst>
      <p:ext uri="{BB962C8B-B14F-4D97-AF65-F5344CB8AC3E}">
        <p14:creationId xmlns:p14="http://schemas.microsoft.com/office/powerpoint/2010/main" xmlns="" val="19360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Charakterisierung pflegender Angehöriger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32% aller Hauptpflegepersonen sind älter als </a:t>
            </a:r>
            <a:r>
              <a:rPr lang="de-DE" dirty="0" smtClean="0"/>
              <a:t>65 Jahre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54% sind zwischen 40 und 64 Jahre</a:t>
            </a:r>
          </a:p>
          <a:p>
            <a:endParaRPr lang="de-DE" dirty="0" smtClean="0"/>
          </a:p>
          <a:p>
            <a:r>
              <a:rPr lang="de-DE" dirty="0" smtClean="0"/>
              <a:t>11% sind jünger als </a:t>
            </a:r>
            <a:r>
              <a:rPr lang="de-DE" dirty="0" smtClean="0"/>
              <a:t>39 Jahre </a:t>
            </a:r>
            <a:r>
              <a:rPr lang="de-DE" sz="1600" dirty="0" smtClean="0"/>
              <a:t>(</a:t>
            </a:r>
            <a:r>
              <a:rPr lang="de-DE" sz="1600" dirty="0" smtClean="0"/>
              <a:t>Schneekloth u. </a:t>
            </a:r>
            <a:r>
              <a:rPr lang="de-DE" sz="1600" dirty="0" smtClean="0"/>
              <a:t>Wahl, 2005)</a:t>
            </a:r>
            <a:endParaRPr lang="de-DE" sz="1600" dirty="0"/>
          </a:p>
          <a:p>
            <a:endParaRPr lang="de-DE" sz="1600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129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Charakterisierung pflegender Angehöriger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Kinder </a:t>
            </a:r>
            <a:r>
              <a:rPr lang="de-DE" dirty="0" smtClean="0"/>
              <a:t>(49%)</a:t>
            </a:r>
          </a:p>
          <a:p>
            <a:r>
              <a:rPr lang="de-DE" dirty="0" smtClean="0"/>
              <a:t>Partner </a:t>
            </a:r>
            <a:r>
              <a:rPr lang="de-DE" dirty="0"/>
              <a:t>(</a:t>
            </a:r>
            <a:r>
              <a:rPr lang="de-DE" dirty="0" smtClean="0"/>
              <a:t>22%)</a:t>
            </a:r>
            <a:endParaRPr lang="de-DE" dirty="0"/>
          </a:p>
          <a:p>
            <a:r>
              <a:rPr lang="de-DE" dirty="0" smtClean="0"/>
              <a:t>Schwiegerkinder (11%) </a:t>
            </a:r>
            <a:r>
              <a:rPr lang="de-DE" sz="1600" dirty="0" smtClean="0"/>
              <a:t>(</a:t>
            </a:r>
            <a:r>
              <a:rPr lang="de-DE" sz="1600" dirty="0" err="1" smtClean="0"/>
              <a:t>Eurofamcare</a:t>
            </a:r>
            <a:r>
              <a:rPr lang="de-DE" sz="1600" dirty="0" smtClean="0"/>
              <a:t>, 2005 )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Mit einem Anteil von 73% tragen Frauen die Hauptlast der </a:t>
            </a:r>
            <a:r>
              <a:rPr lang="de-DE" dirty="0" smtClean="0"/>
              <a:t>Pflegeaufgaben </a:t>
            </a:r>
            <a:r>
              <a:rPr lang="de-DE" sz="1600" dirty="0"/>
              <a:t>(</a:t>
            </a:r>
            <a:r>
              <a:rPr lang="de-DE" sz="1600" dirty="0" smtClean="0"/>
              <a:t>Schneekloth u. </a:t>
            </a:r>
            <a:r>
              <a:rPr lang="de-DE" sz="1600" dirty="0"/>
              <a:t>Wahl, 2005) </a:t>
            </a:r>
          </a:p>
          <a:p>
            <a:endParaRPr 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9917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Zeitlicher Pflegeaufwand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de-DE" dirty="0"/>
              <a:t>64% der Hauptpflegepersonen stehen rund um die Uhr zur </a:t>
            </a:r>
            <a:r>
              <a:rPr lang="de-DE" dirty="0" smtClean="0"/>
              <a:t>Verfügung</a:t>
            </a:r>
            <a:endParaRPr lang="de-DE" dirty="0"/>
          </a:p>
          <a:p>
            <a:r>
              <a:rPr lang="de-DE" dirty="0"/>
              <a:t>76% müssen ihre Nachtruhe mindestens einmal </a:t>
            </a:r>
            <a:r>
              <a:rPr lang="de-DE" dirty="0" smtClean="0"/>
              <a:t>unterbrechen </a:t>
            </a:r>
            <a:r>
              <a:rPr lang="de-DE" sz="1600" dirty="0"/>
              <a:t>(</a:t>
            </a:r>
            <a:r>
              <a:rPr lang="de-DE" sz="1600" dirty="0" err="1"/>
              <a:t>Gräßel</a:t>
            </a:r>
            <a:r>
              <a:rPr lang="de-DE" sz="1600" dirty="0"/>
              <a:t>, 1998) </a:t>
            </a:r>
          </a:p>
          <a:p>
            <a:r>
              <a:rPr lang="de-DE" dirty="0"/>
              <a:t>Die Hauptpflegekraft ist ca. 36,7 Stunden wöchentlich in die Pflege </a:t>
            </a:r>
            <a:r>
              <a:rPr lang="de-DE" dirty="0" smtClean="0"/>
              <a:t>eingebunden </a:t>
            </a:r>
            <a:r>
              <a:rPr lang="de-DE" sz="1600" dirty="0" smtClean="0"/>
              <a:t>(</a:t>
            </a:r>
            <a:r>
              <a:rPr lang="de-DE" sz="1600" dirty="0" smtClean="0"/>
              <a:t>Schneekloth u. Wahl</a:t>
            </a:r>
            <a:r>
              <a:rPr lang="de-DE" sz="1600" dirty="0" smtClean="0"/>
              <a:t>, 2005)</a:t>
            </a:r>
            <a:endParaRPr lang="de-DE" sz="1600" dirty="0"/>
          </a:p>
          <a:p>
            <a:r>
              <a:rPr lang="de-DE" dirty="0" smtClean="0"/>
              <a:t>Der </a:t>
            </a:r>
            <a:r>
              <a:rPr lang="de-DE" dirty="0"/>
              <a:t>zeitliche Aufwand steigert sich mit den Pflegestufen und bei einer </a:t>
            </a:r>
            <a:r>
              <a:rPr lang="de-DE" dirty="0" err="1" smtClean="0"/>
              <a:t>demenziellen</a:t>
            </a:r>
            <a:r>
              <a:rPr lang="de-DE" dirty="0" smtClean="0"/>
              <a:t> </a:t>
            </a:r>
            <a:r>
              <a:rPr lang="de-DE" dirty="0" smtClean="0"/>
              <a:t>Erkrankung </a:t>
            </a:r>
            <a:r>
              <a:rPr lang="de-DE" sz="1600" dirty="0" smtClean="0"/>
              <a:t>(Neubauer et al, 2008)</a:t>
            </a:r>
            <a:endParaRPr lang="de-DE" sz="1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59217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Motive für </a:t>
            </a:r>
            <a:r>
              <a:rPr lang="de-DE" dirty="0" smtClean="0"/>
              <a:t>die Pflegeübernahme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de-DE" dirty="0"/>
              <a:t>„ Man wächst da einfach rein“</a:t>
            </a:r>
          </a:p>
          <a:p>
            <a:r>
              <a:rPr lang="de-DE" dirty="0"/>
              <a:t>Pflegebeginn oft nicht klar </a:t>
            </a:r>
            <a:r>
              <a:rPr lang="de-DE" dirty="0" smtClean="0"/>
              <a:t>benennbar</a:t>
            </a:r>
            <a:endParaRPr lang="de-DE" dirty="0"/>
          </a:p>
          <a:p>
            <a:r>
              <a:rPr lang="de-DE" dirty="0"/>
              <a:t>Aus Übergangsregelungen werden langjährige </a:t>
            </a:r>
            <a:r>
              <a:rPr lang="de-DE" dirty="0" smtClean="0"/>
              <a:t>Pflegesettings</a:t>
            </a:r>
            <a:endParaRPr lang="de-DE" dirty="0"/>
          </a:p>
          <a:p>
            <a:r>
              <a:rPr lang="de-DE" dirty="0"/>
              <a:t>Wahl- und Entscheidungsprozesse </a:t>
            </a:r>
            <a:r>
              <a:rPr lang="de-DE" dirty="0" smtClean="0"/>
              <a:t>fehlen</a:t>
            </a:r>
            <a:endParaRPr lang="de-DE" dirty="0"/>
          </a:p>
          <a:p>
            <a:r>
              <a:rPr lang="de-DE" dirty="0"/>
              <a:t>Es ist kaum Zeit, Hilfe von außen in </a:t>
            </a:r>
            <a:r>
              <a:rPr lang="de-DE" dirty="0" smtClean="0"/>
              <a:t>Anspruch </a:t>
            </a:r>
            <a:r>
              <a:rPr lang="de-DE" dirty="0"/>
              <a:t>zu </a:t>
            </a:r>
            <a:r>
              <a:rPr lang="de-DE" dirty="0" smtClean="0"/>
              <a:t>nehmen</a:t>
            </a:r>
            <a:endParaRPr lang="de-DE" dirty="0"/>
          </a:p>
          <a:p>
            <a:r>
              <a:rPr lang="de-DE" dirty="0"/>
              <a:t>Töchter und Ehefrauen stehen unter einem besonders hohen sozialen </a:t>
            </a:r>
            <a:r>
              <a:rPr lang="de-DE" dirty="0" smtClean="0"/>
              <a:t>Druck </a:t>
            </a:r>
            <a:r>
              <a:rPr lang="de-DE" sz="1700" dirty="0" smtClean="0"/>
              <a:t>(Bericht </a:t>
            </a:r>
            <a:r>
              <a:rPr lang="de-DE" sz="1700" dirty="0"/>
              <a:t>der Enquete-Kommission des Landtags von Nordrhein-Westfalen, </a:t>
            </a:r>
            <a:r>
              <a:rPr lang="de-DE" sz="1700" dirty="0" smtClean="0"/>
              <a:t>2005)</a:t>
            </a:r>
            <a:endParaRPr lang="de-DE" sz="1700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2441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Emotionen, welche die Pflegeübernahme begründen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lvl="0"/>
            <a:r>
              <a:rPr lang="de-DE" dirty="0"/>
              <a:t>Zuneigung/ Liebe</a:t>
            </a:r>
          </a:p>
          <a:p>
            <a:pPr lvl="0"/>
            <a:r>
              <a:rPr lang="de-DE" dirty="0"/>
              <a:t>Verpflichtung/ Verantwortung</a:t>
            </a:r>
          </a:p>
          <a:p>
            <a:pPr lvl="0"/>
            <a:r>
              <a:rPr lang="de-DE" dirty="0"/>
              <a:t>Selbstverständlichkeit/ Loyalität</a:t>
            </a:r>
          </a:p>
          <a:p>
            <a:pPr lvl="0"/>
            <a:r>
              <a:rPr lang="de-DE" dirty="0"/>
              <a:t>Rollenverständnis</a:t>
            </a:r>
          </a:p>
          <a:p>
            <a:pPr lvl="0"/>
            <a:r>
              <a:rPr lang="de-DE" dirty="0"/>
              <a:t>Sinn/ Aufgabe</a:t>
            </a:r>
          </a:p>
          <a:p>
            <a:pPr lvl="0"/>
            <a:r>
              <a:rPr lang="de-DE" dirty="0"/>
              <a:t>Persönliche </a:t>
            </a:r>
            <a:r>
              <a:rPr lang="de-DE" dirty="0" smtClean="0"/>
              <a:t>Bedürfnisse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60187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Charakteristisch </a:t>
            </a:r>
            <a:r>
              <a:rPr lang="de-DE" dirty="0"/>
              <a:t>für den Beginn einer Pflegebedürftigkeit ist, dass diese nicht genau vorhersehbar und damit im Voraus planbar </a:t>
            </a:r>
            <a:r>
              <a:rPr lang="de-DE" dirty="0" smtClean="0"/>
              <a:t>ist </a:t>
            </a:r>
            <a:r>
              <a:rPr lang="de-DE" sz="1700" dirty="0">
                <a:solidFill>
                  <a:srgbClr val="464653"/>
                </a:solidFill>
              </a:rPr>
              <a:t>(Schneekloth </a:t>
            </a:r>
            <a:r>
              <a:rPr lang="de-DE" sz="1700" dirty="0" smtClean="0">
                <a:solidFill>
                  <a:srgbClr val="464653"/>
                </a:solidFill>
              </a:rPr>
              <a:t>u. </a:t>
            </a:r>
            <a:r>
              <a:rPr lang="de-DE" sz="1700" dirty="0">
                <a:solidFill>
                  <a:srgbClr val="464653"/>
                </a:solidFill>
              </a:rPr>
              <a:t>Wahl, 2005</a:t>
            </a:r>
            <a:r>
              <a:rPr lang="de-DE" sz="1700" dirty="0" smtClean="0">
                <a:solidFill>
                  <a:srgbClr val="464653"/>
                </a:solidFill>
              </a:rPr>
              <a:t>)</a:t>
            </a:r>
            <a:endParaRPr lang="de-DE" dirty="0" smtClean="0"/>
          </a:p>
          <a:p>
            <a:r>
              <a:rPr lang="de-DE" dirty="0" smtClean="0"/>
              <a:t>Bei </a:t>
            </a:r>
            <a:r>
              <a:rPr lang="de-DE" dirty="0"/>
              <a:t>der Dauer einer Pflegetätigkeit im privaten Umfeld ist durchschnittlich von einem Zeitraum von 8,2 Jahren </a:t>
            </a:r>
            <a:r>
              <a:rPr lang="de-DE" dirty="0" smtClean="0"/>
              <a:t>auszugehen </a:t>
            </a:r>
            <a:r>
              <a:rPr lang="de-DE" sz="1700" dirty="0"/>
              <a:t>(Schneekloth </a:t>
            </a:r>
            <a:r>
              <a:rPr lang="de-DE" sz="1700" dirty="0" smtClean="0"/>
              <a:t>u. </a:t>
            </a:r>
            <a:r>
              <a:rPr lang="de-DE" sz="1700" dirty="0"/>
              <a:t>Wahl, </a:t>
            </a:r>
            <a:r>
              <a:rPr lang="de-DE" sz="1700" dirty="0" smtClean="0"/>
              <a:t>2005)</a:t>
            </a:r>
            <a:r>
              <a:rPr lang="de-DE" dirty="0" smtClean="0"/>
              <a:t> </a:t>
            </a:r>
            <a:endParaRPr lang="de-DE" dirty="0" smtClean="0"/>
          </a:p>
          <a:p>
            <a:r>
              <a:rPr lang="de-DE" dirty="0" smtClean="0"/>
              <a:t>Der </a:t>
            </a:r>
            <a:r>
              <a:rPr lang="de-DE" dirty="0"/>
              <a:t>Pflegebedarf bleibt nicht durchgängig </a:t>
            </a:r>
            <a:r>
              <a:rPr lang="de-DE" dirty="0" smtClean="0"/>
              <a:t>gleich </a:t>
            </a:r>
            <a:r>
              <a:rPr lang="de-DE" sz="1700" dirty="0"/>
              <a:t>(Keck </a:t>
            </a:r>
            <a:r>
              <a:rPr lang="de-DE" sz="1700" dirty="0" smtClean="0"/>
              <a:t>u. </a:t>
            </a:r>
            <a:r>
              <a:rPr lang="de-DE" sz="1700" dirty="0" err="1"/>
              <a:t>Saraceno</a:t>
            </a:r>
            <a:r>
              <a:rPr lang="de-DE" sz="1700" dirty="0"/>
              <a:t>, 2009</a:t>
            </a:r>
            <a:r>
              <a:rPr lang="de-DE" sz="1700" dirty="0" smtClean="0"/>
              <a:t>)</a:t>
            </a:r>
          </a:p>
          <a:p>
            <a:r>
              <a:rPr lang="de-DE" dirty="0"/>
              <a:t>D</a:t>
            </a:r>
            <a:r>
              <a:rPr lang="de-DE" dirty="0" smtClean="0"/>
              <a:t>ie </a:t>
            </a:r>
            <a:r>
              <a:rPr lang="de-DE" dirty="0"/>
              <a:t>Unterstützungsform und der Zeitaufwand </a:t>
            </a:r>
            <a:r>
              <a:rPr lang="de-DE" dirty="0" smtClean="0"/>
              <a:t>können sich verändern </a:t>
            </a:r>
          </a:p>
        </p:txBody>
      </p:sp>
    </p:spTree>
    <p:extLst>
      <p:ext uri="{BB962C8B-B14F-4D97-AF65-F5344CB8AC3E}">
        <p14:creationId xmlns:p14="http://schemas.microsoft.com/office/powerpoint/2010/main" xmlns="" val="2122842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„</a:t>
            </a:r>
            <a:r>
              <a:rPr lang="de-DE" i="1" dirty="0" smtClean="0"/>
              <a:t>Aber ich habe mich so sehr daran gewöhnt, ich habe mich da eingearbeitet, reingewachsen, vielleicht gewollt, vielleicht ungewollt, aber gewollt</a:t>
            </a:r>
            <a:r>
              <a:rPr lang="de-DE" i="1" dirty="0" smtClean="0"/>
              <a:t>. (…) </a:t>
            </a:r>
            <a:r>
              <a:rPr lang="de-DE" i="1" dirty="0" smtClean="0"/>
              <a:t>Für mich war das kein Problem, von Anfang an immer </a:t>
            </a:r>
            <a:r>
              <a:rPr lang="de-DE" i="1" dirty="0" smtClean="0"/>
              <a:t>bisschen</a:t>
            </a:r>
            <a:r>
              <a:rPr lang="de-DE" i="1" dirty="0" smtClean="0"/>
              <a:t>, </a:t>
            </a:r>
            <a:r>
              <a:rPr lang="de-DE" i="1" dirty="0" smtClean="0"/>
              <a:t>bisschen</a:t>
            </a:r>
            <a:r>
              <a:rPr lang="de-DE" i="1" dirty="0" smtClean="0"/>
              <a:t>, </a:t>
            </a:r>
            <a:r>
              <a:rPr lang="de-DE" i="1" dirty="0" smtClean="0"/>
              <a:t>bisschen</a:t>
            </a:r>
            <a:r>
              <a:rPr lang="de-DE" i="1" dirty="0" smtClean="0"/>
              <a:t>. Und als ich das registriert habe, war ich mitten drin. Und da wollte ich mich dann auch nicht zurückziehen.“ </a:t>
            </a:r>
            <a:r>
              <a:rPr lang="de-DE" sz="2400" dirty="0" smtClean="0"/>
              <a:t>(weiblich, 40 Jahre alt)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xmlns="" val="282836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1636</Words>
  <Application>Microsoft Office PowerPoint</Application>
  <PresentationFormat>Bildschirmpräsentation (4:3)</PresentationFormat>
  <Paragraphs>187</Paragraphs>
  <Slides>26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26</vt:i4>
      </vt:variant>
    </vt:vector>
  </HeadingPairs>
  <TitlesOfParts>
    <vt:vector size="28" baseType="lpstr">
      <vt:lpstr>Galathea</vt:lpstr>
      <vt:lpstr>1_Galathea</vt:lpstr>
      <vt:lpstr>Modul 1:  Situation pflegender Angehöriger</vt:lpstr>
      <vt:lpstr>Pflegende Angehörige: „größter Pflegedienst der Nation“</vt:lpstr>
      <vt:lpstr>Charakterisierung pflegender Angehöriger</vt:lpstr>
      <vt:lpstr>Charakterisierung pflegender Angehöriger</vt:lpstr>
      <vt:lpstr>Zeitlicher Pflegeaufwand</vt:lpstr>
      <vt:lpstr>Motive für die Pflegeübernahme</vt:lpstr>
      <vt:lpstr>Emotionen, welche die Pflegeübernahme begründen</vt:lpstr>
      <vt:lpstr>Folie 8</vt:lpstr>
      <vt:lpstr>Folie 9</vt:lpstr>
      <vt:lpstr>Aufgaben pflegender Angehöriger</vt:lpstr>
      <vt:lpstr>Aufgaben pflegender Angehöriger</vt:lpstr>
      <vt:lpstr>Herausforderungen für  pflegende Angehörige</vt:lpstr>
      <vt:lpstr> Psychosoziale Belastungen</vt:lpstr>
      <vt:lpstr>Einflussfaktoren auf die Belastung</vt:lpstr>
      <vt:lpstr>Spezifische Belastungen bei (Ehe)partnern</vt:lpstr>
      <vt:lpstr>Folgen der Belastungen</vt:lpstr>
      <vt:lpstr>Folgen der Belastung</vt:lpstr>
      <vt:lpstr>Pflege und Erwerbstätigkeit</vt:lpstr>
      <vt:lpstr>Pflege und Erwerbstätigkeit</vt:lpstr>
      <vt:lpstr>Pflege und Erwerbstätigkeit</vt:lpstr>
      <vt:lpstr>Pflege und Erwerbstätigkeit</vt:lpstr>
      <vt:lpstr>Belastungen von Angehörigen mit Migrationshintergrund</vt:lpstr>
      <vt:lpstr>Pflege im Systembezug definieren</vt:lpstr>
      <vt:lpstr>Aufgaben für die Pflege</vt:lpstr>
      <vt:lpstr>Pflegende Angehörige haben:</vt:lpstr>
      <vt:lpstr>Quellenangaben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97</cp:revision>
  <dcterms:created xsi:type="dcterms:W3CDTF">2015-02-24T09:27:58Z</dcterms:created>
  <dcterms:modified xsi:type="dcterms:W3CDTF">2017-07-04T11:48:33Z</dcterms:modified>
</cp:coreProperties>
</file>