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80" r:id="rId3"/>
    <p:sldId id="266" r:id="rId4"/>
    <p:sldId id="278" r:id="rId5"/>
    <p:sldId id="268" r:id="rId6"/>
    <p:sldId id="279" r:id="rId7"/>
    <p:sldId id="269" r:id="rId8"/>
    <p:sldId id="270" r:id="rId9"/>
    <p:sldId id="271" r:id="rId10"/>
    <p:sldId id="272" r:id="rId11"/>
    <p:sldId id="273" r:id="rId12"/>
    <p:sldId id="274" r:id="rId13"/>
    <p:sldId id="275" r:id="rId14"/>
    <p:sldId id="276" r:id="rId15"/>
    <p:sldId id="277" r:id="rId16"/>
    <p:sldId id="281" r:id="rId17"/>
    <p:sldId id="263" r:id="rId18"/>
    <p:sldId id="264" r:id="rId19"/>
    <p:sldId id="265" r:id="rId20"/>
    <p:sldId id="282" r:id="rId21"/>
    <p:sldId id="262" r:id="rId22"/>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7" d="100"/>
          <a:sy n="97" d="100"/>
        </p:scale>
        <p:origin x="-108" y="-6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bg>
      <p:bgRef idx="1001">
        <a:schemeClr val="bg2"/>
      </p:bgRef>
    </p:bg>
    <p:spTree>
      <p:nvGrpSpPr>
        <p:cNvPr id="1" name=""/>
        <p:cNvGrpSpPr/>
        <p:nvPr/>
      </p:nvGrpSpPr>
      <p:grpSpPr>
        <a:xfrm>
          <a:off x="0" y="0"/>
          <a:ext cx="0" cy="0"/>
          <a:chOff x="0" y="0"/>
          <a:chExt cx="0" cy="0"/>
        </a:xfrm>
      </p:grpSpPr>
      <p:sp>
        <p:nvSpPr>
          <p:cNvPr id="7" name="Rechteck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hteck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Rechteck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el 7"/>
          <p:cNvSpPr>
            <a:spLocks noGrp="1"/>
          </p:cNvSpPr>
          <p:nvPr>
            <p:ph type="ctrTitle"/>
          </p:nvPr>
        </p:nvSpPr>
        <p:spPr>
          <a:xfrm>
            <a:off x="2362200" y="4038600"/>
            <a:ext cx="6477000" cy="1828800"/>
          </a:xfrm>
        </p:spPr>
        <p:txBody>
          <a:bodyPr anchor="b"/>
          <a:lstStyle>
            <a:lvl1pPr>
              <a:defRPr cap="all" baseline="0"/>
            </a:lvl1pPr>
          </a:lstStyle>
          <a:p>
            <a:r>
              <a:rPr kumimoji="0" lang="de-DE" smtClean="0"/>
              <a:t>Titelmasterformat durch Klicken bearbeiten</a:t>
            </a:r>
            <a:endParaRPr kumimoji="0" lang="en-US"/>
          </a:p>
        </p:txBody>
      </p:sp>
      <p:sp>
        <p:nvSpPr>
          <p:cNvPr id="9" name="Untertitel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smtClean="0"/>
              <a:t>Formatvorlage des Untertitelmasters durch Klicken bearbeiten</a:t>
            </a:r>
            <a:endParaRPr kumimoji="0" lang="en-US"/>
          </a:p>
        </p:txBody>
      </p:sp>
      <p:sp>
        <p:nvSpPr>
          <p:cNvPr id="28" name="Datumsplatzhalt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F534985E-5973-4D2F-A8F3-FF5DADBBD555}" type="datetimeFigureOut">
              <a:rPr lang="de-DE" smtClean="0"/>
              <a:pPr/>
              <a:t>04.07.2017</a:t>
            </a:fld>
            <a:endParaRPr lang="de-DE"/>
          </a:p>
        </p:txBody>
      </p:sp>
      <p:sp>
        <p:nvSpPr>
          <p:cNvPr id="17" name="Fußzeilenplatzhalt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de-DE">
              <a:solidFill>
                <a:srgbClr val="DDE9EC"/>
              </a:solidFill>
            </a:endParaRPr>
          </a:p>
        </p:txBody>
      </p:sp>
      <p:sp>
        <p:nvSpPr>
          <p:cNvPr id="29" name="Foliennummernplatzhalt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41B5DFE0-78B4-452B-9D60-C65E5A71627D}" type="slidenum">
              <a:rPr lang="de-DE" smtClean="0">
                <a:solidFill>
                  <a:srgbClr val="DDE9EC"/>
                </a:solidFill>
              </a:rPr>
              <a:pPr/>
              <a:t>‹Nr.›</a:t>
            </a:fld>
            <a:endParaRPr lang="de-DE">
              <a:solidFill>
                <a:srgbClr val="DDE9EC"/>
              </a:solidFill>
            </a:endParaRPr>
          </a:p>
        </p:txBody>
      </p:sp>
    </p:spTree>
    <p:extLst>
      <p:ext uri="{BB962C8B-B14F-4D97-AF65-F5344CB8AC3E}">
        <p14:creationId xmlns:p14="http://schemas.microsoft.com/office/powerpoint/2010/main" xmlns="" val="234987246"/>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p:txBody>
          <a:bodyPr vert="eaVer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5" name="Fußzeilenplatzhalter 4"/>
          <p:cNvSpPr>
            <a:spLocks noGrp="1"/>
          </p:cNvSpPr>
          <p:nvPr>
            <p:ph type="ftr" sz="quarter" idx="11"/>
          </p:nvPr>
        </p:nvSpPr>
        <p:spPr/>
        <p:txBody>
          <a:bodyPr/>
          <a:lstStyle/>
          <a:p>
            <a:endParaRPr lang="de-DE">
              <a:solidFill>
                <a:srgbClr val="464653"/>
              </a:solidFill>
            </a:endParaRPr>
          </a:p>
        </p:txBody>
      </p:sp>
      <p:sp>
        <p:nvSpPr>
          <p:cNvPr id="6" name="Foliennummernplatzhalter 5"/>
          <p:cNvSpPr>
            <a:spLocks noGrp="1"/>
          </p:cNvSpPr>
          <p:nvPr>
            <p:ph type="sldNum" sz="quarter" idx="12"/>
          </p:nvPr>
        </p:nvSpPr>
        <p:spPr/>
        <p:txBody>
          <a:bodyPr/>
          <a:lstStyle/>
          <a:p>
            <a:fld id="{41B5DFE0-78B4-452B-9D60-C65E5A71627D}" type="slidenum">
              <a:rPr lang="de-DE" smtClean="0"/>
              <a:pPr/>
              <a:t>‹Nr.›</a:t>
            </a:fld>
            <a:endParaRPr lang="de-DE"/>
          </a:p>
        </p:txBody>
      </p:sp>
    </p:spTree>
    <p:extLst>
      <p:ext uri="{BB962C8B-B14F-4D97-AF65-F5344CB8AC3E}">
        <p14:creationId xmlns:p14="http://schemas.microsoft.com/office/powerpoint/2010/main" xmlns="" val="29303590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bg>
      <p:bgRef idx="1001">
        <a:schemeClr val="bg1"/>
      </p:bgRef>
    </p:bg>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53200" y="609600"/>
            <a:ext cx="2057400" cy="5516563"/>
          </a:xfrm>
        </p:spPr>
        <p:txBody>
          <a:bodyPr vert="eaVert"/>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a:xfrm>
            <a:off x="457200" y="609600"/>
            <a:ext cx="5562600" cy="5516564"/>
          </a:xfrm>
        </p:spPr>
        <p:txBody>
          <a:bodyPr vert="eaVer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a:xfrm>
            <a:off x="6553200" y="6248402"/>
            <a:ext cx="2209800" cy="365125"/>
          </a:xfrm>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5" name="Fußzeilenplatzhalter 4"/>
          <p:cNvSpPr>
            <a:spLocks noGrp="1"/>
          </p:cNvSpPr>
          <p:nvPr>
            <p:ph type="ftr" sz="quarter" idx="11"/>
          </p:nvPr>
        </p:nvSpPr>
        <p:spPr>
          <a:xfrm>
            <a:off x="457201" y="6248207"/>
            <a:ext cx="5573483" cy="365125"/>
          </a:xfrm>
        </p:spPr>
        <p:txBody>
          <a:bodyPr/>
          <a:lstStyle/>
          <a:p>
            <a:endParaRPr lang="de-DE">
              <a:solidFill>
                <a:srgbClr val="464653"/>
              </a:solidFill>
            </a:endParaRPr>
          </a:p>
        </p:txBody>
      </p:sp>
      <p:sp>
        <p:nvSpPr>
          <p:cNvPr id="7" name="Rechteck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hteck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hteck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Foliennummernplatzhalter 5"/>
          <p:cNvSpPr>
            <a:spLocks noGrp="1"/>
          </p:cNvSpPr>
          <p:nvPr>
            <p:ph type="sldNum" sz="quarter" idx="12"/>
          </p:nvPr>
        </p:nvSpPr>
        <p:spPr>
          <a:xfrm rot="5400000">
            <a:off x="5989638" y="144462"/>
            <a:ext cx="533400" cy="244476"/>
          </a:xfrm>
        </p:spPr>
        <p:txBody>
          <a:bodyPr/>
          <a:lstStyle/>
          <a:p>
            <a:fld id="{41B5DFE0-78B4-452B-9D60-C65E5A71627D}" type="slidenum">
              <a:rPr lang="de-DE" smtClean="0"/>
              <a:pPr/>
              <a:t>‹Nr.›</a:t>
            </a:fld>
            <a:endParaRPr lang="de-DE"/>
          </a:p>
        </p:txBody>
      </p:sp>
    </p:spTree>
    <p:extLst>
      <p:ext uri="{BB962C8B-B14F-4D97-AF65-F5344CB8AC3E}">
        <p14:creationId xmlns:p14="http://schemas.microsoft.com/office/powerpoint/2010/main" xmlns="" val="2922839863"/>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12648" y="228600"/>
            <a:ext cx="7343728" cy="990600"/>
          </a:xfrm>
        </p:spPr>
        <p:txBody>
          <a:bodyPr>
            <a:normAutofit/>
          </a:bodyPr>
          <a:lstStyle>
            <a:lvl1pPr>
              <a:defRPr sz="3600">
                <a:solidFill>
                  <a:schemeClr val="tx2"/>
                </a:solidFill>
              </a:defRPr>
            </a:lvl1pPr>
          </a:lstStyle>
          <a:p>
            <a:r>
              <a:rPr kumimoji="0" lang="de-DE" dirty="0" smtClean="0"/>
              <a:t>Titelmasterformat durch Klicken bearbeiten</a:t>
            </a:r>
            <a:endParaRPr kumimoji="0" lang="en-US" dirty="0"/>
          </a:p>
        </p:txBody>
      </p:sp>
      <p:sp>
        <p:nvSpPr>
          <p:cNvPr id="8" name="Inhaltsplatzhalter 7"/>
          <p:cNvSpPr>
            <a:spLocks noGrp="1"/>
          </p:cNvSpPr>
          <p:nvPr>
            <p:ph sz="quarter" idx="1"/>
          </p:nvPr>
        </p:nvSpPr>
        <p:spPr>
          <a:xfrm>
            <a:off x="612648" y="1600200"/>
            <a:ext cx="8153400" cy="4495800"/>
          </a:xfrm>
        </p:spPr>
        <p:txBody>
          <a:bodyPr/>
          <a:lstStyle>
            <a:lvl1pPr>
              <a:buSzPct val="100000"/>
              <a:buFont typeface="Wingdings" pitchFamily="2" charset="2"/>
              <a:buChar char="§"/>
              <a:defRPr>
                <a:solidFill>
                  <a:schemeClr val="tx2"/>
                </a:solidFill>
              </a:defRPr>
            </a:lvl1pPr>
            <a:lvl2pPr>
              <a:buSzPct val="100000"/>
              <a:buFont typeface="Wingdings" pitchFamily="2" charset="2"/>
              <a:buChar char="§"/>
              <a:defRPr>
                <a:solidFill>
                  <a:schemeClr val="tx2"/>
                </a:solidFill>
              </a:defRPr>
            </a:lvl2pPr>
            <a:lvl3pPr>
              <a:buSzPct val="100000"/>
              <a:buFont typeface="Wingdings" pitchFamily="2" charset="2"/>
              <a:buChar char="§"/>
              <a:defRPr>
                <a:solidFill>
                  <a:schemeClr val="tx2"/>
                </a:solidFill>
              </a:defRPr>
            </a:lvl3pPr>
            <a:lvl4pPr>
              <a:buFont typeface="Wingdings" pitchFamily="2" charset="2"/>
              <a:buChar char="§"/>
              <a:defRPr>
                <a:solidFill>
                  <a:schemeClr val="tx2"/>
                </a:solidFill>
              </a:defRPr>
            </a:lvl4pPr>
            <a:lvl5pPr>
              <a:buFont typeface="Wingdings" pitchFamily="2" charset="2"/>
              <a:buChar char="§"/>
              <a:defRPr>
                <a:solidFill>
                  <a:schemeClr val="tx2"/>
                </a:solidFill>
              </a:defRPr>
            </a:lvl5pPr>
          </a:lstStyle>
          <a:p>
            <a:pPr lvl="0" eaLnBrk="1" latinLnBrk="0" hangingPunct="1"/>
            <a:r>
              <a:rPr lang="de-DE" dirty="0" smtClean="0"/>
              <a:t>Textmasterformate durch Klicken bearbeiten</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
        <p:nvSpPr>
          <p:cNvPr id="12" name="Datumsplatzhalter 11"/>
          <p:cNvSpPr>
            <a:spLocks noGrp="1"/>
          </p:cNvSpPr>
          <p:nvPr>
            <p:ph type="dt" sz="half" idx="10"/>
          </p:nvPr>
        </p:nvSpPr>
        <p:spPr>
          <a:xfrm>
            <a:off x="611560" y="6381328"/>
            <a:ext cx="8151440" cy="365125"/>
          </a:xfrm>
        </p:spPr>
        <p:txBody>
          <a:bodyPr/>
          <a:lstStyle>
            <a:lvl1pPr algn="ctr">
              <a:defRPr sz="1200"/>
            </a:lvl1pPr>
          </a:lstStyle>
          <a:p>
            <a:r>
              <a:rPr lang="de-DE" dirty="0" smtClean="0">
                <a:solidFill>
                  <a:srgbClr val="464653"/>
                </a:solidFill>
              </a:rPr>
              <a:t>Kooperationstreffen  -  13.02.2012</a:t>
            </a:r>
            <a:endParaRPr lang="de-DE" dirty="0">
              <a:solidFill>
                <a:srgbClr val="464653"/>
              </a:solidFill>
            </a:endParaRPr>
          </a:p>
        </p:txBody>
      </p:sp>
      <p:sp>
        <p:nvSpPr>
          <p:cNvPr id="13" name="Foliennummernplatzhalter 12"/>
          <p:cNvSpPr>
            <a:spLocks noGrp="1"/>
          </p:cNvSpPr>
          <p:nvPr>
            <p:ph type="sldNum" sz="quarter" idx="11"/>
          </p:nvPr>
        </p:nvSpPr>
        <p:spPr/>
        <p:txBody>
          <a:bodyPr/>
          <a:lstStyle/>
          <a:p>
            <a:fld id="{41B5DFE0-78B4-452B-9D60-C65E5A71627D}" type="slidenum">
              <a:rPr lang="de-DE" smtClean="0"/>
              <a:pPr/>
              <a:t>‹Nr.›</a:t>
            </a:fld>
            <a:endParaRPr lang="de-DE"/>
          </a:p>
        </p:txBody>
      </p:sp>
      <p:pic>
        <p:nvPicPr>
          <p:cNvPr id="15" name="Picture 1"/>
          <p:cNvPicPr>
            <a:picLocks noChangeAspect="1" noChangeArrowheads="1"/>
          </p:cNvPicPr>
          <p:nvPr userDrawn="1"/>
        </p:nvPicPr>
        <p:blipFill>
          <a:blip r:embed="rId2" cstate="print"/>
          <a:srcRect/>
          <a:stretch>
            <a:fillRect/>
          </a:stretch>
        </p:blipFill>
        <p:spPr bwMode="auto">
          <a:xfrm>
            <a:off x="8142727" y="404665"/>
            <a:ext cx="599092" cy="592434"/>
          </a:xfrm>
          <a:prstGeom prst="rect">
            <a:avLst/>
          </a:prstGeom>
          <a:noFill/>
          <a:ln w="9525">
            <a:noFill/>
            <a:miter lim="800000"/>
            <a:headEnd/>
            <a:tailEnd/>
          </a:ln>
        </p:spPr>
      </p:pic>
    </p:spTree>
    <p:extLst>
      <p:ext uri="{BB962C8B-B14F-4D97-AF65-F5344CB8AC3E}">
        <p14:creationId xmlns:p14="http://schemas.microsoft.com/office/powerpoint/2010/main" xmlns="" val="1006478751"/>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bg>
      <p:bgRef idx="1003">
        <a:schemeClr val="bg1"/>
      </p:bgRef>
    </p:bg>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de-DE" smtClean="0"/>
              <a:t>Textmasterformate durch Klicken bearbeiten</a:t>
            </a:r>
          </a:p>
        </p:txBody>
      </p:sp>
      <p:sp>
        <p:nvSpPr>
          <p:cNvPr id="7" name="Rechteck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hteck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hteck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de-DE" smtClean="0"/>
              <a:t>Titelmasterformat durch Klicken bearbeiten</a:t>
            </a:r>
            <a:endParaRPr kumimoji="0" lang="en-US"/>
          </a:p>
        </p:txBody>
      </p:sp>
      <p:sp>
        <p:nvSpPr>
          <p:cNvPr id="12" name="Datumsplatzhalter 11"/>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13" name="Foliennummernplatzhalt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41B5DFE0-78B4-452B-9D60-C65E5A71627D}" type="slidenum">
              <a:rPr lang="de-DE" smtClean="0"/>
              <a:pPr/>
              <a:t>‹Nr.›</a:t>
            </a:fld>
            <a:endParaRPr lang="de-DE"/>
          </a:p>
        </p:txBody>
      </p:sp>
      <p:sp>
        <p:nvSpPr>
          <p:cNvPr id="14" name="Fußzeilenplatzhalter 13"/>
          <p:cNvSpPr>
            <a:spLocks noGrp="1"/>
          </p:cNvSpPr>
          <p:nvPr>
            <p:ph type="ftr" sz="quarter" idx="12"/>
          </p:nvPr>
        </p:nvSpPr>
        <p:spPr/>
        <p:txBody>
          <a:bodyPr/>
          <a:lstStyle/>
          <a:p>
            <a:endParaRPr lang="de-DE">
              <a:solidFill>
                <a:srgbClr val="464653"/>
              </a:solidFill>
            </a:endParaRPr>
          </a:p>
        </p:txBody>
      </p:sp>
    </p:spTree>
    <p:extLst>
      <p:ext uri="{BB962C8B-B14F-4D97-AF65-F5344CB8AC3E}">
        <p14:creationId xmlns:p14="http://schemas.microsoft.com/office/powerpoint/2010/main" xmlns="" val="121833769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9" name="Inhaltsplatzhalter 8"/>
          <p:cNvSpPr>
            <a:spLocks noGrp="1"/>
          </p:cNvSpPr>
          <p:nvPr>
            <p:ph sz="quarter" idx="1"/>
          </p:nvPr>
        </p:nvSpPr>
        <p:spPr>
          <a:xfrm>
            <a:off x="609600" y="1589567"/>
            <a:ext cx="3886200" cy="45720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1" name="Inhaltsplatzhalter 10"/>
          <p:cNvSpPr>
            <a:spLocks noGrp="1"/>
          </p:cNvSpPr>
          <p:nvPr>
            <p:ph sz="quarter" idx="2"/>
          </p:nvPr>
        </p:nvSpPr>
        <p:spPr>
          <a:xfrm>
            <a:off x="4844901" y="1589567"/>
            <a:ext cx="3886200" cy="45720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8" name="Datumsplatzhalter 7"/>
          <p:cNvSpPr>
            <a:spLocks noGrp="1"/>
          </p:cNvSpPr>
          <p:nvPr>
            <p:ph type="dt" sz="half" idx="15"/>
          </p:nvPr>
        </p:nvSpPr>
        <p:spPr/>
        <p:txBody>
          <a:bodyPr rtlCol="0"/>
          <a:lstStyle/>
          <a:p>
            <a:fld id="{F534985E-5973-4D2F-A8F3-FF5DADBBD555}" type="datetimeFigureOut">
              <a:rPr lang="de-DE" smtClean="0">
                <a:solidFill>
                  <a:srgbClr val="464653"/>
                </a:solidFill>
              </a:rPr>
              <a:pPr/>
              <a:t>04.07.2017</a:t>
            </a:fld>
            <a:endParaRPr lang="de-DE">
              <a:solidFill>
                <a:srgbClr val="464653"/>
              </a:solidFill>
            </a:endParaRPr>
          </a:p>
        </p:txBody>
      </p:sp>
      <p:sp>
        <p:nvSpPr>
          <p:cNvPr id="10" name="Foliennummernplatzhalter 9"/>
          <p:cNvSpPr>
            <a:spLocks noGrp="1"/>
          </p:cNvSpPr>
          <p:nvPr>
            <p:ph type="sldNum" sz="quarter" idx="16"/>
          </p:nvPr>
        </p:nvSpPr>
        <p:spPr/>
        <p:txBody>
          <a:bodyPr rtlCol="0"/>
          <a:lstStyle/>
          <a:p>
            <a:fld id="{41B5DFE0-78B4-452B-9D60-C65E5A71627D}" type="slidenum">
              <a:rPr lang="de-DE" smtClean="0"/>
              <a:pPr/>
              <a:t>‹Nr.›</a:t>
            </a:fld>
            <a:endParaRPr lang="de-DE"/>
          </a:p>
        </p:txBody>
      </p:sp>
      <p:sp>
        <p:nvSpPr>
          <p:cNvPr id="12" name="Fußzeilenplatzhalter 11"/>
          <p:cNvSpPr>
            <a:spLocks noGrp="1"/>
          </p:cNvSpPr>
          <p:nvPr>
            <p:ph type="ftr" sz="quarter" idx="17"/>
          </p:nvPr>
        </p:nvSpPr>
        <p:spPr/>
        <p:txBody>
          <a:bodyPr rtlCol="0"/>
          <a:lstStyle/>
          <a:p>
            <a:endParaRPr lang="de-DE">
              <a:solidFill>
                <a:srgbClr val="464653"/>
              </a:solidFill>
            </a:endParaRPr>
          </a:p>
        </p:txBody>
      </p:sp>
    </p:spTree>
    <p:extLst>
      <p:ext uri="{BB962C8B-B14F-4D97-AF65-F5344CB8AC3E}">
        <p14:creationId xmlns:p14="http://schemas.microsoft.com/office/powerpoint/2010/main" xmlns="" val="27517073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33400" y="273050"/>
            <a:ext cx="8153400" cy="869950"/>
          </a:xfrm>
        </p:spPr>
        <p:txBody>
          <a:bodyPr anchor="ctr"/>
          <a:lstStyle>
            <a:lvl1pPr>
              <a:defRPr/>
            </a:lvl1pPr>
          </a:lstStyle>
          <a:p>
            <a:r>
              <a:rPr kumimoji="0" lang="de-DE" smtClean="0"/>
              <a:t>Titelmasterformat durch Klicken bearbeiten</a:t>
            </a:r>
            <a:endParaRPr kumimoji="0" lang="en-US"/>
          </a:p>
        </p:txBody>
      </p:sp>
      <p:sp>
        <p:nvSpPr>
          <p:cNvPr id="11" name="Inhaltsplatzhalter 10"/>
          <p:cNvSpPr>
            <a:spLocks noGrp="1"/>
          </p:cNvSpPr>
          <p:nvPr>
            <p:ph sz="quarter" idx="2"/>
          </p:nvPr>
        </p:nvSpPr>
        <p:spPr>
          <a:xfrm>
            <a:off x="609600" y="2438400"/>
            <a:ext cx="3886200" cy="35814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3" name="Inhaltsplatzhalter 12"/>
          <p:cNvSpPr>
            <a:spLocks noGrp="1"/>
          </p:cNvSpPr>
          <p:nvPr>
            <p:ph sz="quarter" idx="4"/>
          </p:nvPr>
        </p:nvSpPr>
        <p:spPr>
          <a:xfrm>
            <a:off x="4800600" y="2438400"/>
            <a:ext cx="3886200" cy="35814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0" name="Datumsplatzhalter 9"/>
          <p:cNvSpPr>
            <a:spLocks noGrp="1"/>
          </p:cNvSpPr>
          <p:nvPr>
            <p:ph type="dt" sz="half" idx="15"/>
          </p:nvPr>
        </p:nvSpPr>
        <p:spPr/>
        <p:txBody>
          <a:bodyPr rtlCol="0"/>
          <a:lstStyle/>
          <a:p>
            <a:fld id="{F534985E-5973-4D2F-A8F3-FF5DADBBD555}" type="datetimeFigureOut">
              <a:rPr lang="de-DE" smtClean="0">
                <a:solidFill>
                  <a:srgbClr val="464653"/>
                </a:solidFill>
              </a:rPr>
              <a:pPr/>
              <a:t>04.07.2017</a:t>
            </a:fld>
            <a:endParaRPr lang="de-DE">
              <a:solidFill>
                <a:srgbClr val="464653"/>
              </a:solidFill>
            </a:endParaRPr>
          </a:p>
        </p:txBody>
      </p:sp>
      <p:sp>
        <p:nvSpPr>
          <p:cNvPr id="12" name="Foliennummernplatzhalter 11"/>
          <p:cNvSpPr>
            <a:spLocks noGrp="1"/>
          </p:cNvSpPr>
          <p:nvPr>
            <p:ph type="sldNum" sz="quarter" idx="16"/>
          </p:nvPr>
        </p:nvSpPr>
        <p:spPr/>
        <p:txBody>
          <a:bodyPr rtlCol="0"/>
          <a:lstStyle/>
          <a:p>
            <a:fld id="{41B5DFE0-78B4-452B-9D60-C65E5A71627D}" type="slidenum">
              <a:rPr lang="de-DE" smtClean="0"/>
              <a:pPr/>
              <a:t>‹Nr.›</a:t>
            </a:fld>
            <a:endParaRPr lang="de-DE"/>
          </a:p>
        </p:txBody>
      </p:sp>
      <p:sp>
        <p:nvSpPr>
          <p:cNvPr id="14" name="Fußzeilenplatzhalter 13"/>
          <p:cNvSpPr>
            <a:spLocks noGrp="1"/>
          </p:cNvSpPr>
          <p:nvPr>
            <p:ph type="ftr" sz="quarter" idx="17"/>
          </p:nvPr>
        </p:nvSpPr>
        <p:spPr/>
        <p:txBody>
          <a:bodyPr rtlCol="0"/>
          <a:lstStyle/>
          <a:p>
            <a:endParaRPr lang="de-DE">
              <a:solidFill>
                <a:srgbClr val="464653"/>
              </a:solidFill>
            </a:endParaRPr>
          </a:p>
        </p:txBody>
      </p:sp>
      <p:sp>
        <p:nvSpPr>
          <p:cNvPr id="16" name="Textplatzhalt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de-DE" smtClean="0"/>
              <a:t>Textmasterformate durch Klicken bearbeiten</a:t>
            </a:r>
          </a:p>
        </p:txBody>
      </p:sp>
      <p:sp>
        <p:nvSpPr>
          <p:cNvPr id="15" name="Textplatzhalt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de-DE" smtClean="0"/>
              <a:t>Textmasterformate durch Klicken bearbeiten</a:t>
            </a:r>
          </a:p>
        </p:txBody>
      </p:sp>
    </p:spTree>
    <p:extLst>
      <p:ext uri="{BB962C8B-B14F-4D97-AF65-F5344CB8AC3E}">
        <p14:creationId xmlns:p14="http://schemas.microsoft.com/office/powerpoint/2010/main" xmlns="" val="2902820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Datumsplatzhalter 2"/>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4" name="Fußzeilenplatzhalter 3"/>
          <p:cNvSpPr>
            <a:spLocks noGrp="1"/>
          </p:cNvSpPr>
          <p:nvPr>
            <p:ph type="ftr" sz="quarter" idx="11"/>
          </p:nvPr>
        </p:nvSpPr>
        <p:spPr/>
        <p:txBody>
          <a:bodyPr/>
          <a:lstStyle/>
          <a:p>
            <a:endParaRPr lang="de-DE">
              <a:solidFill>
                <a:srgbClr val="464653"/>
              </a:solidFill>
            </a:endParaRPr>
          </a:p>
        </p:txBody>
      </p:sp>
      <p:sp>
        <p:nvSpPr>
          <p:cNvPr id="5" name="Foliennummernplatzhalter 4"/>
          <p:cNvSpPr>
            <a:spLocks noGrp="1"/>
          </p:cNvSpPr>
          <p:nvPr>
            <p:ph type="sldNum" sz="quarter" idx="12"/>
          </p:nvPr>
        </p:nvSpPr>
        <p:spPr/>
        <p:txBody>
          <a:bodyPr/>
          <a:lstStyle>
            <a:lvl1pPr>
              <a:defRPr>
                <a:solidFill>
                  <a:srgbClr val="FFFFFF"/>
                </a:solidFill>
              </a:defRPr>
            </a:lvl1pPr>
          </a:lstStyle>
          <a:p>
            <a:fld id="{41B5DFE0-78B4-452B-9D60-C65E5A71627D}" type="slidenum">
              <a:rPr lang="de-DE" smtClean="0"/>
              <a:pPr/>
              <a:t>‹Nr.›</a:t>
            </a:fld>
            <a:endParaRPr lang="de-DE"/>
          </a:p>
        </p:txBody>
      </p:sp>
    </p:spTree>
    <p:extLst>
      <p:ext uri="{BB962C8B-B14F-4D97-AF65-F5344CB8AC3E}">
        <p14:creationId xmlns:p14="http://schemas.microsoft.com/office/powerpoint/2010/main" xmlns="" val="37358236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3" name="Fußzeilenplatzhalter 2"/>
          <p:cNvSpPr>
            <a:spLocks noGrp="1"/>
          </p:cNvSpPr>
          <p:nvPr>
            <p:ph type="ftr" sz="quarter" idx="11"/>
          </p:nvPr>
        </p:nvSpPr>
        <p:spPr/>
        <p:txBody>
          <a:bodyPr/>
          <a:lstStyle/>
          <a:p>
            <a:endParaRPr lang="de-DE">
              <a:solidFill>
                <a:srgbClr val="464653"/>
              </a:solidFill>
            </a:endParaRPr>
          </a:p>
        </p:txBody>
      </p:sp>
      <p:sp>
        <p:nvSpPr>
          <p:cNvPr id="4" name="Foliennummernplatzhalter 3"/>
          <p:cNvSpPr>
            <a:spLocks noGrp="1"/>
          </p:cNvSpPr>
          <p:nvPr>
            <p:ph type="sldNum" sz="quarter" idx="12"/>
          </p:nvPr>
        </p:nvSpPr>
        <p:spPr>
          <a:xfrm>
            <a:off x="0" y="6248400"/>
            <a:ext cx="533400" cy="381000"/>
          </a:xfrm>
        </p:spPr>
        <p:txBody>
          <a:bodyPr/>
          <a:lstStyle>
            <a:lvl1pPr>
              <a:defRPr>
                <a:solidFill>
                  <a:schemeClr val="tx2"/>
                </a:solidFill>
              </a:defRPr>
            </a:lvl1pPr>
          </a:lstStyle>
          <a:p>
            <a:fld id="{41B5DFE0-78B4-452B-9D60-C65E5A71627D}" type="slidenum">
              <a:rPr lang="de-DE" smtClean="0">
                <a:solidFill>
                  <a:srgbClr val="464653"/>
                </a:solidFill>
              </a:rPr>
              <a:pPr/>
              <a:t>‹Nr.›</a:t>
            </a:fld>
            <a:endParaRPr lang="de-DE">
              <a:solidFill>
                <a:srgbClr val="464653"/>
              </a:solidFill>
            </a:endParaRPr>
          </a:p>
        </p:txBody>
      </p:sp>
    </p:spTree>
    <p:extLst>
      <p:ext uri="{BB962C8B-B14F-4D97-AF65-F5344CB8AC3E}">
        <p14:creationId xmlns:p14="http://schemas.microsoft.com/office/powerpoint/2010/main" xmlns="" val="3791088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8077200" cy="869950"/>
          </a:xfrm>
        </p:spPr>
        <p:txBody>
          <a:bodyPr anchor="ctr"/>
          <a:lstStyle>
            <a:lvl1pPr algn="l">
              <a:buNone/>
              <a:defRPr sz="4400" b="0"/>
            </a:lvl1pPr>
          </a:lstStyle>
          <a:p>
            <a:r>
              <a:rPr kumimoji="0" lang="de-DE" smtClean="0"/>
              <a:t>Titelmasterformat durch Klicken bearbeiten</a:t>
            </a:r>
            <a:endParaRPr kumimoji="0" lang="en-US"/>
          </a:p>
        </p:txBody>
      </p:sp>
      <p:sp>
        <p:nvSpPr>
          <p:cNvPr id="5" name="Datumsplatzhalter 4"/>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6" name="Fußzeilenplatzhalter 5"/>
          <p:cNvSpPr>
            <a:spLocks noGrp="1"/>
          </p:cNvSpPr>
          <p:nvPr>
            <p:ph type="ftr" sz="quarter" idx="11"/>
          </p:nvPr>
        </p:nvSpPr>
        <p:spPr/>
        <p:txBody>
          <a:bodyPr/>
          <a:lstStyle/>
          <a:p>
            <a:endParaRPr lang="de-DE">
              <a:solidFill>
                <a:srgbClr val="464653"/>
              </a:solidFill>
            </a:endParaRPr>
          </a:p>
        </p:txBody>
      </p:sp>
      <p:sp>
        <p:nvSpPr>
          <p:cNvPr id="7" name="Foliennummernplatzhalter 6"/>
          <p:cNvSpPr>
            <a:spLocks noGrp="1"/>
          </p:cNvSpPr>
          <p:nvPr>
            <p:ph type="sldNum" sz="quarter" idx="12"/>
          </p:nvPr>
        </p:nvSpPr>
        <p:spPr/>
        <p:txBody>
          <a:bodyPr/>
          <a:lstStyle>
            <a:lvl1pPr>
              <a:defRPr>
                <a:solidFill>
                  <a:srgbClr val="FFFFFF"/>
                </a:solidFill>
              </a:defRPr>
            </a:lvl1pPr>
          </a:lstStyle>
          <a:p>
            <a:fld id="{41B5DFE0-78B4-452B-9D60-C65E5A71627D}" type="slidenum">
              <a:rPr lang="de-DE" smtClean="0"/>
              <a:pPr/>
              <a:t>‹Nr.›</a:t>
            </a:fld>
            <a:endParaRPr lang="de-DE"/>
          </a:p>
        </p:txBody>
      </p:sp>
      <p:sp>
        <p:nvSpPr>
          <p:cNvPr id="3" name="Textplatzhalt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de-DE" smtClean="0"/>
              <a:t>Textmasterformate durch Klicken bearbeiten</a:t>
            </a:r>
          </a:p>
        </p:txBody>
      </p:sp>
      <p:sp>
        <p:nvSpPr>
          <p:cNvPr id="9" name="Inhaltsplatzhalter 8"/>
          <p:cNvSpPr>
            <a:spLocks noGrp="1"/>
          </p:cNvSpPr>
          <p:nvPr>
            <p:ph sz="quarter" idx="1"/>
          </p:nvPr>
        </p:nvSpPr>
        <p:spPr>
          <a:xfrm>
            <a:off x="2362200" y="1752600"/>
            <a:ext cx="6400800" cy="44196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Tree>
    <p:extLst>
      <p:ext uri="{BB962C8B-B14F-4D97-AF65-F5344CB8AC3E}">
        <p14:creationId xmlns:p14="http://schemas.microsoft.com/office/powerpoint/2010/main" xmlns="" val="3211866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bg>
      <p:bgRef idx="1003">
        <a:schemeClr val="bg2"/>
      </p:bgRef>
    </p:bg>
    <p:spTree>
      <p:nvGrpSpPr>
        <p:cNvPr id="1" name=""/>
        <p:cNvGrpSpPr/>
        <p:nvPr/>
      </p:nvGrpSpPr>
      <p:grpSpPr>
        <a:xfrm>
          <a:off x="0" y="0"/>
          <a:ext cx="0" cy="0"/>
          <a:chOff x="0" y="0"/>
          <a:chExt cx="0" cy="0"/>
        </a:xfrm>
      </p:grpSpPr>
      <p:sp>
        <p:nvSpPr>
          <p:cNvPr id="4" name="Textplatzhalt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de-DE" smtClean="0"/>
              <a:t>Textmasterformate durch Klicken bearbeiten</a:t>
            </a:r>
          </a:p>
        </p:txBody>
      </p:sp>
      <p:sp>
        <p:nvSpPr>
          <p:cNvPr id="8" name="Rechteck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hteck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hteck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de-DE" smtClean="0"/>
              <a:t>Titelmasterformat durch Klicken bearbeiten</a:t>
            </a:r>
            <a:endParaRPr kumimoji="0" lang="en-US"/>
          </a:p>
        </p:txBody>
      </p:sp>
      <p:sp>
        <p:nvSpPr>
          <p:cNvPr id="11" name="Rechteck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Datumsplatzhalter 11"/>
          <p:cNvSpPr>
            <a:spLocks noGrp="1"/>
          </p:cNvSpPr>
          <p:nvPr>
            <p:ph type="dt" sz="half" idx="10"/>
          </p:nvPr>
        </p:nvSpPr>
        <p:spPr>
          <a:xfrm>
            <a:off x="6248400" y="6248400"/>
            <a:ext cx="2667000" cy="365125"/>
          </a:xfrm>
        </p:spPr>
        <p:txBody>
          <a:bodyPr rtlCol="0"/>
          <a:lstStyle/>
          <a:p>
            <a:fld id="{F534985E-5973-4D2F-A8F3-FF5DADBBD555}" type="datetimeFigureOut">
              <a:rPr lang="de-DE" smtClean="0">
                <a:solidFill>
                  <a:srgbClr val="464653"/>
                </a:solidFill>
              </a:rPr>
              <a:pPr/>
              <a:t>04.07.2017</a:t>
            </a:fld>
            <a:endParaRPr lang="de-DE">
              <a:solidFill>
                <a:srgbClr val="464653"/>
              </a:solidFill>
            </a:endParaRPr>
          </a:p>
        </p:txBody>
      </p:sp>
      <p:sp>
        <p:nvSpPr>
          <p:cNvPr id="13" name="Foliennummernplatzhalter 12"/>
          <p:cNvSpPr>
            <a:spLocks noGrp="1"/>
          </p:cNvSpPr>
          <p:nvPr>
            <p:ph type="sldNum" sz="quarter" idx="11"/>
          </p:nvPr>
        </p:nvSpPr>
        <p:spPr>
          <a:xfrm>
            <a:off x="0" y="4667249"/>
            <a:ext cx="1447800" cy="663578"/>
          </a:xfrm>
        </p:spPr>
        <p:txBody>
          <a:bodyPr rtlCol="0"/>
          <a:lstStyle>
            <a:lvl1pPr>
              <a:defRPr sz="2800"/>
            </a:lvl1pPr>
          </a:lstStyle>
          <a:p>
            <a:fld id="{41B5DFE0-78B4-452B-9D60-C65E5A71627D}" type="slidenum">
              <a:rPr lang="de-DE" smtClean="0"/>
              <a:pPr/>
              <a:t>‹Nr.›</a:t>
            </a:fld>
            <a:endParaRPr lang="de-DE"/>
          </a:p>
        </p:txBody>
      </p:sp>
      <p:sp>
        <p:nvSpPr>
          <p:cNvPr id="14" name="Fußzeilenplatzhalter 13"/>
          <p:cNvSpPr>
            <a:spLocks noGrp="1"/>
          </p:cNvSpPr>
          <p:nvPr>
            <p:ph type="ftr" sz="quarter" idx="12"/>
          </p:nvPr>
        </p:nvSpPr>
        <p:spPr>
          <a:xfrm>
            <a:off x="1600200" y="6248206"/>
            <a:ext cx="4572000" cy="365125"/>
          </a:xfrm>
        </p:spPr>
        <p:txBody>
          <a:bodyPr rtlCol="0"/>
          <a:lstStyle/>
          <a:p>
            <a:endParaRPr lang="de-DE">
              <a:solidFill>
                <a:srgbClr val="464653"/>
              </a:solidFill>
            </a:endParaRPr>
          </a:p>
        </p:txBody>
      </p:sp>
      <p:sp>
        <p:nvSpPr>
          <p:cNvPr id="3" name="Bildplatzhalt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de-DE" smtClean="0"/>
              <a:t>Bild durch Klicken auf Symbol hinzufügen</a:t>
            </a:r>
            <a:endParaRPr kumimoji="0" lang="en-US" dirty="0"/>
          </a:p>
        </p:txBody>
      </p:sp>
    </p:spTree>
    <p:extLst>
      <p:ext uri="{BB962C8B-B14F-4D97-AF65-F5344CB8AC3E}">
        <p14:creationId xmlns:p14="http://schemas.microsoft.com/office/powerpoint/2010/main" xmlns="" val="3640739639"/>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elplatzhalter 21"/>
          <p:cNvSpPr>
            <a:spLocks noGrp="1"/>
          </p:cNvSpPr>
          <p:nvPr>
            <p:ph type="title"/>
          </p:nvPr>
        </p:nvSpPr>
        <p:spPr>
          <a:xfrm>
            <a:off x="609600" y="228600"/>
            <a:ext cx="8153400" cy="990600"/>
          </a:xfrm>
          <a:prstGeom prst="rect">
            <a:avLst/>
          </a:prstGeom>
        </p:spPr>
        <p:txBody>
          <a:bodyPr vert="horz" anchor="ctr">
            <a:normAutofit/>
          </a:bodyPr>
          <a:lstStyle/>
          <a:p>
            <a:r>
              <a:rPr kumimoji="0" lang="de-DE" smtClean="0"/>
              <a:t>Titelmasterformat durch Klicken bearbeiten</a:t>
            </a:r>
            <a:endParaRPr kumimoji="0" lang="en-US"/>
          </a:p>
        </p:txBody>
      </p:sp>
      <p:sp>
        <p:nvSpPr>
          <p:cNvPr id="13" name="Textplatzhalt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de-DE" smtClean="0"/>
              <a:t>Textmasterformate durch Klicken bearbeiten</a:t>
            </a:r>
          </a:p>
          <a:p>
            <a:pPr lvl="1" eaLnBrk="1" latinLnBrk="0" hangingPunct="1"/>
            <a:r>
              <a:rPr kumimoji="0" lang="de-DE" smtClean="0"/>
              <a:t>Zweite Ebene</a:t>
            </a:r>
          </a:p>
          <a:p>
            <a:pPr lvl="2" eaLnBrk="1" latinLnBrk="0" hangingPunct="1"/>
            <a:r>
              <a:rPr kumimoji="0" lang="de-DE" smtClean="0"/>
              <a:t>Dritte Ebene</a:t>
            </a:r>
          </a:p>
          <a:p>
            <a:pPr lvl="3" eaLnBrk="1" latinLnBrk="0" hangingPunct="1"/>
            <a:r>
              <a:rPr kumimoji="0" lang="de-DE" smtClean="0"/>
              <a:t>Vierte Ebene</a:t>
            </a:r>
          </a:p>
          <a:p>
            <a:pPr lvl="4" eaLnBrk="1" latinLnBrk="0" hangingPunct="1"/>
            <a:r>
              <a:rPr kumimoji="0" lang="de-DE" smtClean="0"/>
              <a:t>Fünfte Ebene</a:t>
            </a:r>
            <a:endParaRPr kumimoji="0" lang="en-US"/>
          </a:p>
        </p:txBody>
      </p:sp>
      <p:sp>
        <p:nvSpPr>
          <p:cNvPr id="14" name="Datumsplatzhalt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3" name="Fußzeilenplatzhalt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de-DE">
              <a:solidFill>
                <a:srgbClr val="464653"/>
              </a:solidFill>
            </a:endParaRPr>
          </a:p>
        </p:txBody>
      </p:sp>
      <p:sp>
        <p:nvSpPr>
          <p:cNvPr id="7" name="Rechteck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hteck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hteck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3" name="Foliennummernplatzhalt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41B5DFE0-78B4-452B-9D60-C65E5A71627D}" type="slidenum">
              <a:rPr lang="de-DE" smtClean="0"/>
              <a:pPr/>
              <a:t>‹Nr.›</a:t>
            </a:fld>
            <a:endParaRPr lang="de-DE"/>
          </a:p>
        </p:txBody>
      </p:sp>
    </p:spTree>
    <p:extLst>
      <p:ext uri="{BB962C8B-B14F-4D97-AF65-F5344CB8AC3E}">
        <p14:creationId xmlns:p14="http://schemas.microsoft.com/office/powerpoint/2010/main" xmlns="" val="35307661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Autofit/>
          </a:bodyPr>
          <a:lstStyle/>
          <a:p>
            <a:r>
              <a:rPr lang="de-DE" sz="4000" dirty="0" smtClean="0"/>
              <a:t>Modul 2:</a:t>
            </a:r>
            <a:br>
              <a:rPr lang="de-DE" sz="4000" dirty="0" smtClean="0"/>
            </a:br>
            <a:r>
              <a:rPr lang="de-DE" sz="4000" dirty="0" smtClean="0"/>
              <a:t>Rahmenbedingungen: Finanzierung und Beratung</a:t>
            </a:r>
            <a:r>
              <a:rPr lang="de-DE" sz="4000" dirty="0"/>
              <a:t/>
            </a:r>
            <a:br>
              <a:rPr lang="de-DE" sz="4000" dirty="0"/>
            </a:br>
            <a:endParaRPr lang="de-DE" sz="4000" dirty="0"/>
          </a:p>
        </p:txBody>
      </p:sp>
      <p:sp>
        <p:nvSpPr>
          <p:cNvPr id="3" name="Untertitel 2"/>
          <p:cNvSpPr>
            <a:spLocks noGrp="1"/>
          </p:cNvSpPr>
          <p:nvPr>
            <p:ph type="subTitle" idx="1"/>
          </p:nvPr>
        </p:nvSpPr>
        <p:spPr/>
        <p:txBody>
          <a:bodyPr>
            <a:normAutofit/>
          </a:bodyPr>
          <a:lstStyle/>
          <a:p>
            <a:endParaRPr lang="de-DE" sz="1400" dirty="0">
              <a:latin typeface="Arial" pitchFamily="34" charset="0"/>
              <a:cs typeface="Arial" pitchFamily="34" charset="0"/>
            </a:endParaRPr>
          </a:p>
        </p:txBody>
      </p:sp>
    </p:spTree>
    <p:extLst>
      <p:ext uri="{BB962C8B-B14F-4D97-AF65-F5344CB8AC3E}">
        <p14:creationId xmlns:p14="http://schemas.microsoft.com/office/powerpoint/2010/main" xmlns="" val="30542840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7504" y="228600"/>
            <a:ext cx="9036496" cy="990600"/>
          </a:xfrm>
        </p:spPr>
        <p:txBody>
          <a:bodyPr>
            <a:noAutofit/>
          </a:bodyPr>
          <a:lstStyle/>
          <a:p>
            <a:r>
              <a:rPr lang="de-DE" sz="3600" dirty="0" smtClean="0"/>
              <a:t>Zusätzliche Leistungen für Pflegebedürftige in ambulant betreuten Wohngruppen</a:t>
            </a:r>
            <a:endParaRPr lang="de-DE" sz="3600" dirty="0"/>
          </a:p>
        </p:txBody>
      </p:sp>
      <p:graphicFrame>
        <p:nvGraphicFramePr>
          <p:cNvPr id="3" name="Tabelle 2"/>
          <p:cNvGraphicFramePr>
            <a:graphicFrameLocks noGrp="1"/>
          </p:cNvGraphicFramePr>
          <p:nvPr>
            <p:extLst>
              <p:ext uri="{D42A27DB-BD31-4B8C-83A1-F6EECF244321}">
                <p14:modId xmlns:p14="http://schemas.microsoft.com/office/powerpoint/2010/main" xmlns="" val="1900341786"/>
              </p:ext>
            </p:extLst>
          </p:nvPr>
        </p:nvGraphicFramePr>
        <p:xfrm>
          <a:off x="683568" y="1628800"/>
          <a:ext cx="7848872" cy="1958856"/>
        </p:xfrm>
        <a:graphic>
          <a:graphicData uri="http://schemas.openxmlformats.org/drawingml/2006/table">
            <a:tbl>
              <a:tblPr firstRow="1" firstCol="1" bandRow="1"/>
              <a:tblGrid>
                <a:gridCol w="1962218"/>
                <a:gridCol w="1962218"/>
                <a:gridCol w="1962218"/>
                <a:gridCol w="1962218"/>
              </a:tblGrid>
              <a:tr h="678696">
                <a:tc>
                  <a:txBody>
                    <a:bodyPr/>
                    <a:lstStyle/>
                    <a:p>
                      <a:pPr>
                        <a:spcAft>
                          <a:spcPts val="0"/>
                        </a:spcAft>
                      </a:pPr>
                      <a:r>
                        <a:rPr lang="de-DE" sz="1400" b="1" dirty="0">
                          <a:effectLst/>
                          <a:latin typeface="Calibri"/>
                          <a:ea typeface="Calibri"/>
                          <a:cs typeface="Times New Roman"/>
                        </a:rPr>
                        <a:t>Pflegebedürftigkeit in Stufen</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seit 2015 einmaliger Höchstbetrag</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Pflegebedürftigkeit in Graden</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ab 2017 einmaliger Höchstbetrag</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dirty="0">
                          <a:effectLst/>
                          <a:latin typeface="Calibri"/>
                          <a:ea typeface="Calibri"/>
                          <a:cs typeface="Times New Roman"/>
                        </a:rPr>
                        <a:t>-</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1</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2.500 Euro pro Person</a:t>
                      </a:r>
                      <a:endParaRPr lang="de-DE" sz="1100">
                        <a:effectLst/>
                        <a:latin typeface="Calibri"/>
                        <a:ea typeface="Calibri"/>
                        <a:cs typeface="Times New Roman"/>
                      </a:endParaRPr>
                    </a:p>
                    <a:p>
                      <a:pPr>
                        <a:spcAft>
                          <a:spcPts val="0"/>
                        </a:spcAft>
                      </a:pPr>
                      <a:r>
                        <a:rPr lang="de-DE" sz="1400">
                          <a:effectLst/>
                          <a:latin typeface="Calibri"/>
                          <a:ea typeface="Calibri"/>
                          <a:cs typeface="Times New Roman"/>
                        </a:rPr>
                        <a:t>10.000 Euro pro Wohngruppe</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Sog. „Pflegestufe 0“ (mit Demenz*) Pflegestufe I-III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2.500 Euro pro Person</a:t>
                      </a:r>
                      <a:endParaRPr lang="de-DE" sz="1100">
                        <a:effectLst/>
                        <a:latin typeface="Calibri"/>
                        <a:ea typeface="Calibri"/>
                        <a:cs typeface="Times New Roman"/>
                      </a:endParaRPr>
                    </a:p>
                    <a:p>
                      <a:pPr>
                        <a:spcAft>
                          <a:spcPts val="0"/>
                        </a:spcAft>
                      </a:pPr>
                      <a:r>
                        <a:rPr lang="de-DE" sz="1400">
                          <a:effectLst/>
                          <a:latin typeface="Calibri"/>
                          <a:ea typeface="Calibri"/>
                          <a:cs typeface="Times New Roman"/>
                        </a:rPr>
                        <a:t>10.000 Euro pro Wohngruppe</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2-5</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2.500 Euro pro Person</a:t>
                      </a:r>
                      <a:endParaRPr lang="de-DE" sz="1100" dirty="0">
                        <a:effectLst/>
                        <a:latin typeface="Calibri"/>
                        <a:ea typeface="Calibri"/>
                        <a:cs typeface="Times New Roman"/>
                      </a:endParaRPr>
                    </a:p>
                    <a:p>
                      <a:pPr>
                        <a:spcAft>
                          <a:spcPts val="0"/>
                        </a:spcAft>
                      </a:pPr>
                      <a:r>
                        <a:rPr lang="de-DE" sz="1400" dirty="0">
                          <a:effectLst/>
                          <a:latin typeface="Calibri"/>
                          <a:ea typeface="Calibri"/>
                          <a:cs typeface="Times New Roman"/>
                        </a:rPr>
                        <a:t>10.000 Euro pro Wohngruppe</a:t>
                      </a:r>
                      <a:endParaRPr lang="de-DE" sz="1100" dirty="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Rechteck 3"/>
          <p:cNvSpPr/>
          <p:nvPr/>
        </p:nvSpPr>
        <p:spPr>
          <a:xfrm>
            <a:off x="323528" y="3933056"/>
            <a:ext cx="8640960" cy="954107"/>
          </a:xfrm>
          <a:prstGeom prst="rect">
            <a:avLst/>
          </a:prstGeom>
        </p:spPr>
        <p:txBody>
          <a:bodyPr wrap="square">
            <a:spAutoFit/>
          </a:bodyPr>
          <a:lstStyle/>
          <a:p>
            <a:r>
              <a:rPr lang="de-DE" sz="1400" dirty="0"/>
              <a:t>Pflegebedürftige in ambulant betreuten Wohngruppen, die  bestimmte Mindestanforderungen erfüllen, haben unter bestimmten Voraussetzungen </a:t>
            </a:r>
            <a:r>
              <a:rPr lang="de-DE" sz="1400" dirty="0" smtClean="0"/>
              <a:t>zusätzlich </a:t>
            </a:r>
            <a:r>
              <a:rPr lang="de-DE" sz="1400" dirty="0"/>
              <a:t>zu den anderen Leistungen Anspruch auf einen monatlichen Wohngruppenzuschlag. Damit kann eine Person finanziert werden, die in der Pflege-WG </a:t>
            </a:r>
            <a:r>
              <a:rPr lang="de-DE" sz="1400" dirty="0" smtClean="0"/>
              <a:t>z.B. organisatorische</a:t>
            </a:r>
            <a:r>
              <a:rPr lang="de-DE" sz="1400" dirty="0"/>
              <a:t>, betreuende oder hauswirtschaftliche Tätigkeiten übernimmt.</a:t>
            </a:r>
          </a:p>
        </p:txBody>
      </p:sp>
      <p:graphicFrame>
        <p:nvGraphicFramePr>
          <p:cNvPr id="5" name="Tabelle 4"/>
          <p:cNvGraphicFramePr>
            <a:graphicFrameLocks noGrp="1"/>
          </p:cNvGraphicFramePr>
          <p:nvPr>
            <p:extLst>
              <p:ext uri="{D42A27DB-BD31-4B8C-83A1-F6EECF244321}">
                <p14:modId xmlns:p14="http://schemas.microsoft.com/office/powerpoint/2010/main" xmlns="" val="1281684107"/>
              </p:ext>
            </p:extLst>
          </p:nvPr>
        </p:nvGraphicFramePr>
        <p:xfrm>
          <a:off x="683568" y="5031179"/>
          <a:ext cx="7848872" cy="1414165"/>
        </p:xfrm>
        <a:graphic>
          <a:graphicData uri="http://schemas.openxmlformats.org/drawingml/2006/table">
            <a:tbl>
              <a:tblPr firstRow="1" firstCol="1" bandRow="1"/>
              <a:tblGrid>
                <a:gridCol w="2088232"/>
                <a:gridCol w="1836204"/>
                <a:gridCol w="1962218"/>
                <a:gridCol w="1962218"/>
              </a:tblGrid>
              <a:tr h="774085">
                <a:tc>
                  <a:txBody>
                    <a:bodyPr/>
                    <a:lstStyle/>
                    <a:p>
                      <a:pPr>
                        <a:spcAft>
                          <a:spcPts val="0"/>
                        </a:spcAft>
                      </a:pPr>
                      <a:r>
                        <a:rPr lang="de-DE" sz="1400" b="1" dirty="0">
                          <a:effectLst/>
                          <a:latin typeface="Calibri"/>
                          <a:ea typeface="Calibri"/>
                          <a:cs typeface="Times New Roman"/>
                        </a:rPr>
                        <a:t>Pflegebedürftigkeit in Stufen</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seit 2015 max. Leistungen pro Monat</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Pflegebedürftigkeit in Graden</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ab 2017 max. Leistungen pro Monat</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1</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214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Sog. „Pflegestufe 0“ (mit Demenz*) Pflegestufe I-III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205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2-5</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214 Euro</a:t>
                      </a:r>
                      <a:endParaRPr lang="de-DE" sz="1100" dirty="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958881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err="1" smtClean="0"/>
              <a:t>Wohnumfeldverbessernde</a:t>
            </a:r>
            <a:r>
              <a:rPr lang="de-DE" dirty="0" smtClean="0"/>
              <a:t> Maßnahmen</a:t>
            </a:r>
            <a:endParaRPr lang="de-DE" dirty="0"/>
          </a:p>
        </p:txBody>
      </p:sp>
      <p:graphicFrame>
        <p:nvGraphicFramePr>
          <p:cNvPr id="4" name="Tabelle 3"/>
          <p:cNvGraphicFramePr>
            <a:graphicFrameLocks noGrp="1"/>
          </p:cNvGraphicFramePr>
          <p:nvPr>
            <p:extLst>
              <p:ext uri="{D42A27DB-BD31-4B8C-83A1-F6EECF244321}">
                <p14:modId xmlns:p14="http://schemas.microsoft.com/office/powerpoint/2010/main" xmlns="" val="231165757"/>
              </p:ext>
            </p:extLst>
          </p:nvPr>
        </p:nvGraphicFramePr>
        <p:xfrm>
          <a:off x="683569" y="1628800"/>
          <a:ext cx="7416822" cy="4525963"/>
        </p:xfrm>
        <a:graphic>
          <a:graphicData uri="http://schemas.openxmlformats.org/drawingml/2006/table">
            <a:tbl>
              <a:tblPr firstRow="1" firstCol="1" bandRow="1"/>
              <a:tblGrid>
                <a:gridCol w="2846187"/>
                <a:gridCol w="1523545"/>
                <a:gridCol w="1523545"/>
                <a:gridCol w="1523545"/>
              </a:tblGrid>
              <a:tr h="1028628">
                <a:tc>
                  <a:txBody>
                    <a:bodyPr/>
                    <a:lstStyle/>
                    <a:p>
                      <a:pPr>
                        <a:spcAft>
                          <a:spcPts val="0"/>
                        </a:spcAft>
                      </a:pPr>
                      <a:r>
                        <a:rPr lang="de-DE" sz="1300" b="1" dirty="0" smtClean="0">
                          <a:effectLst/>
                          <a:latin typeface="Calibri"/>
                          <a:ea typeface="Calibri"/>
                          <a:cs typeface="Times New Roman"/>
                        </a:rPr>
                        <a:t>Pflegebedürftigkeit </a:t>
                      </a:r>
                      <a:r>
                        <a:rPr lang="de-DE" sz="1300" b="1" dirty="0">
                          <a:effectLst/>
                          <a:latin typeface="Calibri"/>
                          <a:ea typeface="Calibri"/>
                          <a:cs typeface="Times New Roman"/>
                        </a:rPr>
                        <a:t>in Stufen</a:t>
                      </a:r>
                      <a:endParaRPr lang="de-DE" sz="1100" dirty="0">
                        <a:effectLst/>
                        <a:latin typeface="Calibri"/>
                        <a:ea typeface="Calibri"/>
                        <a:cs typeface="Times New Roman"/>
                      </a:endParaRPr>
                    </a:p>
                    <a:p>
                      <a:pPr>
                        <a:spcAft>
                          <a:spcPts val="0"/>
                        </a:spcAft>
                      </a:pPr>
                      <a:r>
                        <a:rPr lang="de-DE" sz="1300" dirty="0">
                          <a:effectLst/>
                          <a:latin typeface="Calibri"/>
                          <a:ea typeface="Calibri"/>
                          <a:cs typeface="Times New Roman"/>
                        </a:rPr>
                        <a:t> </a:t>
                      </a:r>
                      <a:endParaRPr lang="de-DE" sz="1100" dirty="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b="1">
                          <a:effectLst/>
                          <a:latin typeface="Calibri"/>
                          <a:ea typeface="Calibri"/>
                          <a:cs typeface="Times New Roman"/>
                        </a:rPr>
                        <a:t>Leistungen seit 2015 max. Zuschuss je Maßmahme</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b="1" dirty="0" smtClean="0">
                          <a:effectLst/>
                          <a:latin typeface="Calibri"/>
                          <a:ea typeface="Calibri"/>
                          <a:cs typeface="Times New Roman"/>
                        </a:rPr>
                        <a:t>Pflegebedürftigkeit </a:t>
                      </a:r>
                      <a:r>
                        <a:rPr lang="de-DE" sz="1300" b="1" dirty="0">
                          <a:effectLst/>
                          <a:latin typeface="Calibri"/>
                          <a:ea typeface="Calibri"/>
                          <a:cs typeface="Times New Roman"/>
                        </a:rPr>
                        <a:t>in Graden</a:t>
                      </a:r>
                      <a:endParaRPr lang="de-DE" sz="1100" dirty="0">
                        <a:effectLst/>
                        <a:latin typeface="Calibri"/>
                        <a:ea typeface="Calibri"/>
                        <a:cs typeface="Times New Roman"/>
                      </a:endParaRPr>
                    </a:p>
                    <a:p>
                      <a:pPr>
                        <a:spcAft>
                          <a:spcPts val="0"/>
                        </a:spcAft>
                      </a:pPr>
                      <a:r>
                        <a:rPr lang="de-DE" sz="1300" dirty="0">
                          <a:effectLst/>
                          <a:latin typeface="Calibri"/>
                          <a:ea typeface="Calibri"/>
                          <a:cs typeface="Times New Roman"/>
                        </a:rPr>
                        <a:t> </a:t>
                      </a:r>
                      <a:endParaRPr lang="de-DE" sz="1100" dirty="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b="1">
                          <a:effectLst/>
                          <a:latin typeface="Calibri"/>
                          <a:ea typeface="Calibri"/>
                          <a:cs typeface="Times New Roman"/>
                        </a:rPr>
                        <a:t>Leistungen ab 2017 max. Zuschuss je Maßmahme</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726">
                <a:tc>
                  <a:txBody>
                    <a:bodyPr/>
                    <a:lstStyle/>
                    <a:p>
                      <a:pPr>
                        <a:spcAft>
                          <a:spcPts val="0"/>
                        </a:spcAft>
                      </a:pPr>
                      <a:r>
                        <a:rPr lang="de-DE" sz="1300">
                          <a:effectLst/>
                          <a:latin typeface="Calibri"/>
                          <a:ea typeface="Calibri"/>
                          <a:cs typeface="Times New Roman"/>
                        </a:rPr>
                        <a:t>-</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Pflegegrad 1</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4.000 Euro</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28628">
                <a:tc>
                  <a:txBody>
                    <a:bodyPr/>
                    <a:lstStyle/>
                    <a:p>
                      <a:pPr>
                        <a:spcAft>
                          <a:spcPts val="0"/>
                        </a:spcAft>
                      </a:pPr>
                      <a:r>
                        <a:rPr lang="de-DE" sz="1300">
                          <a:effectLst/>
                          <a:latin typeface="Calibri"/>
                          <a:ea typeface="Calibri"/>
                          <a:cs typeface="Times New Roman"/>
                        </a:rPr>
                        <a:t>-</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Pflegegrad 1 </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wenn mehrere Anspruchsberechtigte zusammenleben</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16.000 Euro</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2902">
                <a:tc>
                  <a:txBody>
                    <a:bodyPr/>
                    <a:lstStyle/>
                    <a:p>
                      <a:pPr>
                        <a:spcAft>
                          <a:spcPts val="0"/>
                        </a:spcAft>
                      </a:pPr>
                      <a:r>
                        <a:rPr lang="de-DE" sz="1300">
                          <a:effectLst/>
                          <a:latin typeface="Calibri"/>
                          <a:ea typeface="Calibri"/>
                          <a:cs typeface="Times New Roman"/>
                        </a:rPr>
                        <a:t>Sog. „Pflegestufe 0“ (mit Demenz*) Pflegestufe I-III </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4.000 Euro</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Pflegegrad 2-5 </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4.000 Euro</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79">
                <a:tc>
                  <a:txBody>
                    <a:bodyPr/>
                    <a:lstStyle/>
                    <a:p>
                      <a:pPr>
                        <a:spcAft>
                          <a:spcPts val="0"/>
                        </a:spcAft>
                      </a:pPr>
                      <a:r>
                        <a:rPr lang="de-DE" sz="1300">
                          <a:effectLst/>
                          <a:latin typeface="Calibri"/>
                          <a:ea typeface="Calibri"/>
                          <a:cs typeface="Times New Roman"/>
                        </a:rPr>
                        <a:t>Sog. „Pflegestufe 0“ (mit Demenz*) Pflegestufe I-III </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wenn mehrere Anspruchsberechtigte zusammenleben</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16.000 Euro</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Pflegegrad 2-5 </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wenn mehrere Anspruchsberechtigte zusammenleben</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dirty="0">
                          <a:effectLst/>
                          <a:latin typeface="Calibri"/>
                          <a:ea typeface="Calibri"/>
                          <a:cs typeface="Times New Roman"/>
                        </a:rPr>
                        <a:t>16.000 Euro</a:t>
                      </a:r>
                      <a:endParaRPr lang="de-DE" sz="1100" dirty="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5667679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Teilstationäre Leistungen der Tages-</a:t>
            </a:r>
            <a:r>
              <a:rPr lang="de-DE" dirty="0" smtClean="0"/>
              <a:t>/Nachtpflege</a:t>
            </a:r>
            <a:endParaRPr lang="de-DE" dirty="0"/>
          </a:p>
        </p:txBody>
      </p:sp>
      <p:graphicFrame>
        <p:nvGraphicFramePr>
          <p:cNvPr id="3" name="Tabelle 2"/>
          <p:cNvGraphicFramePr>
            <a:graphicFrameLocks noGrp="1"/>
          </p:cNvGraphicFramePr>
          <p:nvPr/>
        </p:nvGraphicFramePr>
        <p:xfrm>
          <a:off x="683569" y="1600200"/>
          <a:ext cx="7920879" cy="3881036"/>
        </p:xfrm>
        <a:graphic>
          <a:graphicData uri="http://schemas.openxmlformats.org/drawingml/2006/table">
            <a:tbl>
              <a:tblPr firstRow="1" firstCol="1" bandRow="1"/>
              <a:tblGrid>
                <a:gridCol w="2520279"/>
                <a:gridCol w="1440160"/>
                <a:gridCol w="1512168"/>
                <a:gridCol w="2448272"/>
              </a:tblGrid>
              <a:tr h="524865">
                <a:tc>
                  <a:txBody>
                    <a:bodyPr/>
                    <a:lstStyle/>
                    <a:p>
                      <a:pPr>
                        <a:spcAft>
                          <a:spcPts val="0"/>
                        </a:spcAft>
                      </a:pPr>
                      <a:r>
                        <a:rPr lang="de-DE" sz="1200" b="1" dirty="0">
                          <a:effectLst/>
                          <a:latin typeface="Calibri"/>
                          <a:ea typeface="Calibri"/>
                          <a:cs typeface="Times New Roman"/>
                        </a:rPr>
                        <a:t>Pflegebedürftigkeit in Stufen</a:t>
                      </a:r>
                      <a:endParaRPr lang="de-DE" sz="1000" dirty="0">
                        <a:effectLst/>
                        <a:latin typeface="Calibri"/>
                        <a:ea typeface="Calibri"/>
                        <a:cs typeface="Times New Roman"/>
                      </a:endParaRPr>
                    </a:p>
                    <a:p>
                      <a:pPr>
                        <a:spcAft>
                          <a:spcPts val="0"/>
                        </a:spcAft>
                      </a:pPr>
                      <a:r>
                        <a:rPr lang="de-DE" sz="1200" b="1" dirty="0">
                          <a:effectLst/>
                          <a:latin typeface="Calibri"/>
                          <a:ea typeface="Calibri"/>
                          <a:cs typeface="Times New Roman"/>
                        </a:rPr>
                        <a:t> </a:t>
                      </a:r>
                      <a:endParaRPr lang="de-DE" sz="1000" dirty="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b="1">
                          <a:effectLst/>
                          <a:latin typeface="Calibri"/>
                          <a:ea typeface="Calibri"/>
                          <a:cs typeface="Times New Roman"/>
                        </a:rPr>
                        <a:t>Leistungen seit 2015 pro Monat</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b="1">
                          <a:effectLst/>
                          <a:latin typeface="Calibri"/>
                          <a:ea typeface="Calibri"/>
                          <a:cs typeface="Times New Roman"/>
                        </a:rPr>
                        <a:t>Pflegebedürftigkeit in Graden</a:t>
                      </a:r>
                      <a:endParaRPr lang="de-DE" sz="1000">
                        <a:effectLst/>
                        <a:latin typeface="Calibri"/>
                        <a:ea typeface="Calibri"/>
                        <a:cs typeface="Times New Roman"/>
                      </a:endParaRPr>
                    </a:p>
                    <a:p>
                      <a:pPr>
                        <a:spcAft>
                          <a:spcPts val="0"/>
                        </a:spcAft>
                      </a:pPr>
                      <a:r>
                        <a:rPr lang="de-DE" sz="1200" b="1">
                          <a:effectLst/>
                          <a:latin typeface="Calibri"/>
                          <a:ea typeface="Calibri"/>
                          <a:cs typeface="Times New Roman"/>
                        </a:rPr>
                        <a:t> </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b="1">
                          <a:effectLst/>
                          <a:latin typeface="Calibri"/>
                          <a:ea typeface="Calibri"/>
                          <a:cs typeface="Times New Roman"/>
                        </a:rPr>
                        <a:t>Leistungen ab 2017 pro Monat</a:t>
                      </a:r>
                      <a:endParaRPr lang="de-DE" sz="1000">
                        <a:effectLst/>
                        <a:latin typeface="Calibri"/>
                        <a:ea typeface="Calibri"/>
                        <a:cs typeface="Times New Roman"/>
                      </a:endParaRPr>
                    </a:p>
                    <a:p>
                      <a:pPr>
                        <a:spcAft>
                          <a:spcPts val="0"/>
                        </a:spcAft>
                      </a:pPr>
                      <a:r>
                        <a:rPr lang="de-DE" sz="1200" b="1">
                          <a:effectLst/>
                          <a:latin typeface="Calibri"/>
                          <a:ea typeface="Calibri"/>
                          <a:cs typeface="Times New Roman"/>
                        </a:rPr>
                        <a:t> </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1228">
                <a:tc>
                  <a:txBody>
                    <a:bodyPr/>
                    <a:lstStyle/>
                    <a:p>
                      <a:pPr>
                        <a:spcAft>
                          <a:spcPts val="0"/>
                        </a:spcAft>
                      </a:pPr>
                      <a:r>
                        <a:rPr lang="de-DE" sz="1200">
                          <a:effectLst/>
                          <a:latin typeface="Calibri"/>
                          <a:ea typeface="Calibri"/>
                          <a:cs typeface="Times New Roman"/>
                        </a:rPr>
                        <a:t>-</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Pflegegrad 1 </a:t>
                      </a:r>
                      <a:endParaRPr lang="de-DE" sz="1000">
                        <a:effectLst/>
                        <a:latin typeface="Calibri"/>
                        <a:ea typeface="Calibri"/>
                        <a:cs typeface="Times New Roman"/>
                      </a:endParaRPr>
                    </a:p>
                  </a:txBody>
                  <a:tcPr marL="60616" marR="6061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Bis zu 125 Euro einsetzbarer Entlastungsbetrag</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8892">
                <a:tc>
                  <a:txBody>
                    <a:bodyPr/>
                    <a:lstStyle/>
                    <a:p>
                      <a:pPr>
                        <a:spcAft>
                          <a:spcPts val="0"/>
                        </a:spcAft>
                      </a:pPr>
                      <a:r>
                        <a:rPr lang="de-DE" sz="1200">
                          <a:effectLst/>
                          <a:latin typeface="Calibri"/>
                          <a:ea typeface="Calibri"/>
                          <a:cs typeface="Times New Roman"/>
                        </a:rPr>
                        <a:t>sog. „Pflegestufe 0“ (mit Demenz*)</a:t>
                      </a:r>
                      <a:endParaRPr lang="de-DE" sz="1000">
                        <a:effectLst/>
                        <a:latin typeface="Calibri"/>
                        <a:ea typeface="Calibri"/>
                        <a:cs typeface="Times New Roman"/>
                      </a:endParaRPr>
                    </a:p>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dirty="0">
                          <a:effectLst/>
                          <a:latin typeface="Calibri"/>
                          <a:ea typeface="Calibri"/>
                          <a:cs typeface="Times New Roman"/>
                        </a:rPr>
                        <a:t>231 Euro</a:t>
                      </a:r>
                      <a:endParaRPr lang="de-DE" sz="1000" dirty="0">
                        <a:effectLst/>
                        <a:latin typeface="Calibri"/>
                        <a:ea typeface="Calibri"/>
                        <a:cs typeface="Times New Roman"/>
                      </a:endParaRPr>
                    </a:p>
                    <a:p>
                      <a:pPr>
                        <a:spcAft>
                          <a:spcPts val="0"/>
                        </a:spcAft>
                      </a:pPr>
                      <a:r>
                        <a:rPr lang="de-DE" sz="1200" dirty="0">
                          <a:effectLst/>
                          <a:latin typeface="Calibri"/>
                          <a:ea typeface="Calibri"/>
                          <a:cs typeface="Times New Roman"/>
                        </a:rPr>
                        <a:t> </a:t>
                      </a:r>
                      <a:endParaRPr lang="de-DE" sz="1000" dirty="0">
                        <a:effectLst/>
                        <a:latin typeface="Calibri"/>
                        <a:ea typeface="Calibri"/>
                        <a:cs typeface="Times New Roman"/>
                      </a:endParaRPr>
                    </a:p>
                  </a:txBody>
                  <a:tcPr marL="60616" marR="6061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Pflegegrad 2                     </a:t>
                      </a:r>
                      <a:endParaRPr lang="de-DE" sz="1000">
                        <a:effectLst/>
                        <a:latin typeface="Calibri"/>
                        <a:ea typeface="Calibri"/>
                        <a:cs typeface="Times New Roman"/>
                      </a:endParaRPr>
                    </a:p>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200">
                          <a:effectLst/>
                          <a:latin typeface="Calibri"/>
                          <a:ea typeface="Calibri"/>
                          <a:cs typeface="Times New Roman"/>
                        </a:rPr>
                        <a:t>689 Euro</a:t>
                      </a:r>
                      <a:endParaRPr lang="de-DE" sz="1000">
                        <a:effectLst/>
                        <a:latin typeface="Calibri"/>
                        <a:ea typeface="Calibri"/>
                        <a:cs typeface="Times New Roman"/>
                      </a:endParaRPr>
                    </a:p>
                  </a:txBody>
                  <a:tcPr marL="60616" marR="6061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60820">
                <a:tc>
                  <a:txBody>
                    <a:bodyPr/>
                    <a:lstStyle/>
                    <a:p>
                      <a:pPr>
                        <a:spcAft>
                          <a:spcPts val="0"/>
                        </a:spcAft>
                      </a:pPr>
                      <a:r>
                        <a:rPr lang="de-DE" sz="1200">
                          <a:effectLst/>
                          <a:latin typeface="Calibri"/>
                          <a:ea typeface="Calibri"/>
                          <a:cs typeface="Times New Roman"/>
                        </a:rPr>
                        <a:t>Pflegestufe I               </a:t>
                      </a:r>
                      <a:endParaRPr lang="de-DE" sz="1000">
                        <a:effectLst/>
                        <a:latin typeface="Calibri"/>
                        <a:ea typeface="Calibri"/>
                        <a:cs typeface="Times New Roman"/>
                      </a:endParaRPr>
                    </a:p>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468 Euro</a:t>
                      </a:r>
                      <a:endParaRPr lang="de-DE" sz="1000">
                        <a:effectLst/>
                        <a:latin typeface="Calibri"/>
                        <a:ea typeface="Calibri"/>
                        <a:cs typeface="Times New Roman"/>
                      </a:endParaRPr>
                    </a:p>
                  </a:txBody>
                  <a:tcPr marL="60616" marR="6061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408008">
                <a:tc>
                  <a:txBody>
                    <a:bodyPr/>
                    <a:lstStyle/>
                    <a:p>
                      <a:pPr>
                        <a:spcAft>
                          <a:spcPts val="0"/>
                        </a:spcAft>
                      </a:pPr>
                      <a:r>
                        <a:rPr lang="de-DE" sz="1200">
                          <a:effectLst/>
                          <a:latin typeface="Calibri"/>
                          <a:ea typeface="Calibri"/>
                          <a:cs typeface="Times New Roman"/>
                        </a:rPr>
                        <a:t>Pflegestufe I (mit Demenz*)</a:t>
                      </a:r>
                      <a:endParaRPr lang="de-DE" sz="1000">
                        <a:effectLst/>
                        <a:latin typeface="Calibri"/>
                        <a:ea typeface="Calibri"/>
                        <a:cs typeface="Times New Roman"/>
                      </a:endParaRPr>
                    </a:p>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689 Euro</a:t>
                      </a:r>
                      <a:endParaRPr lang="de-DE" sz="1000">
                        <a:effectLst/>
                        <a:latin typeface="Calibri"/>
                        <a:ea typeface="Calibri"/>
                        <a:cs typeface="Times New Roman"/>
                      </a:endParaRPr>
                    </a:p>
                  </a:txBody>
                  <a:tcPr marL="60616" marR="6061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Pflegegrad 3 </a:t>
                      </a:r>
                      <a:endParaRPr lang="de-DE" sz="1000">
                        <a:effectLst/>
                        <a:latin typeface="Calibri"/>
                        <a:ea typeface="Calibri"/>
                        <a:cs typeface="Times New Roman"/>
                      </a:endParaRPr>
                    </a:p>
                  </a:txBody>
                  <a:tcPr marL="60616" marR="60616"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200">
                          <a:effectLst/>
                          <a:latin typeface="Calibri"/>
                          <a:ea typeface="Calibri"/>
                          <a:cs typeface="Times New Roman"/>
                        </a:rPr>
                        <a:t>1298 Euro</a:t>
                      </a:r>
                      <a:endParaRPr lang="de-DE" sz="1000">
                        <a:effectLst/>
                        <a:latin typeface="Calibri"/>
                        <a:ea typeface="Calibri"/>
                        <a:cs typeface="Times New Roman"/>
                      </a:endParaRPr>
                    </a:p>
                  </a:txBody>
                  <a:tcPr marL="60616" marR="6061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60820">
                <a:tc>
                  <a:txBody>
                    <a:bodyPr/>
                    <a:lstStyle/>
                    <a:p>
                      <a:pPr>
                        <a:spcAft>
                          <a:spcPts val="0"/>
                        </a:spcAft>
                      </a:pPr>
                      <a:r>
                        <a:rPr lang="de-DE" sz="1200">
                          <a:effectLst/>
                          <a:latin typeface="Calibri"/>
                          <a:ea typeface="Calibri"/>
                          <a:cs typeface="Times New Roman"/>
                        </a:rPr>
                        <a:t>Pflegestufe II </a:t>
                      </a:r>
                      <a:endParaRPr lang="de-DE" sz="1000">
                        <a:effectLst/>
                        <a:latin typeface="Calibri"/>
                        <a:ea typeface="Calibri"/>
                        <a:cs typeface="Times New Roman"/>
                      </a:endParaRPr>
                    </a:p>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1.144 Euro</a:t>
                      </a:r>
                      <a:endParaRPr lang="de-DE" sz="1000">
                        <a:effectLst/>
                        <a:latin typeface="Calibri"/>
                        <a:ea typeface="Calibri"/>
                        <a:cs typeface="Times New Roman"/>
                      </a:endParaRPr>
                    </a:p>
                  </a:txBody>
                  <a:tcPr marL="60616" marR="6061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60820">
                <a:tc>
                  <a:txBody>
                    <a:bodyPr/>
                    <a:lstStyle/>
                    <a:p>
                      <a:pPr>
                        <a:spcAft>
                          <a:spcPts val="0"/>
                        </a:spcAft>
                      </a:pPr>
                      <a:r>
                        <a:rPr lang="de-DE" sz="1200">
                          <a:effectLst/>
                          <a:latin typeface="Calibri"/>
                          <a:ea typeface="Calibri"/>
                          <a:cs typeface="Times New Roman"/>
                        </a:rPr>
                        <a:t>Pflegestufe II (mit Demenz*)</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1.298 Euro</a:t>
                      </a:r>
                      <a:endParaRPr lang="de-DE" sz="1000">
                        <a:effectLst/>
                        <a:latin typeface="Calibri"/>
                        <a:ea typeface="Calibri"/>
                        <a:cs typeface="Times New Roman"/>
                      </a:endParaRPr>
                    </a:p>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Pflegegrad 4 </a:t>
                      </a:r>
                      <a:endParaRPr lang="de-DE" sz="1000">
                        <a:effectLst/>
                        <a:latin typeface="Calibri"/>
                        <a:ea typeface="Calibri"/>
                        <a:cs typeface="Times New Roman"/>
                      </a:endParaRPr>
                    </a:p>
                  </a:txBody>
                  <a:tcPr marL="60616" marR="60616"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200">
                          <a:effectLst/>
                          <a:latin typeface="Calibri"/>
                          <a:ea typeface="Calibri"/>
                          <a:cs typeface="Times New Roman"/>
                        </a:rPr>
                        <a:t>1612 Euro</a:t>
                      </a:r>
                      <a:endParaRPr lang="de-DE" sz="1000">
                        <a:effectLst/>
                        <a:latin typeface="Calibri"/>
                        <a:ea typeface="Calibri"/>
                        <a:cs typeface="Times New Roman"/>
                      </a:endParaRPr>
                    </a:p>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60820">
                <a:tc>
                  <a:txBody>
                    <a:bodyPr/>
                    <a:lstStyle/>
                    <a:p>
                      <a:pPr>
                        <a:spcAft>
                          <a:spcPts val="0"/>
                        </a:spcAft>
                      </a:pPr>
                      <a:r>
                        <a:rPr lang="de-DE" sz="1200">
                          <a:effectLst/>
                          <a:latin typeface="Calibri"/>
                          <a:ea typeface="Calibri"/>
                          <a:cs typeface="Times New Roman"/>
                        </a:rPr>
                        <a:t>Pflegestufe III </a:t>
                      </a:r>
                      <a:endParaRPr lang="de-DE" sz="1000">
                        <a:effectLst/>
                        <a:latin typeface="Calibri"/>
                        <a:ea typeface="Calibri"/>
                        <a:cs typeface="Times New Roman"/>
                      </a:endParaRPr>
                    </a:p>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1.612 Euro</a:t>
                      </a:r>
                      <a:endParaRPr lang="de-DE" sz="1000">
                        <a:effectLst/>
                        <a:latin typeface="Calibri"/>
                        <a:ea typeface="Calibri"/>
                        <a:cs typeface="Times New Roman"/>
                      </a:endParaRPr>
                    </a:p>
                  </a:txBody>
                  <a:tcPr marL="60616" marR="6061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541228">
                <a:tc>
                  <a:txBody>
                    <a:bodyPr/>
                    <a:lstStyle/>
                    <a:p>
                      <a:pPr>
                        <a:spcAft>
                          <a:spcPts val="0"/>
                        </a:spcAft>
                      </a:pPr>
                      <a:r>
                        <a:rPr lang="de-DE" sz="1200">
                          <a:effectLst/>
                          <a:latin typeface="Calibri"/>
                          <a:ea typeface="Calibri"/>
                          <a:cs typeface="Times New Roman"/>
                        </a:rPr>
                        <a:t>Pflegestufe III (mit Demenz*)</a:t>
                      </a:r>
                      <a:endParaRPr lang="de-DE" sz="1000">
                        <a:effectLst/>
                        <a:latin typeface="Calibri"/>
                        <a:ea typeface="Calibri"/>
                        <a:cs typeface="Times New Roman"/>
                      </a:endParaRPr>
                    </a:p>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1.612 Euro</a:t>
                      </a:r>
                      <a:endParaRPr lang="de-DE" sz="1000">
                        <a:effectLst/>
                        <a:latin typeface="Calibri"/>
                        <a:ea typeface="Calibri"/>
                        <a:cs typeface="Times New Roman"/>
                      </a:endParaRPr>
                    </a:p>
                  </a:txBody>
                  <a:tcPr marL="60616" marR="6061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Pflegegrad 5 </a:t>
                      </a:r>
                      <a:endParaRPr lang="de-DE" sz="1000">
                        <a:effectLst/>
                        <a:latin typeface="Calibri"/>
                        <a:ea typeface="Calibri"/>
                        <a:cs typeface="Times New Roman"/>
                      </a:endParaRPr>
                    </a:p>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dirty="0">
                          <a:effectLst/>
                          <a:latin typeface="Calibri"/>
                          <a:ea typeface="Calibri"/>
                          <a:cs typeface="Times New Roman"/>
                        </a:rPr>
                        <a:t>1.995 Euro</a:t>
                      </a:r>
                      <a:endParaRPr lang="de-DE" sz="1000" dirty="0">
                        <a:effectLst/>
                        <a:latin typeface="Calibri"/>
                        <a:ea typeface="Calibri"/>
                        <a:cs typeface="Times New Roman"/>
                      </a:endParaRPr>
                    </a:p>
                  </a:txBody>
                  <a:tcPr marL="60616" marR="6061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hteck 4"/>
          <p:cNvSpPr/>
          <p:nvPr/>
        </p:nvSpPr>
        <p:spPr>
          <a:xfrm>
            <a:off x="395536" y="5661248"/>
            <a:ext cx="8496944" cy="738664"/>
          </a:xfrm>
          <a:prstGeom prst="rect">
            <a:avLst/>
          </a:prstGeom>
        </p:spPr>
        <p:txBody>
          <a:bodyPr wrap="square">
            <a:spAutoFit/>
          </a:bodyPr>
          <a:lstStyle/>
          <a:p>
            <a:r>
              <a:rPr lang="de-DE" sz="1400" dirty="0"/>
              <a:t>Seit dem 1. Januar 2015 können die Leistungen der Tages- und Nachtpflege neben der ambulanten Pflegesachleistung/dem Pflegegeld in vollem Umfang in Anspruch genommen werden, eine Anrechnung der Leistungen erfolgt nicht mehr</a:t>
            </a:r>
          </a:p>
        </p:txBody>
      </p:sp>
    </p:spTree>
    <p:extLst>
      <p:ext uri="{BB962C8B-B14F-4D97-AF65-F5344CB8AC3E}">
        <p14:creationId xmlns:p14="http://schemas.microsoft.com/office/powerpoint/2010/main" xmlns="" val="22927271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Leistungen bei vollstationärer Pflege</a:t>
            </a:r>
            <a:endParaRPr lang="de-DE" dirty="0"/>
          </a:p>
        </p:txBody>
      </p:sp>
      <p:graphicFrame>
        <p:nvGraphicFramePr>
          <p:cNvPr id="4" name="Tabelle 3"/>
          <p:cNvGraphicFramePr>
            <a:graphicFrameLocks noGrp="1"/>
          </p:cNvGraphicFramePr>
          <p:nvPr/>
        </p:nvGraphicFramePr>
        <p:xfrm>
          <a:off x="611560" y="1844824"/>
          <a:ext cx="7776863" cy="2987040"/>
        </p:xfrm>
        <a:graphic>
          <a:graphicData uri="http://schemas.openxmlformats.org/drawingml/2006/table">
            <a:tbl>
              <a:tblPr firstRow="1" firstCol="1" bandRow="1"/>
              <a:tblGrid>
                <a:gridCol w="2736304"/>
                <a:gridCol w="1665695"/>
                <a:gridCol w="1614066"/>
                <a:gridCol w="1760798"/>
              </a:tblGrid>
              <a:tr h="0">
                <a:tc>
                  <a:txBody>
                    <a:bodyPr/>
                    <a:lstStyle/>
                    <a:p>
                      <a:pPr>
                        <a:spcAft>
                          <a:spcPts val="0"/>
                        </a:spcAft>
                      </a:pPr>
                      <a:r>
                        <a:rPr lang="de-DE" sz="1400" b="1" dirty="0">
                          <a:effectLst/>
                          <a:latin typeface="Calibri"/>
                          <a:ea typeface="Calibri"/>
                          <a:cs typeface="Times New Roman"/>
                        </a:rPr>
                        <a:t>Pflegebedürftigkeit in Stufen</a:t>
                      </a:r>
                      <a:endParaRPr lang="de-DE" sz="1100" dirty="0">
                        <a:effectLst/>
                        <a:latin typeface="Calibri"/>
                        <a:ea typeface="Calibri"/>
                        <a:cs typeface="Times New Roman"/>
                      </a:endParaRPr>
                    </a:p>
                    <a:p>
                      <a:pPr>
                        <a:spcAft>
                          <a:spcPts val="0"/>
                        </a:spcAft>
                      </a:pPr>
                      <a:r>
                        <a:rPr lang="de-DE" sz="1400" b="1" dirty="0">
                          <a:effectLst/>
                          <a:latin typeface="Calibri"/>
                          <a:ea typeface="Calibri"/>
                          <a:cs typeface="Times New Roman"/>
                        </a:rPr>
                        <a:t> </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dirty="0">
                          <a:effectLst/>
                          <a:latin typeface="Calibri"/>
                          <a:ea typeface="Calibri"/>
                          <a:cs typeface="Times New Roman"/>
                        </a:rPr>
                        <a:t>Leistungen seit 2015  pro Monat</a:t>
                      </a:r>
                      <a:endParaRPr lang="de-DE" sz="1100" dirty="0">
                        <a:effectLst/>
                        <a:latin typeface="Calibri"/>
                        <a:ea typeface="Calibri"/>
                        <a:cs typeface="Times New Roman"/>
                      </a:endParaRPr>
                    </a:p>
                    <a:p>
                      <a:pPr>
                        <a:spcAft>
                          <a:spcPts val="0"/>
                        </a:spcAft>
                      </a:pPr>
                      <a:r>
                        <a:rPr lang="de-DE" sz="1400" b="1" dirty="0">
                          <a:effectLst/>
                          <a:latin typeface="Calibri"/>
                          <a:ea typeface="Calibri"/>
                          <a:cs typeface="Times New Roman"/>
                        </a:rPr>
                        <a:t> </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dirty="0">
                          <a:effectLst/>
                          <a:latin typeface="Calibri"/>
                          <a:ea typeface="Calibri"/>
                          <a:cs typeface="Times New Roman"/>
                        </a:rPr>
                        <a:t>Pflegebedürftigkeit in Graden</a:t>
                      </a:r>
                      <a:endParaRPr lang="de-DE" sz="1100" dirty="0">
                        <a:effectLst/>
                        <a:latin typeface="Calibri"/>
                        <a:ea typeface="Calibri"/>
                        <a:cs typeface="Times New Roman"/>
                      </a:endParaRPr>
                    </a:p>
                    <a:p>
                      <a:pPr>
                        <a:spcAft>
                          <a:spcPts val="0"/>
                        </a:spcAft>
                      </a:pPr>
                      <a:r>
                        <a:rPr lang="de-DE" sz="1400" b="1" dirty="0">
                          <a:effectLst/>
                          <a:latin typeface="Calibri"/>
                          <a:ea typeface="Calibri"/>
                          <a:cs typeface="Times New Roman"/>
                        </a:rPr>
                        <a:t> </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dirty="0">
                          <a:effectLst/>
                          <a:latin typeface="Calibri"/>
                          <a:ea typeface="Calibri"/>
                          <a:cs typeface="Times New Roman"/>
                        </a:rPr>
                        <a:t>Leistungen ab 2017 pro Monat</a:t>
                      </a:r>
                      <a:endParaRPr lang="de-DE" sz="1100" dirty="0">
                        <a:effectLst/>
                        <a:latin typeface="Calibri"/>
                        <a:ea typeface="Calibri"/>
                        <a:cs typeface="Times New Roman"/>
                      </a:endParaRPr>
                    </a:p>
                    <a:p>
                      <a:pPr>
                        <a:spcAft>
                          <a:spcPts val="0"/>
                        </a:spcAft>
                      </a:pPr>
                      <a:r>
                        <a:rPr lang="de-DE" sz="1400" b="1" dirty="0">
                          <a:effectLst/>
                          <a:latin typeface="Calibri"/>
                          <a:ea typeface="Calibri"/>
                          <a:cs typeface="Times New Roman"/>
                        </a:rPr>
                        <a:t> </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1 </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Zuschuss in Höhe von 125 Euro monatlich</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dirty="0">
                          <a:effectLst/>
                          <a:latin typeface="Calibri"/>
                          <a:ea typeface="Calibri"/>
                          <a:cs typeface="Times New Roman"/>
                        </a:rPr>
                        <a:t>sog. „Pflegestufe 0“ (mit </a:t>
                      </a:r>
                      <a:r>
                        <a:rPr lang="de-DE" sz="1400" dirty="0" smtClean="0">
                          <a:effectLst/>
                          <a:latin typeface="Calibri"/>
                          <a:ea typeface="Calibri"/>
                          <a:cs typeface="Times New Roman"/>
                        </a:rPr>
                        <a:t>Demenz</a:t>
                      </a:r>
                      <a:r>
                        <a:rPr lang="de-DE" sz="1400" dirty="0">
                          <a:effectLst/>
                          <a:latin typeface="Calibri"/>
                          <a:ea typeface="Calibri"/>
                          <a:cs typeface="Times New Roman"/>
                        </a:rPr>
                        <a:t>*)</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0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2</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770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Pflegestufe 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1.064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Pflegestufe I (mit Demenz*)</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1.064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3</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1.262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Pflegestufe II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1.330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Pflegestufe II (mit Demenz*)</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1.330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4</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1.775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Pflegestufe III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1.612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Pflegestufe III (mit Demenz*)</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1.612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5</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2.005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Härtefall</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1.995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a:noFill/>
                    </a:lnR>
                    <a:lnT>
                      <a:noFill/>
                    </a:lnT>
                    <a:lnB>
                      <a:noFill/>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r>
              <a:tr h="0">
                <a:tc>
                  <a:txBody>
                    <a:bodyPr/>
                    <a:lstStyle/>
                    <a:p>
                      <a:pPr>
                        <a:spcAft>
                          <a:spcPts val="0"/>
                        </a:spcAft>
                      </a:pPr>
                      <a:r>
                        <a:rPr lang="de-DE" sz="1400" dirty="0">
                          <a:effectLst/>
                          <a:latin typeface="Calibri"/>
                          <a:ea typeface="Calibri"/>
                          <a:cs typeface="Times New Roman"/>
                        </a:rPr>
                        <a:t>Härtefall (mit </a:t>
                      </a:r>
                      <a:r>
                        <a:rPr lang="de-DE" sz="1400" dirty="0" smtClean="0">
                          <a:effectLst/>
                          <a:latin typeface="Calibri"/>
                          <a:ea typeface="Calibri"/>
                          <a:cs typeface="Times New Roman"/>
                        </a:rPr>
                        <a:t>Demenz</a:t>
                      </a:r>
                      <a:r>
                        <a:rPr lang="de-DE" sz="1400" dirty="0">
                          <a:effectLst/>
                          <a:latin typeface="Calibri"/>
                          <a:ea typeface="Calibri"/>
                          <a:cs typeface="Times New Roman"/>
                        </a:rPr>
                        <a:t>*)</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1.995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 </a:t>
                      </a:r>
                      <a:endParaRPr lang="de-DE" sz="1100" dirty="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8675805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228600"/>
            <a:ext cx="8964488" cy="990600"/>
          </a:xfrm>
        </p:spPr>
        <p:txBody>
          <a:bodyPr>
            <a:noAutofit/>
          </a:bodyPr>
          <a:lstStyle/>
          <a:p>
            <a:r>
              <a:rPr lang="de-DE" sz="3600" dirty="0" smtClean="0"/>
              <a:t>Zusätzliche Betreuungs- und </a:t>
            </a:r>
            <a:r>
              <a:rPr lang="de-DE" sz="3600" dirty="0" smtClean="0"/>
              <a:t>Entlastungsleistungen - Entlastungsbetrag</a:t>
            </a:r>
            <a:endParaRPr lang="de-DE" sz="3600" dirty="0"/>
          </a:p>
        </p:txBody>
      </p:sp>
      <p:sp>
        <p:nvSpPr>
          <p:cNvPr id="3" name="Rechteck 2"/>
          <p:cNvSpPr/>
          <p:nvPr/>
        </p:nvSpPr>
        <p:spPr>
          <a:xfrm>
            <a:off x="539552" y="1556792"/>
            <a:ext cx="8496944" cy="5047536"/>
          </a:xfrm>
          <a:prstGeom prst="rect">
            <a:avLst/>
          </a:prstGeom>
        </p:spPr>
        <p:txBody>
          <a:bodyPr wrap="square">
            <a:spAutoFit/>
          </a:bodyPr>
          <a:lstStyle/>
          <a:p>
            <a:pPr marL="285750" indent="-285750">
              <a:buFont typeface="Arial" pitchFamily="34" charset="0"/>
              <a:buChar char="•"/>
            </a:pPr>
            <a:r>
              <a:rPr lang="de-DE" sz="1400" dirty="0"/>
              <a:t>Pflegebedürftige, die zu Hause gepflegt werden, können sogenannte zusätzliche Betreuungs- und Entlastungsleistungen in Anspruch nehmen. Diese sollen die Pflegebedürftigen und pflegenden Angehörigen unterstützen, </a:t>
            </a:r>
            <a:r>
              <a:rPr lang="de-DE" sz="1400" dirty="0" smtClean="0"/>
              <a:t>z.B. </a:t>
            </a:r>
            <a:r>
              <a:rPr lang="de-DE" sz="1400" dirty="0"/>
              <a:t>zur Sicherstellung einer Betreuung im Alltag oder zur Unterstützung bei der hauswirtschaftlichen Versorgung oder der Organisation des Pflegealltags</a:t>
            </a:r>
            <a:r>
              <a:rPr lang="de-DE" sz="1400" dirty="0" smtClean="0"/>
              <a:t>.</a:t>
            </a:r>
          </a:p>
          <a:p>
            <a:pPr marL="285750" indent="-285750">
              <a:buFont typeface="Arial" pitchFamily="34" charset="0"/>
              <a:buChar char="•"/>
            </a:pPr>
            <a:endParaRPr lang="de-DE" sz="1400" dirty="0"/>
          </a:p>
          <a:p>
            <a:pPr marL="285750" indent="-285750">
              <a:buFont typeface="Arial" pitchFamily="34" charset="0"/>
              <a:buChar char="•"/>
            </a:pPr>
            <a:r>
              <a:rPr lang="de-DE" sz="1400" dirty="0"/>
              <a:t>Ab </a:t>
            </a:r>
            <a:r>
              <a:rPr lang="de-DE" sz="1400" dirty="0" smtClean="0"/>
              <a:t>01.01.2017 </a:t>
            </a:r>
            <a:r>
              <a:rPr lang="de-DE" sz="1400" dirty="0"/>
              <a:t>erhalten Pflegebedürftige aller Pflegegrade (1 bis 5), die ambulant gepflegt werden, einen einheitlichen Entlastungsbetrag in Höhe von bis zu 125 Euro monatlich. Dieser ersetzt die bisherigen zusätzlichen Betreuungs- und Entlastungsleistungen nach </a:t>
            </a:r>
            <a:r>
              <a:rPr lang="de-DE" sz="1400" dirty="0" smtClean="0"/>
              <a:t>§45b </a:t>
            </a:r>
            <a:r>
              <a:rPr lang="de-DE" sz="1400" dirty="0"/>
              <a:t>SGB XI. </a:t>
            </a:r>
            <a:endParaRPr lang="de-DE" sz="1400" dirty="0" smtClean="0"/>
          </a:p>
          <a:p>
            <a:pPr marL="285750" indent="-285750">
              <a:buFont typeface="Arial" pitchFamily="34" charset="0"/>
              <a:buChar char="•"/>
            </a:pPr>
            <a:endParaRPr lang="de-DE" sz="1400" dirty="0"/>
          </a:p>
          <a:p>
            <a:pPr marL="285750" indent="-285750">
              <a:buFont typeface="Arial" pitchFamily="34" charset="0"/>
              <a:buChar char="•"/>
            </a:pPr>
            <a:r>
              <a:rPr lang="de-DE" sz="1400" dirty="0" smtClean="0"/>
              <a:t>Der </a:t>
            </a:r>
            <a:r>
              <a:rPr lang="de-DE" sz="1400" dirty="0"/>
              <a:t>Entlastungsbetrag ist keine pauschale Geldleistung, sondern zweckgebunden. Er kann zur (Ko-)Finanzierung einer teilstationären Tages- oder Nachtpflege, einer vorübergehenden vollstationären Kurzzeitpflege oder von Leistungen ambulanter Pflegedienste (in den Pflegegraden 2 bis 5 jedoch nicht von Leistungen im Bereich der Selbstversorgung) verwendet werden. Außerdem kann er für Leistungen durch nach Landesrecht anerkannte Angebote zur Unterstützung im Alltag eingesetzt werden. </a:t>
            </a:r>
            <a:endParaRPr lang="de-DE" sz="1400" dirty="0" smtClean="0"/>
          </a:p>
          <a:p>
            <a:pPr marL="285750" indent="-285750">
              <a:buFont typeface="Arial" pitchFamily="34" charset="0"/>
              <a:buChar char="•"/>
            </a:pPr>
            <a:endParaRPr lang="de-DE" sz="1400" dirty="0"/>
          </a:p>
          <a:p>
            <a:pPr marL="285750" indent="-285750">
              <a:buFont typeface="Arial" pitchFamily="34" charset="0"/>
              <a:buChar char="•"/>
            </a:pPr>
            <a:r>
              <a:rPr lang="de-DE" sz="1400" dirty="0"/>
              <a:t>Der Entlastungsbetrag wird zusätzlich zu den sonstigen Leistungen der Pflegeversicherung bei häuslicher Pflege gewährt, er wird mit den anderen Leistungsansprüchen also nicht verrechnet. </a:t>
            </a:r>
            <a:endParaRPr lang="de-DE" sz="1400" dirty="0" smtClean="0"/>
          </a:p>
          <a:p>
            <a:pPr marL="285750" indent="-285750">
              <a:buFont typeface="Arial" pitchFamily="34" charset="0"/>
              <a:buChar char="•"/>
            </a:pPr>
            <a:endParaRPr lang="de-DE" sz="1400" dirty="0"/>
          </a:p>
          <a:p>
            <a:pPr marL="285750" indent="-285750">
              <a:buFont typeface="Arial" pitchFamily="34" charset="0"/>
              <a:buChar char="•"/>
            </a:pPr>
            <a:r>
              <a:rPr lang="de-DE" sz="1400" dirty="0" smtClean="0"/>
              <a:t>Nicht </a:t>
            </a:r>
            <a:r>
              <a:rPr lang="de-DE" sz="1400" dirty="0"/>
              <a:t>(vollständig) ausgeschöpfte Beträge können innerhalb des jeweiligen Kalenderjahres in die Folgemonate bzw. am Ende des Kalenderjahres noch nicht verbrauchte Beträge können in das darauffolgende Kalenderhalbjahr übertragen werden. </a:t>
            </a:r>
          </a:p>
          <a:p>
            <a:endParaRPr lang="de-DE" sz="1400" dirty="0"/>
          </a:p>
        </p:txBody>
      </p:sp>
    </p:spTree>
    <p:extLst>
      <p:ext uri="{BB962C8B-B14F-4D97-AF65-F5344CB8AC3E}">
        <p14:creationId xmlns:p14="http://schemas.microsoft.com/office/powerpoint/2010/main" xmlns="" val="15470886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228600"/>
            <a:ext cx="8583488" cy="990600"/>
          </a:xfrm>
        </p:spPr>
        <p:txBody>
          <a:bodyPr>
            <a:noAutofit/>
          </a:bodyPr>
          <a:lstStyle/>
          <a:p>
            <a:r>
              <a:rPr lang="de-DE" sz="3600" dirty="0" smtClean="0"/>
              <a:t>Übergangspflegegeld für Menschen ohne Pflegestufe bzw. Pflegegrad</a:t>
            </a:r>
            <a:endParaRPr lang="de-DE" sz="3600" dirty="0"/>
          </a:p>
        </p:txBody>
      </p:sp>
      <p:sp>
        <p:nvSpPr>
          <p:cNvPr id="3" name="Rechteck 2"/>
          <p:cNvSpPr/>
          <p:nvPr/>
        </p:nvSpPr>
        <p:spPr>
          <a:xfrm>
            <a:off x="372930" y="1628800"/>
            <a:ext cx="8771069" cy="1169551"/>
          </a:xfrm>
          <a:prstGeom prst="rect">
            <a:avLst/>
          </a:prstGeom>
        </p:spPr>
        <p:txBody>
          <a:bodyPr wrap="square">
            <a:spAutoFit/>
          </a:bodyPr>
          <a:lstStyle/>
          <a:p>
            <a:pPr marL="285750" indent="-285750">
              <a:buFont typeface="Arial" pitchFamily="34" charset="0"/>
              <a:buChar char="•"/>
            </a:pPr>
            <a:r>
              <a:rPr lang="de-DE" sz="1400" dirty="0"/>
              <a:t>Es gibt Fälle, in denen Menschen vorübergehend Pflege benötigen, ohne dass eine Pflegebedürftigkeit im Sinne der Pflegeversicherung vorliegt, </a:t>
            </a:r>
            <a:r>
              <a:rPr lang="de-DE" sz="1400" dirty="0" smtClean="0"/>
              <a:t>z.B. </a:t>
            </a:r>
            <a:r>
              <a:rPr lang="de-DE" sz="1400" dirty="0"/>
              <a:t>nach einer Operation oder aufgrund einer akuten schwerwiegenden Erkrankung</a:t>
            </a:r>
            <a:r>
              <a:rPr lang="de-DE" sz="1400" dirty="0" smtClean="0"/>
              <a:t>.</a:t>
            </a:r>
          </a:p>
          <a:p>
            <a:pPr marL="285750" indent="-285750">
              <a:buFont typeface="Arial" pitchFamily="34" charset="0"/>
              <a:buChar char="•"/>
            </a:pPr>
            <a:endParaRPr lang="de-DE" sz="1400" dirty="0" smtClean="0"/>
          </a:p>
          <a:p>
            <a:pPr marL="285750" indent="-285750">
              <a:buFont typeface="Arial" pitchFamily="34" charset="0"/>
              <a:buChar char="•"/>
            </a:pPr>
            <a:r>
              <a:rPr lang="de-DE" sz="1400" dirty="0" smtClean="0"/>
              <a:t>Bisher </a:t>
            </a:r>
            <a:r>
              <a:rPr lang="de-DE" sz="1400" dirty="0"/>
              <a:t>hatten Patientinnen und Patienten hierbei keinen Anspruch auf gesetzliche Leistungen. </a:t>
            </a:r>
          </a:p>
        </p:txBody>
      </p:sp>
      <p:sp>
        <p:nvSpPr>
          <p:cNvPr id="4" name="Rechteck 3"/>
          <p:cNvSpPr/>
          <p:nvPr/>
        </p:nvSpPr>
        <p:spPr>
          <a:xfrm>
            <a:off x="399585" y="3190458"/>
            <a:ext cx="8744415" cy="2677656"/>
          </a:xfrm>
          <a:prstGeom prst="rect">
            <a:avLst/>
          </a:prstGeom>
        </p:spPr>
        <p:txBody>
          <a:bodyPr wrap="square">
            <a:spAutoFit/>
          </a:bodyPr>
          <a:lstStyle/>
          <a:p>
            <a:pPr marL="285750" indent="-285750">
              <a:buFont typeface="Arial" pitchFamily="34" charset="0"/>
              <a:buChar char="•"/>
            </a:pPr>
            <a:r>
              <a:rPr lang="de-DE" sz="1400" dirty="0"/>
              <a:t>Seit </a:t>
            </a:r>
            <a:r>
              <a:rPr lang="de-DE" sz="1400" dirty="0" smtClean="0"/>
              <a:t> 01.01.2016 </a:t>
            </a:r>
            <a:r>
              <a:rPr lang="de-DE" sz="1400" dirty="0"/>
              <a:t>haben Versicherte für einen Zeitraum von bis zu vier Wochen Anspruch auf Grundpflege und hauswirtschaftliche Versorgung im Rahmen der häuslichen Krankenpflege sowie auf eine Haushaltshilfe</a:t>
            </a:r>
            <a:r>
              <a:rPr lang="de-DE" sz="1400" dirty="0" smtClean="0"/>
              <a:t>.</a:t>
            </a:r>
          </a:p>
          <a:p>
            <a:r>
              <a:rPr lang="de-DE" sz="1400" dirty="0" smtClean="0"/>
              <a:t> </a:t>
            </a:r>
            <a:endParaRPr lang="de-DE" sz="1400" dirty="0"/>
          </a:p>
          <a:p>
            <a:pPr marL="285750" indent="-285750">
              <a:buFont typeface="Arial" pitchFamily="34" charset="0"/>
              <a:buChar char="•"/>
            </a:pPr>
            <a:r>
              <a:rPr lang="de-DE" sz="1400" dirty="0" smtClean="0"/>
              <a:t>Befinden </a:t>
            </a:r>
            <a:r>
              <a:rPr lang="de-DE" sz="1400" dirty="0"/>
              <a:t>sich Kinder im Haushalt, die bei Beginn der Leistung jünger als zwölf Jahre oder behindert und auf Hilfe angewiesen sind, kann die Haushaltshilfe auf bis zu 26 Wochen verlängert werden. </a:t>
            </a:r>
            <a:endParaRPr lang="de-DE" sz="1400" dirty="0" smtClean="0"/>
          </a:p>
          <a:p>
            <a:pPr marL="285750" indent="-285750">
              <a:buFont typeface="Arial" pitchFamily="34" charset="0"/>
              <a:buChar char="•"/>
            </a:pPr>
            <a:endParaRPr lang="de-DE" sz="1400" dirty="0" smtClean="0"/>
          </a:p>
          <a:p>
            <a:pPr marL="285750" indent="-285750">
              <a:buFont typeface="Arial" pitchFamily="34" charset="0"/>
              <a:buChar char="•"/>
            </a:pPr>
            <a:r>
              <a:rPr lang="de-DE" sz="1400" dirty="0" smtClean="0"/>
              <a:t>Reichen </a:t>
            </a:r>
            <a:r>
              <a:rPr lang="de-DE" sz="1400" dirty="0"/>
              <a:t>diese Leistungen nicht aus, besteht ein Anspruch auf Aufnahme in eine Kurzzeit-Pflegeeinrichtung für bis zu acht Wochen je Kalenderjahr. </a:t>
            </a:r>
            <a:endParaRPr lang="de-DE" sz="1400" dirty="0" smtClean="0"/>
          </a:p>
          <a:p>
            <a:pPr marL="285750" indent="-285750">
              <a:buFont typeface="Arial" pitchFamily="34" charset="0"/>
              <a:buChar char="•"/>
            </a:pPr>
            <a:endParaRPr lang="de-DE" sz="1400" dirty="0"/>
          </a:p>
          <a:p>
            <a:pPr marL="285750" indent="-285750">
              <a:buFont typeface="Arial" pitchFamily="34" charset="0"/>
              <a:buChar char="•"/>
            </a:pPr>
            <a:r>
              <a:rPr lang="de-DE" sz="1400" dirty="0" smtClean="0"/>
              <a:t>Die </a:t>
            </a:r>
            <a:r>
              <a:rPr lang="de-DE" sz="1400" dirty="0"/>
              <a:t>Krankenkasse beteiligt sich an den Kosten für Pflege, Betreuung und Behandlungspflege bis zu einem Betrag von jährlich 1.612 Euro.</a:t>
            </a:r>
          </a:p>
        </p:txBody>
      </p:sp>
    </p:spTree>
    <p:extLst>
      <p:ext uri="{BB962C8B-B14F-4D97-AF65-F5344CB8AC3E}">
        <p14:creationId xmlns:p14="http://schemas.microsoft.com/office/powerpoint/2010/main" xmlns="" val="5360675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Beratung</a:t>
            </a:r>
            <a:endParaRPr lang="de-DE" dirty="0"/>
          </a:p>
        </p:txBody>
      </p:sp>
    </p:spTree>
    <p:extLst>
      <p:ext uri="{BB962C8B-B14F-4D97-AF65-F5344CB8AC3E}">
        <p14:creationId xmlns:p14="http://schemas.microsoft.com/office/powerpoint/2010/main" xmlns="" val="10075633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Definition Angehörigenberatung</a:t>
            </a:r>
            <a:endParaRPr lang="de-DE"/>
          </a:p>
        </p:txBody>
      </p:sp>
      <p:sp>
        <p:nvSpPr>
          <p:cNvPr id="4" name="Foliennummernplatzhalter 3"/>
          <p:cNvSpPr>
            <a:spLocks noGrp="1"/>
          </p:cNvSpPr>
          <p:nvPr>
            <p:ph type="sldNum" sz="quarter" idx="12"/>
          </p:nvPr>
        </p:nvSpPr>
        <p:spPr/>
        <p:txBody>
          <a:bodyPr>
            <a:normAutofit fontScale="85000" lnSpcReduction="20000"/>
          </a:bodyPr>
          <a:lstStyle/>
          <a:p>
            <a:fld id="{41B5DFE0-78B4-452B-9D60-C65E5A71627D}" type="slidenum">
              <a:rPr lang="de-DE" smtClean="0"/>
              <a:pPr/>
              <a:t>17</a:t>
            </a:fld>
            <a:endParaRPr lang="de-DE"/>
          </a:p>
        </p:txBody>
      </p:sp>
      <p:sp>
        <p:nvSpPr>
          <p:cNvPr id="3" name="Inhaltsplatzhalter 2"/>
          <p:cNvSpPr>
            <a:spLocks noGrp="1"/>
          </p:cNvSpPr>
          <p:nvPr>
            <p:ph sz="quarter" idx="4294967295"/>
          </p:nvPr>
        </p:nvSpPr>
        <p:spPr>
          <a:xfrm>
            <a:off x="990600" y="1600200"/>
            <a:ext cx="8153400" cy="4495800"/>
          </a:xfrm>
        </p:spPr>
        <p:txBody>
          <a:bodyPr>
            <a:normAutofit/>
          </a:bodyPr>
          <a:lstStyle/>
          <a:p>
            <a:pPr lvl="0"/>
            <a:r>
              <a:rPr lang="de-DE" sz="2400" dirty="0"/>
              <a:t>„</a:t>
            </a:r>
            <a:r>
              <a:rPr lang="de-DE" sz="2400" b="1" i="1" dirty="0"/>
              <a:t>Beratung von Angehörigen </a:t>
            </a:r>
            <a:r>
              <a:rPr lang="de-DE" sz="2400" i="1" dirty="0"/>
              <a:t>stellt ein flexibles, freiwilliges, nicht bevormundendes und niedrigschwelliges Interaktionsangebot </a:t>
            </a:r>
            <a:r>
              <a:rPr lang="de-DE" sz="2400" i="1" dirty="0" smtClean="0"/>
              <a:t>dar (...) mit </a:t>
            </a:r>
            <a:r>
              <a:rPr lang="de-DE" sz="2400" i="1" dirty="0"/>
              <a:t>Einsatz kommunikativer Mittel und Regeln und unter Reflexion der kommunikativen Prozesse und äußerlicher </a:t>
            </a:r>
            <a:r>
              <a:rPr lang="de-DE" sz="2400" i="1" dirty="0" smtClean="0"/>
              <a:t>Faktoren (...) in </a:t>
            </a:r>
            <a:r>
              <a:rPr lang="de-DE" sz="2400" i="1" dirty="0"/>
              <a:t>Bezug auf rechtliche, sozialversicherungstechnische, </a:t>
            </a:r>
            <a:r>
              <a:rPr lang="de-DE" sz="2400" i="1" dirty="0" smtClean="0"/>
              <a:t>psychosoziale</a:t>
            </a:r>
            <a:r>
              <a:rPr lang="de-DE" sz="2400" i="1" dirty="0"/>
              <a:t>, systemische und medizinisch pflegerische </a:t>
            </a:r>
            <a:r>
              <a:rPr lang="de-DE" sz="2400" i="1" dirty="0" smtClean="0"/>
              <a:t>Aspekte (...) </a:t>
            </a:r>
            <a:r>
              <a:rPr lang="de-DE" sz="2400" i="1" dirty="0"/>
              <a:t>mehr Wissen, Autonomie, Orientierung sowie Coping und Lösungskompetenz zu gewinnen</a:t>
            </a:r>
            <a:r>
              <a:rPr lang="de-DE" sz="2400" i="1" dirty="0" smtClean="0"/>
              <a:t>.</a:t>
            </a:r>
            <a:r>
              <a:rPr lang="de-DE" sz="2400" dirty="0" smtClean="0"/>
              <a:t>“ </a:t>
            </a:r>
            <a:r>
              <a:rPr lang="de-DE" sz="1400" dirty="0" smtClean="0"/>
              <a:t>(Allwicher, 2009)</a:t>
            </a:r>
            <a:endParaRPr lang="de-DE" sz="1400" dirty="0"/>
          </a:p>
        </p:txBody>
      </p:sp>
    </p:spTree>
    <p:extLst>
      <p:ext uri="{BB962C8B-B14F-4D97-AF65-F5344CB8AC3E}">
        <p14:creationId xmlns:p14="http://schemas.microsoft.com/office/powerpoint/2010/main" xmlns="" val="14213339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Gruppenaufgabe</a:t>
            </a:r>
            <a:endParaRPr lang="de-DE" dirty="0"/>
          </a:p>
        </p:txBody>
      </p:sp>
      <p:sp>
        <p:nvSpPr>
          <p:cNvPr id="4" name="Foliennummernplatzhalter 3"/>
          <p:cNvSpPr>
            <a:spLocks noGrp="1"/>
          </p:cNvSpPr>
          <p:nvPr>
            <p:ph type="sldNum" sz="quarter" idx="12"/>
          </p:nvPr>
        </p:nvSpPr>
        <p:spPr/>
        <p:txBody>
          <a:bodyPr>
            <a:normAutofit fontScale="85000" lnSpcReduction="20000"/>
          </a:bodyPr>
          <a:lstStyle/>
          <a:p>
            <a:fld id="{41B5DFE0-78B4-452B-9D60-C65E5A71627D}" type="slidenum">
              <a:rPr lang="de-DE" smtClean="0"/>
              <a:pPr/>
              <a:t>18</a:t>
            </a:fld>
            <a:endParaRPr lang="de-DE"/>
          </a:p>
        </p:txBody>
      </p:sp>
      <p:sp>
        <p:nvSpPr>
          <p:cNvPr id="3" name="Inhaltsplatzhalter 2"/>
          <p:cNvSpPr>
            <a:spLocks noGrp="1"/>
          </p:cNvSpPr>
          <p:nvPr>
            <p:ph sz="quarter" idx="4294967295"/>
          </p:nvPr>
        </p:nvSpPr>
        <p:spPr>
          <a:xfrm>
            <a:off x="990600" y="1600200"/>
            <a:ext cx="8153400" cy="4495800"/>
          </a:xfrm>
        </p:spPr>
        <p:txBody>
          <a:bodyPr/>
          <a:lstStyle/>
          <a:p>
            <a:r>
              <a:rPr lang="de-DE" dirty="0" smtClean="0">
                <a:solidFill>
                  <a:srgbClr val="00B050"/>
                </a:solidFill>
              </a:rPr>
              <a:t>Bitte setzen Sie sich zu zweit zusammen und schreiben Sie auf, was Sie praktisch zur Beratung von Angehörigen anhand dieser Definition brauchen.</a:t>
            </a:r>
          </a:p>
          <a:p>
            <a:endParaRPr lang="de-DE" dirty="0" smtClean="0">
              <a:solidFill>
                <a:srgbClr val="00B050"/>
              </a:solidFill>
            </a:endParaRPr>
          </a:p>
          <a:p>
            <a:r>
              <a:rPr lang="de-DE" dirty="0" smtClean="0">
                <a:solidFill>
                  <a:srgbClr val="00B050"/>
                </a:solidFill>
              </a:rPr>
              <a:t>Notieren Sie auch, was Ihnen leichter  oder schwerer fallen würde.</a:t>
            </a:r>
            <a:endParaRPr lang="de-DE" dirty="0">
              <a:solidFill>
                <a:srgbClr val="00B050"/>
              </a:solidFill>
            </a:endParaRPr>
          </a:p>
        </p:txBody>
      </p:sp>
    </p:spTree>
    <p:extLst>
      <p:ext uri="{BB962C8B-B14F-4D97-AF65-F5344CB8AC3E}">
        <p14:creationId xmlns:p14="http://schemas.microsoft.com/office/powerpoint/2010/main" xmlns="" val="26625405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Beratung und Information</a:t>
            </a:r>
            <a:endParaRPr lang="de-DE" dirty="0"/>
          </a:p>
        </p:txBody>
      </p:sp>
      <p:sp>
        <p:nvSpPr>
          <p:cNvPr id="4" name="Foliennummernplatzhalter 3"/>
          <p:cNvSpPr>
            <a:spLocks noGrp="1"/>
          </p:cNvSpPr>
          <p:nvPr>
            <p:ph type="sldNum" sz="quarter" idx="12"/>
          </p:nvPr>
        </p:nvSpPr>
        <p:spPr/>
        <p:txBody>
          <a:bodyPr>
            <a:normAutofit fontScale="85000" lnSpcReduction="20000"/>
          </a:bodyPr>
          <a:lstStyle/>
          <a:p>
            <a:fld id="{41B5DFE0-78B4-452B-9D60-C65E5A71627D}" type="slidenum">
              <a:rPr lang="de-DE" smtClean="0"/>
              <a:pPr/>
              <a:t>19</a:t>
            </a:fld>
            <a:endParaRPr lang="de-DE"/>
          </a:p>
        </p:txBody>
      </p:sp>
      <p:sp>
        <p:nvSpPr>
          <p:cNvPr id="3" name="Inhaltsplatzhalter 2"/>
          <p:cNvSpPr>
            <a:spLocks noGrp="1"/>
          </p:cNvSpPr>
          <p:nvPr>
            <p:ph sz="quarter" idx="4294967295"/>
          </p:nvPr>
        </p:nvSpPr>
        <p:spPr>
          <a:xfrm>
            <a:off x="990600" y="1600200"/>
            <a:ext cx="8153400" cy="4495800"/>
          </a:xfrm>
        </p:spPr>
        <p:txBody>
          <a:bodyPr>
            <a:normAutofit fontScale="77500" lnSpcReduction="20000"/>
          </a:bodyPr>
          <a:lstStyle/>
          <a:p>
            <a:pPr lvl="0"/>
            <a:r>
              <a:rPr lang="de-DE" b="1" dirty="0" smtClean="0"/>
              <a:t>Medizinisch/pflegerisch</a:t>
            </a:r>
          </a:p>
          <a:p>
            <a:pPr marL="320040" lvl="1" indent="0">
              <a:buFont typeface="Arial" pitchFamily="34" charset="0"/>
              <a:buChar char="•"/>
            </a:pPr>
            <a:r>
              <a:rPr lang="de-DE" dirty="0" smtClean="0"/>
              <a:t>Wissen über und Umgang mit der Krankheit</a:t>
            </a:r>
          </a:p>
          <a:p>
            <a:pPr marL="320040" lvl="1" indent="0">
              <a:buFont typeface="Arial" pitchFamily="34" charset="0"/>
              <a:buChar char="•"/>
            </a:pPr>
            <a:r>
              <a:rPr lang="de-DE" dirty="0" smtClean="0"/>
              <a:t>Tägliche Pflegepraxis und Handlungskompetenz</a:t>
            </a:r>
          </a:p>
          <a:p>
            <a:pPr marL="0" lvl="0" indent="0">
              <a:buNone/>
            </a:pPr>
            <a:endParaRPr lang="de-DE" dirty="0" smtClean="0"/>
          </a:p>
          <a:p>
            <a:pPr lvl="0"/>
            <a:r>
              <a:rPr lang="de-DE" b="1" dirty="0" smtClean="0"/>
              <a:t>Psychosozial/systemisch</a:t>
            </a:r>
          </a:p>
          <a:p>
            <a:pPr marL="320040" lvl="1" indent="0">
              <a:buFont typeface="Arial" pitchFamily="34" charset="0"/>
              <a:buChar char="•"/>
            </a:pPr>
            <a:r>
              <a:rPr lang="de-DE" dirty="0" smtClean="0"/>
              <a:t>Länge der Pflegesituation und zeitlichen Umfang realisieren</a:t>
            </a:r>
          </a:p>
          <a:p>
            <a:pPr marL="320040" lvl="1" indent="0">
              <a:buFont typeface="Arial" pitchFamily="34" charset="0"/>
              <a:buChar char="•"/>
            </a:pPr>
            <a:r>
              <a:rPr lang="de-DE" dirty="0" smtClean="0"/>
              <a:t>Rollen im Pflegesetting</a:t>
            </a:r>
          </a:p>
          <a:p>
            <a:pPr marL="320040" lvl="1" indent="0">
              <a:buFont typeface="Arial" pitchFamily="34" charset="0"/>
              <a:buChar char="•"/>
            </a:pPr>
            <a:r>
              <a:rPr lang="de-DE" dirty="0" smtClean="0"/>
              <a:t>Belastungsfaktoren</a:t>
            </a:r>
          </a:p>
          <a:p>
            <a:pPr marL="320040" lvl="1" indent="0">
              <a:buFont typeface="Arial" pitchFamily="34" charset="0"/>
              <a:buChar char="•"/>
            </a:pPr>
            <a:r>
              <a:rPr lang="de-DE" dirty="0" smtClean="0"/>
              <a:t>Rahmenbedingungen </a:t>
            </a:r>
            <a:r>
              <a:rPr lang="de-DE" dirty="0" smtClean="0"/>
              <a:t>(z.B</a:t>
            </a:r>
            <a:r>
              <a:rPr lang="de-DE" dirty="0" smtClean="0"/>
              <a:t>. </a:t>
            </a:r>
            <a:r>
              <a:rPr lang="de-DE" dirty="0" smtClean="0"/>
              <a:t>kulturell)</a:t>
            </a:r>
            <a:endParaRPr lang="de-DE" dirty="0" smtClean="0"/>
          </a:p>
          <a:p>
            <a:pPr marL="0" lvl="0" indent="0">
              <a:buNone/>
            </a:pPr>
            <a:endParaRPr lang="de-DE" dirty="0" smtClean="0"/>
          </a:p>
          <a:p>
            <a:r>
              <a:rPr lang="de-DE" b="1" dirty="0" smtClean="0"/>
              <a:t>Rechtlich</a:t>
            </a:r>
          </a:p>
          <a:p>
            <a:pPr marL="320040" lvl="1" indent="0">
              <a:buFont typeface="Arial" pitchFamily="34" charset="0"/>
              <a:buChar char="•"/>
            </a:pPr>
            <a:r>
              <a:rPr lang="de-DE" dirty="0"/>
              <a:t>Anspruch auf Leistungen</a:t>
            </a:r>
          </a:p>
          <a:p>
            <a:pPr marL="320040" lvl="1" indent="0">
              <a:buFont typeface="Arial" pitchFamily="34" charset="0"/>
              <a:buChar char="•"/>
            </a:pPr>
            <a:r>
              <a:rPr lang="de-DE" dirty="0"/>
              <a:t>Unterstützungsmöglichkeiten wählen</a:t>
            </a:r>
          </a:p>
          <a:p>
            <a:pPr marL="0" indent="0">
              <a:buNone/>
            </a:pPr>
            <a:endParaRPr lang="de-DE" dirty="0" smtClean="0"/>
          </a:p>
          <a:p>
            <a:pPr marL="0" lvl="0" indent="0">
              <a:buNone/>
            </a:pPr>
            <a:endParaRPr lang="de-DE" dirty="0" smtClean="0"/>
          </a:p>
          <a:p>
            <a:pPr marL="0" lvl="0" indent="0">
              <a:buNone/>
            </a:pPr>
            <a:endParaRPr lang="de-DE" dirty="0" smtClean="0"/>
          </a:p>
          <a:p>
            <a:pPr marL="0" indent="0">
              <a:buNone/>
            </a:pPr>
            <a:endParaRPr lang="de-DE" dirty="0"/>
          </a:p>
        </p:txBody>
      </p:sp>
    </p:spTree>
    <p:extLst>
      <p:ext uri="{BB962C8B-B14F-4D97-AF65-F5344CB8AC3E}">
        <p14:creationId xmlns:p14="http://schemas.microsoft.com/office/powerpoint/2010/main" xmlns="" val="136893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t>Finanzierung</a:t>
            </a:r>
            <a:endParaRPr lang="de-DE" dirty="0"/>
          </a:p>
        </p:txBody>
      </p:sp>
      <p:sp>
        <p:nvSpPr>
          <p:cNvPr id="4" name="Foliennummernplatzhalter 3"/>
          <p:cNvSpPr>
            <a:spLocks noGrp="1"/>
          </p:cNvSpPr>
          <p:nvPr>
            <p:ph type="sldNum" sz="quarter" idx="12"/>
          </p:nvPr>
        </p:nvSpPr>
        <p:spPr/>
        <p:txBody>
          <a:bodyPr>
            <a:normAutofit fontScale="85000" lnSpcReduction="20000"/>
          </a:bodyPr>
          <a:lstStyle/>
          <a:p>
            <a:fld id="{41B5DFE0-78B4-452B-9D60-C65E5A71627D}" type="slidenum">
              <a:rPr lang="de-DE" smtClean="0"/>
              <a:pPr/>
              <a:t>2</a:t>
            </a:fld>
            <a:endParaRPr lang="de-DE"/>
          </a:p>
        </p:txBody>
      </p:sp>
    </p:spTree>
    <p:extLst>
      <p:ext uri="{BB962C8B-B14F-4D97-AF65-F5344CB8AC3E}">
        <p14:creationId xmlns:p14="http://schemas.microsoft.com/office/powerpoint/2010/main" xmlns="" val="29829104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Beratungsangebote</a:t>
            </a:r>
            <a:endParaRPr lang="de-DE" dirty="0"/>
          </a:p>
        </p:txBody>
      </p:sp>
      <p:sp>
        <p:nvSpPr>
          <p:cNvPr id="5" name="Inhaltsplatzhalter 4"/>
          <p:cNvSpPr>
            <a:spLocks noGrp="1"/>
          </p:cNvSpPr>
          <p:nvPr>
            <p:ph sz="quarter" idx="4294967295"/>
          </p:nvPr>
        </p:nvSpPr>
        <p:spPr>
          <a:xfrm>
            <a:off x="990600" y="1600200"/>
            <a:ext cx="8153400" cy="4495800"/>
          </a:xfrm>
        </p:spPr>
        <p:txBody>
          <a:bodyPr>
            <a:normAutofit/>
          </a:bodyPr>
          <a:lstStyle/>
          <a:p>
            <a:r>
              <a:rPr lang="de-DE" sz="2400" dirty="0" smtClean="0"/>
              <a:t>Pflegestützpunkte</a:t>
            </a:r>
          </a:p>
          <a:p>
            <a:r>
              <a:rPr lang="de-DE" sz="2400" dirty="0" smtClean="0"/>
              <a:t>Pflegekurse für Angehörige</a:t>
            </a:r>
          </a:p>
          <a:p>
            <a:r>
              <a:rPr lang="de-DE" sz="2400" dirty="0" smtClean="0"/>
              <a:t>Telefonische Beratungsstellen</a:t>
            </a:r>
          </a:p>
          <a:p>
            <a:r>
              <a:rPr lang="de-DE" sz="2400" dirty="0" smtClean="0"/>
              <a:t>Besuchsdienste</a:t>
            </a:r>
          </a:p>
          <a:p>
            <a:r>
              <a:rPr lang="de-DE" sz="2400" dirty="0" smtClean="0"/>
              <a:t>Zentrum für technische Hilfen </a:t>
            </a:r>
            <a:r>
              <a:rPr lang="de-DE" sz="2400" dirty="0" smtClean="0"/>
              <a:t>und </a:t>
            </a:r>
            <a:r>
              <a:rPr lang="de-DE" sz="2400" dirty="0" smtClean="0"/>
              <a:t>Wohnraumanpassung</a:t>
            </a:r>
          </a:p>
          <a:p>
            <a:r>
              <a:rPr lang="de-DE" sz="2400" dirty="0" smtClean="0"/>
              <a:t>Barrierefreies Reisen</a:t>
            </a:r>
          </a:p>
          <a:p>
            <a:r>
              <a:rPr lang="de-DE" sz="2400" dirty="0" smtClean="0"/>
              <a:t>Bundesministerium für Gesundheit</a:t>
            </a:r>
          </a:p>
          <a:p>
            <a:r>
              <a:rPr lang="de-DE" sz="2400" dirty="0" smtClean="0"/>
              <a:t>usw</a:t>
            </a:r>
            <a:r>
              <a:rPr lang="de-DE" sz="2400" dirty="0" smtClean="0"/>
              <a:t>.</a:t>
            </a:r>
          </a:p>
          <a:p>
            <a:endParaRPr lang="de-DE" dirty="0"/>
          </a:p>
        </p:txBody>
      </p:sp>
    </p:spTree>
    <p:extLst>
      <p:ext uri="{BB962C8B-B14F-4D97-AF65-F5344CB8AC3E}">
        <p14:creationId xmlns:p14="http://schemas.microsoft.com/office/powerpoint/2010/main" xmlns="" val="28288111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Quellen</a:t>
            </a:r>
            <a:endParaRPr lang="de-DE" dirty="0"/>
          </a:p>
        </p:txBody>
      </p:sp>
      <p:sp>
        <p:nvSpPr>
          <p:cNvPr id="4" name="Foliennummernplatzhalter 3"/>
          <p:cNvSpPr>
            <a:spLocks noGrp="1"/>
          </p:cNvSpPr>
          <p:nvPr>
            <p:ph type="sldNum" sz="quarter" idx="12"/>
          </p:nvPr>
        </p:nvSpPr>
        <p:spPr/>
        <p:txBody>
          <a:bodyPr>
            <a:normAutofit fontScale="85000" lnSpcReduction="20000"/>
          </a:bodyPr>
          <a:lstStyle/>
          <a:p>
            <a:fld id="{41B5DFE0-78B4-452B-9D60-C65E5A71627D}" type="slidenum">
              <a:rPr lang="de-DE" smtClean="0"/>
              <a:pPr/>
              <a:t>21</a:t>
            </a:fld>
            <a:endParaRPr lang="de-DE"/>
          </a:p>
        </p:txBody>
      </p:sp>
      <p:sp>
        <p:nvSpPr>
          <p:cNvPr id="3" name="Inhaltsplatzhalter 2"/>
          <p:cNvSpPr>
            <a:spLocks noGrp="1"/>
          </p:cNvSpPr>
          <p:nvPr>
            <p:ph sz="quarter" idx="4294967295"/>
          </p:nvPr>
        </p:nvSpPr>
        <p:spPr>
          <a:xfrm>
            <a:off x="990600" y="1600200"/>
            <a:ext cx="8153400" cy="4495800"/>
          </a:xfrm>
        </p:spPr>
        <p:txBody>
          <a:bodyPr>
            <a:normAutofit/>
          </a:bodyPr>
          <a:lstStyle/>
          <a:p>
            <a:r>
              <a:rPr lang="de-DE" sz="2400" dirty="0" smtClean="0"/>
              <a:t>Allwicher V </a:t>
            </a:r>
            <a:r>
              <a:rPr lang="de-DE" sz="2400" dirty="0" smtClean="0"/>
              <a:t>(</a:t>
            </a:r>
            <a:r>
              <a:rPr lang="de-DE" sz="2400" dirty="0" smtClean="0"/>
              <a:t>2009) Welche </a:t>
            </a:r>
            <a:r>
              <a:rPr lang="de-DE" sz="2400" dirty="0"/>
              <a:t>Beratung brauchen pflegende Angehörige: Konzeption einer bedürfnisorientierten Angehörigenberatung aus pflegewissenschaftlicher </a:t>
            </a:r>
            <a:r>
              <a:rPr lang="de-DE" sz="2400" dirty="0" smtClean="0"/>
              <a:t>Perspektive. 1. </a:t>
            </a:r>
            <a:r>
              <a:rPr lang="de-DE" sz="2400" dirty="0" smtClean="0"/>
              <a:t>Aufl. </a:t>
            </a:r>
            <a:r>
              <a:rPr lang="de-DE" sz="2400" dirty="0" smtClean="0"/>
              <a:t>Books on </a:t>
            </a:r>
            <a:r>
              <a:rPr lang="de-DE" sz="2400" dirty="0" err="1" smtClean="0"/>
              <a:t>demand</a:t>
            </a:r>
            <a:r>
              <a:rPr lang="de-DE" sz="2400" dirty="0" smtClean="0"/>
              <a:t>, </a:t>
            </a:r>
            <a:r>
              <a:rPr lang="de-DE" sz="2400" dirty="0" err="1" smtClean="0"/>
              <a:t>Noderstedt</a:t>
            </a:r>
            <a:endParaRPr lang="de-DE" sz="2400" dirty="0" smtClean="0"/>
          </a:p>
          <a:p>
            <a:r>
              <a:rPr lang="de-DE" sz="2400" dirty="0" smtClean="0"/>
              <a:t>Bundesministerium für Gesundheit (2016</a:t>
            </a:r>
            <a:r>
              <a:rPr lang="de-DE" sz="2400" dirty="0" smtClean="0"/>
              <a:t>) </a:t>
            </a:r>
            <a:r>
              <a:rPr lang="de-DE" sz="2400" dirty="0" smtClean="0"/>
              <a:t>Wir stärken die Pflege: Die Pflegestärkungsgesetze - Alle Leistungen zum Nachschlagen, 2. </a:t>
            </a:r>
            <a:r>
              <a:rPr lang="de-DE" sz="2400" smtClean="0"/>
              <a:t>aktualisierte </a:t>
            </a:r>
            <a:r>
              <a:rPr lang="de-DE" sz="2400" smtClean="0"/>
              <a:t>Aufl. BMG-P-11005</a:t>
            </a:r>
            <a:endParaRPr lang="de-DE" sz="2400" dirty="0"/>
          </a:p>
        </p:txBody>
      </p:sp>
    </p:spTree>
    <p:extLst>
      <p:ext uri="{BB962C8B-B14F-4D97-AF65-F5344CB8AC3E}">
        <p14:creationId xmlns:p14="http://schemas.microsoft.com/office/powerpoint/2010/main" xmlns="" val="265901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normAutofit fontScale="90000"/>
          </a:bodyPr>
          <a:lstStyle/>
          <a:p>
            <a:r>
              <a:rPr lang="de-DE" dirty="0" smtClean="0"/>
              <a:t>Leistungen ab 2017 im Überblick</a:t>
            </a:r>
            <a:endParaRPr lang="de-DE" dirty="0"/>
          </a:p>
        </p:txBody>
      </p:sp>
      <p:graphicFrame>
        <p:nvGraphicFramePr>
          <p:cNvPr id="9" name="Tabelle 8"/>
          <p:cNvGraphicFramePr>
            <a:graphicFrameLocks noGrp="1"/>
          </p:cNvGraphicFramePr>
          <p:nvPr>
            <p:extLst>
              <p:ext uri="{D42A27DB-BD31-4B8C-83A1-F6EECF244321}">
                <p14:modId xmlns:p14="http://schemas.microsoft.com/office/powerpoint/2010/main" xmlns="" val="2332937841"/>
              </p:ext>
            </p:extLst>
          </p:nvPr>
        </p:nvGraphicFramePr>
        <p:xfrm>
          <a:off x="971601" y="2796381"/>
          <a:ext cx="6642685" cy="1706880"/>
        </p:xfrm>
        <a:graphic>
          <a:graphicData uri="http://schemas.openxmlformats.org/drawingml/2006/table">
            <a:tbl>
              <a:tblPr firstRow="1" firstCol="1" bandRow="1"/>
              <a:tblGrid>
                <a:gridCol w="1296143"/>
                <a:gridCol w="1152128"/>
                <a:gridCol w="1152128"/>
                <a:gridCol w="1512168"/>
                <a:gridCol w="1530118"/>
              </a:tblGrid>
              <a:tr h="0">
                <a:tc>
                  <a:txBody>
                    <a:bodyPr/>
                    <a:lstStyle/>
                    <a:p>
                      <a:pPr>
                        <a:spcAft>
                          <a:spcPts val="0"/>
                        </a:spcAft>
                      </a:pPr>
                      <a:r>
                        <a:rPr lang="de-DE" sz="1400" dirty="0">
                          <a:effectLst/>
                          <a:latin typeface="Calibri"/>
                          <a:ea typeface="Calibri"/>
                          <a:cs typeface="Times New Roman"/>
                        </a:rPr>
                        <a:t>Pflegegrade</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Geldleistung</a:t>
                      </a:r>
                      <a:endParaRPr lang="de-DE" sz="1100">
                        <a:effectLst/>
                        <a:latin typeface="Calibri"/>
                        <a:ea typeface="Calibri"/>
                        <a:cs typeface="Times New Roman"/>
                      </a:endParaRPr>
                    </a:p>
                    <a:p>
                      <a:pPr>
                        <a:spcAft>
                          <a:spcPts val="0"/>
                        </a:spcAft>
                      </a:pPr>
                      <a:r>
                        <a:rPr lang="de-DE" sz="1400">
                          <a:effectLst/>
                          <a:latin typeface="Calibri"/>
                          <a:ea typeface="Calibri"/>
                          <a:cs typeface="Times New Roman"/>
                        </a:rPr>
                        <a:t>ambulant</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Sachleistung</a:t>
                      </a:r>
                      <a:endParaRPr lang="de-DE" sz="1100">
                        <a:effectLst/>
                        <a:latin typeface="Calibri"/>
                        <a:ea typeface="Calibri"/>
                        <a:cs typeface="Times New Roman"/>
                      </a:endParaRPr>
                    </a:p>
                    <a:p>
                      <a:pPr>
                        <a:spcAft>
                          <a:spcPts val="0"/>
                        </a:spcAft>
                      </a:pPr>
                      <a:r>
                        <a:rPr lang="de-DE" sz="1400">
                          <a:effectLst/>
                          <a:latin typeface="Calibri"/>
                          <a:ea typeface="Calibri"/>
                          <a:cs typeface="Times New Roman"/>
                        </a:rPr>
                        <a:t>ambulant</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smtClean="0">
                          <a:effectLst/>
                          <a:latin typeface="Calibri"/>
                          <a:ea typeface="Calibri"/>
                          <a:cs typeface="Times New Roman"/>
                        </a:rPr>
                        <a:t>Entlastungsbetrag</a:t>
                      </a:r>
                      <a:endParaRPr lang="de-DE" sz="1100" dirty="0">
                        <a:effectLst/>
                        <a:latin typeface="Calibri"/>
                        <a:ea typeface="Calibri"/>
                        <a:cs typeface="Times New Roman"/>
                      </a:endParaRPr>
                    </a:p>
                    <a:p>
                      <a:pPr>
                        <a:spcAft>
                          <a:spcPts val="0"/>
                        </a:spcAft>
                      </a:pPr>
                      <a:r>
                        <a:rPr lang="de-DE" sz="1400" dirty="0">
                          <a:effectLst/>
                          <a:latin typeface="Calibri"/>
                          <a:ea typeface="Calibri"/>
                          <a:cs typeface="Times New Roman"/>
                        </a:rPr>
                        <a:t>Ambulant (zweckgebunden)</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smtClean="0">
                          <a:effectLst/>
                          <a:latin typeface="Calibri"/>
                          <a:ea typeface="Calibri"/>
                          <a:cs typeface="Times New Roman"/>
                        </a:rPr>
                        <a:t>Leistungsbetrag</a:t>
                      </a:r>
                      <a:endParaRPr lang="de-DE" sz="1100" dirty="0">
                        <a:effectLst/>
                        <a:latin typeface="Calibri"/>
                        <a:ea typeface="Calibri"/>
                        <a:cs typeface="Times New Roman"/>
                      </a:endParaRPr>
                    </a:p>
                    <a:p>
                      <a:pPr>
                        <a:spcAft>
                          <a:spcPts val="0"/>
                        </a:spcAft>
                      </a:pPr>
                      <a:r>
                        <a:rPr lang="de-DE" sz="1400" dirty="0">
                          <a:effectLst/>
                          <a:latin typeface="Calibri"/>
                          <a:ea typeface="Calibri"/>
                          <a:cs typeface="Times New Roman"/>
                        </a:rPr>
                        <a:t>vollstationär</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Pflegegrad 1</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125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125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Pflegegrad 2</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316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689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125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770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Pflegegrad 3</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545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1298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125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1262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Pflegegrad 4</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728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1612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125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1775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Pflegegrad 5</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901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1995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125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2005 Euro</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231561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Pflegegeld für die häusliche Pflege</a:t>
            </a:r>
            <a:endParaRPr lang="de-DE" dirty="0"/>
          </a:p>
        </p:txBody>
      </p:sp>
      <p:graphicFrame>
        <p:nvGraphicFramePr>
          <p:cNvPr id="3" name="Tabelle 2"/>
          <p:cNvGraphicFramePr>
            <a:graphicFrameLocks noGrp="1"/>
          </p:cNvGraphicFramePr>
          <p:nvPr>
            <p:extLst>
              <p:ext uri="{D42A27DB-BD31-4B8C-83A1-F6EECF244321}">
                <p14:modId xmlns:p14="http://schemas.microsoft.com/office/powerpoint/2010/main" xmlns="" val="1461692108"/>
              </p:ext>
            </p:extLst>
          </p:nvPr>
        </p:nvGraphicFramePr>
        <p:xfrm>
          <a:off x="107504" y="1518142"/>
          <a:ext cx="5832648" cy="4457512"/>
        </p:xfrm>
        <a:graphic>
          <a:graphicData uri="http://schemas.openxmlformats.org/drawingml/2006/table">
            <a:tbl>
              <a:tblPr firstRow="1" firstCol="1" bandRow="1"/>
              <a:tblGrid>
                <a:gridCol w="1512168"/>
                <a:gridCol w="1307986"/>
                <a:gridCol w="1500326"/>
                <a:gridCol w="1512168"/>
              </a:tblGrid>
              <a:tr h="822902">
                <a:tc>
                  <a:txBody>
                    <a:bodyPr/>
                    <a:lstStyle/>
                    <a:p>
                      <a:pPr>
                        <a:spcAft>
                          <a:spcPts val="0"/>
                        </a:spcAft>
                      </a:pPr>
                      <a:r>
                        <a:rPr lang="de-DE" sz="1300" b="1" dirty="0">
                          <a:effectLst/>
                          <a:latin typeface="Calibri"/>
                          <a:ea typeface="Calibri"/>
                          <a:cs typeface="Times New Roman"/>
                        </a:rPr>
                        <a:t>Pflegebedürftigkeit in Stufen</a:t>
                      </a:r>
                      <a:endParaRPr lang="de-DE" sz="1100" dirty="0">
                        <a:effectLst/>
                        <a:latin typeface="Calibri"/>
                        <a:ea typeface="Calibri"/>
                        <a:cs typeface="Times New Roman"/>
                      </a:endParaRPr>
                    </a:p>
                    <a:p>
                      <a:pPr>
                        <a:spcAft>
                          <a:spcPts val="0"/>
                        </a:spcAft>
                      </a:pPr>
                      <a:r>
                        <a:rPr lang="de-DE" sz="1300" b="1" dirty="0">
                          <a:effectLst/>
                          <a:latin typeface="Calibri"/>
                          <a:ea typeface="Calibri"/>
                          <a:cs typeface="Times New Roman"/>
                        </a:rPr>
                        <a:t> </a:t>
                      </a:r>
                      <a:endParaRPr lang="de-DE" sz="1100" dirty="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b="1">
                          <a:effectLst/>
                          <a:latin typeface="Calibri"/>
                          <a:ea typeface="Calibri"/>
                          <a:cs typeface="Times New Roman"/>
                        </a:rPr>
                        <a:t>Leistungen seit 2015 pro Monat</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b="1">
                          <a:effectLst/>
                          <a:latin typeface="Calibri"/>
                          <a:ea typeface="Calibri"/>
                          <a:cs typeface="Times New Roman"/>
                        </a:rPr>
                        <a:t>Pflegebedürftigkeit in Graden</a:t>
                      </a:r>
                      <a:endParaRPr lang="de-DE" sz="1100">
                        <a:effectLst/>
                        <a:latin typeface="Calibri"/>
                        <a:ea typeface="Calibri"/>
                        <a:cs typeface="Times New Roman"/>
                      </a:endParaRPr>
                    </a:p>
                    <a:p>
                      <a:pPr>
                        <a:spcAft>
                          <a:spcPts val="0"/>
                        </a:spcAft>
                      </a:pPr>
                      <a:r>
                        <a:rPr lang="de-DE" sz="1300" b="1">
                          <a:effectLst/>
                          <a:latin typeface="Calibri"/>
                          <a:ea typeface="Calibri"/>
                          <a:cs typeface="Times New Roman"/>
                        </a:rPr>
                        <a:t> </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b="1">
                          <a:effectLst/>
                          <a:latin typeface="Calibri"/>
                          <a:ea typeface="Calibri"/>
                          <a:cs typeface="Times New Roman"/>
                        </a:rPr>
                        <a:t>Leistungen ab 2017 pro Monat</a:t>
                      </a:r>
                      <a:endParaRPr lang="de-DE" sz="1100">
                        <a:effectLst/>
                        <a:latin typeface="Calibri"/>
                        <a:ea typeface="Calibri"/>
                        <a:cs typeface="Times New Roman"/>
                      </a:endParaRPr>
                    </a:p>
                    <a:p>
                      <a:pPr>
                        <a:spcAft>
                          <a:spcPts val="0"/>
                        </a:spcAft>
                      </a:pPr>
                      <a:r>
                        <a:rPr lang="de-DE" sz="1300" b="1">
                          <a:effectLst/>
                          <a:latin typeface="Calibri"/>
                          <a:ea typeface="Calibri"/>
                          <a:cs typeface="Times New Roman"/>
                        </a:rPr>
                        <a:t> </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726">
                <a:tc>
                  <a:txBody>
                    <a:bodyPr/>
                    <a:lstStyle/>
                    <a:p>
                      <a:pPr>
                        <a:spcAft>
                          <a:spcPts val="0"/>
                        </a:spcAft>
                      </a:pPr>
                      <a:r>
                        <a:rPr lang="de-DE" sz="1300">
                          <a:effectLst/>
                          <a:latin typeface="Calibri"/>
                          <a:ea typeface="Calibri"/>
                          <a:cs typeface="Times New Roman"/>
                        </a:rPr>
                        <a:t>-</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Pflegegrad 1 </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182">
                <a:tc>
                  <a:txBody>
                    <a:bodyPr/>
                    <a:lstStyle/>
                    <a:p>
                      <a:pPr>
                        <a:spcAft>
                          <a:spcPts val="0"/>
                        </a:spcAft>
                      </a:pPr>
                      <a:r>
                        <a:rPr lang="de-DE" sz="1300">
                          <a:effectLst/>
                          <a:latin typeface="Calibri"/>
                          <a:ea typeface="Calibri"/>
                          <a:cs typeface="Times New Roman"/>
                        </a:rPr>
                        <a:t>sog. „Pflegestufe 0“ (mit Demenz*)</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123 Euro</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Pflegegrad 2                     </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300">
                          <a:effectLst/>
                          <a:latin typeface="Calibri"/>
                          <a:ea typeface="Calibri"/>
                          <a:cs typeface="Times New Roman"/>
                        </a:rPr>
                        <a:t>360 Euro</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411451">
                <a:tc>
                  <a:txBody>
                    <a:bodyPr/>
                    <a:lstStyle/>
                    <a:p>
                      <a:pPr>
                        <a:spcAft>
                          <a:spcPts val="0"/>
                        </a:spcAft>
                      </a:pPr>
                      <a:r>
                        <a:rPr lang="de-DE" sz="1300">
                          <a:effectLst/>
                          <a:latin typeface="Calibri"/>
                          <a:ea typeface="Calibri"/>
                          <a:cs typeface="Times New Roman"/>
                        </a:rPr>
                        <a:t>Pflegestufe I               </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244 Euro</a:t>
                      </a:r>
                      <a:endParaRPr lang="de-DE" sz="1100">
                        <a:effectLst/>
                        <a:latin typeface="Calibri"/>
                        <a:ea typeface="Calibri"/>
                        <a:cs typeface="Times New Roman"/>
                      </a:endParaRPr>
                    </a:p>
                  </a:txBody>
                  <a:tcPr marL="66126" marR="6612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452483">
                <a:tc>
                  <a:txBody>
                    <a:bodyPr/>
                    <a:lstStyle/>
                    <a:p>
                      <a:pPr>
                        <a:spcAft>
                          <a:spcPts val="0"/>
                        </a:spcAft>
                      </a:pPr>
                      <a:r>
                        <a:rPr lang="de-DE" sz="1300">
                          <a:effectLst/>
                          <a:latin typeface="Calibri"/>
                          <a:ea typeface="Calibri"/>
                          <a:cs typeface="Times New Roman"/>
                        </a:rPr>
                        <a:t>Pflegestufe I (mit Demenz*)</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316 Euro</a:t>
                      </a:r>
                      <a:endParaRPr lang="de-DE" sz="1100">
                        <a:effectLst/>
                        <a:latin typeface="Calibri"/>
                        <a:ea typeface="Calibri"/>
                        <a:cs typeface="Times New Roman"/>
                      </a:endParaRPr>
                    </a:p>
                  </a:txBody>
                  <a:tcPr marL="66126" marR="6612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Pflegegrad 3 </a:t>
                      </a:r>
                      <a:endParaRPr lang="de-DE" sz="1100">
                        <a:effectLst/>
                        <a:latin typeface="Calibri"/>
                        <a:ea typeface="Calibri"/>
                        <a:cs typeface="Times New Roman"/>
                      </a:endParaRPr>
                    </a:p>
                  </a:txBody>
                  <a:tcPr marL="66126" marR="66126"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300">
                          <a:effectLst/>
                          <a:latin typeface="Calibri"/>
                          <a:ea typeface="Calibri"/>
                          <a:cs typeface="Times New Roman"/>
                        </a:rPr>
                        <a:t>545 Euro</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411451">
                <a:tc>
                  <a:txBody>
                    <a:bodyPr/>
                    <a:lstStyle/>
                    <a:p>
                      <a:pPr>
                        <a:spcAft>
                          <a:spcPts val="0"/>
                        </a:spcAft>
                      </a:pPr>
                      <a:r>
                        <a:rPr lang="de-DE" sz="1300">
                          <a:effectLst/>
                          <a:latin typeface="Calibri"/>
                          <a:ea typeface="Calibri"/>
                          <a:cs typeface="Times New Roman"/>
                        </a:rPr>
                        <a:t>Pflegestufe II </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458 Euro</a:t>
                      </a:r>
                      <a:endParaRPr lang="de-DE" sz="1100">
                        <a:effectLst/>
                        <a:latin typeface="Calibri"/>
                        <a:ea typeface="Calibri"/>
                        <a:cs typeface="Times New Roman"/>
                      </a:endParaRPr>
                    </a:p>
                  </a:txBody>
                  <a:tcPr marL="66126" marR="6612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411451">
                <a:tc>
                  <a:txBody>
                    <a:bodyPr/>
                    <a:lstStyle/>
                    <a:p>
                      <a:pPr>
                        <a:spcAft>
                          <a:spcPts val="0"/>
                        </a:spcAft>
                      </a:pPr>
                      <a:r>
                        <a:rPr lang="de-DE" sz="1300">
                          <a:effectLst/>
                          <a:latin typeface="Calibri"/>
                          <a:ea typeface="Calibri"/>
                          <a:cs typeface="Times New Roman"/>
                        </a:rPr>
                        <a:t>Pflegestufe II (mit Demenz*)</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545 Euro</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Pflegegrad 4 </a:t>
                      </a:r>
                      <a:endParaRPr lang="de-DE" sz="1100">
                        <a:effectLst/>
                        <a:latin typeface="Calibri"/>
                        <a:ea typeface="Calibri"/>
                        <a:cs typeface="Times New Roman"/>
                      </a:endParaRPr>
                    </a:p>
                  </a:txBody>
                  <a:tcPr marL="66126" marR="66126"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300">
                          <a:effectLst/>
                          <a:latin typeface="Calibri"/>
                          <a:ea typeface="Calibri"/>
                          <a:cs typeface="Times New Roman"/>
                        </a:rPr>
                        <a:t>728 Euro</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411451">
                <a:tc>
                  <a:txBody>
                    <a:bodyPr/>
                    <a:lstStyle/>
                    <a:p>
                      <a:pPr>
                        <a:spcAft>
                          <a:spcPts val="0"/>
                        </a:spcAft>
                      </a:pPr>
                      <a:r>
                        <a:rPr lang="de-DE" sz="1300">
                          <a:effectLst/>
                          <a:latin typeface="Calibri"/>
                          <a:ea typeface="Calibri"/>
                          <a:cs typeface="Times New Roman"/>
                        </a:rPr>
                        <a:t>Pflegestufe III </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728 Euro</a:t>
                      </a:r>
                      <a:endParaRPr lang="de-DE" sz="1100">
                        <a:effectLst/>
                        <a:latin typeface="Calibri"/>
                        <a:ea typeface="Calibri"/>
                        <a:cs typeface="Times New Roman"/>
                      </a:endParaRPr>
                    </a:p>
                  </a:txBody>
                  <a:tcPr marL="66126" marR="6612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483702">
                <a:tc>
                  <a:txBody>
                    <a:bodyPr/>
                    <a:lstStyle/>
                    <a:p>
                      <a:pPr>
                        <a:spcAft>
                          <a:spcPts val="0"/>
                        </a:spcAft>
                      </a:pPr>
                      <a:r>
                        <a:rPr lang="de-DE" sz="1300">
                          <a:effectLst/>
                          <a:latin typeface="Calibri"/>
                          <a:ea typeface="Calibri"/>
                          <a:cs typeface="Times New Roman"/>
                        </a:rPr>
                        <a:t>Pflegestufe III (mit Demenz*)</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dirty="0">
                          <a:effectLst/>
                          <a:latin typeface="Calibri"/>
                          <a:ea typeface="Calibri"/>
                          <a:cs typeface="Times New Roman"/>
                        </a:rPr>
                        <a:t>728 Euro</a:t>
                      </a:r>
                      <a:endParaRPr lang="de-DE" sz="1100" dirty="0">
                        <a:effectLst/>
                        <a:latin typeface="Calibri"/>
                        <a:ea typeface="Calibri"/>
                        <a:cs typeface="Times New Roman"/>
                      </a:endParaRPr>
                    </a:p>
                  </a:txBody>
                  <a:tcPr marL="66126" marR="6612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Pflegegrad 5 </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dirty="0">
                          <a:effectLst/>
                          <a:latin typeface="Calibri"/>
                          <a:ea typeface="Calibri"/>
                          <a:cs typeface="Times New Roman"/>
                        </a:rPr>
                        <a:t>901 Euro</a:t>
                      </a:r>
                      <a:endParaRPr lang="de-DE" sz="1100" dirty="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Rechteck 3"/>
          <p:cNvSpPr/>
          <p:nvPr/>
        </p:nvSpPr>
        <p:spPr>
          <a:xfrm>
            <a:off x="179512" y="5949280"/>
            <a:ext cx="8784976" cy="738664"/>
          </a:xfrm>
          <a:prstGeom prst="rect">
            <a:avLst/>
          </a:prstGeom>
        </p:spPr>
        <p:txBody>
          <a:bodyPr wrap="square">
            <a:spAutoFit/>
          </a:bodyPr>
          <a:lstStyle/>
          <a:p>
            <a:r>
              <a:rPr lang="de-DE" sz="1400" dirty="0"/>
              <a:t>Das Pflegegeld kann in Anspruch genommen werden, wenn Angehörige oder Ehrenamtliche die Pflege übernehmen. Das Pflegegeld kann auch mit ambulanten Pflegesachleistungen kombiniert werden. Im Zuge der Pflegestärkungsgesetze erhalten fast alle Pflegebedürftigen zumeist höhere Leistungen.</a:t>
            </a:r>
          </a:p>
        </p:txBody>
      </p:sp>
      <p:sp>
        <p:nvSpPr>
          <p:cNvPr id="5" name="Rechteck 4"/>
          <p:cNvSpPr/>
          <p:nvPr/>
        </p:nvSpPr>
        <p:spPr>
          <a:xfrm>
            <a:off x="6084168" y="2598863"/>
            <a:ext cx="2880320" cy="2462213"/>
          </a:xfrm>
          <a:prstGeom prst="rect">
            <a:avLst/>
          </a:prstGeom>
          <a:solidFill>
            <a:schemeClr val="bg2"/>
          </a:solidFill>
        </p:spPr>
        <p:txBody>
          <a:bodyPr wrap="square">
            <a:spAutoFit/>
          </a:bodyPr>
          <a:lstStyle/>
          <a:p>
            <a:r>
              <a:rPr lang="de-DE" sz="1400" dirty="0" smtClean="0"/>
              <a:t>Gilt </a:t>
            </a:r>
            <a:r>
              <a:rPr lang="de-DE" sz="1400" dirty="0"/>
              <a:t>für Personen mit dauerhaft erheblich eingeschränkter Alltagskompetenz im Sinne von </a:t>
            </a:r>
            <a:r>
              <a:rPr lang="de-DE" sz="1400" dirty="0" smtClean="0"/>
              <a:t>§45a </a:t>
            </a:r>
            <a:r>
              <a:rPr lang="de-DE" sz="1400" dirty="0"/>
              <a:t>SGB XI (in der bis zum 31.12.2016 geltenden Fassung) – das sind vor allem an Demenz erkrankte Menschen. </a:t>
            </a:r>
            <a:endParaRPr lang="de-DE" sz="1400" dirty="0" smtClean="0"/>
          </a:p>
          <a:p>
            <a:endParaRPr lang="de-DE" sz="1400" dirty="0" smtClean="0"/>
          </a:p>
          <a:p>
            <a:r>
              <a:rPr lang="de-DE" sz="1400" dirty="0" smtClean="0"/>
              <a:t>**</a:t>
            </a:r>
            <a:r>
              <a:rPr lang="de-DE" sz="1400" dirty="0"/>
              <a:t>Bei Pflegegrad 1 gewährt die Pflegeversicherung Leistungen nach </a:t>
            </a:r>
            <a:r>
              <a:rPr lang="de-DE" sz="1400" dirty="0" smtClean="0"/>
              <a:t>§28a </a:t>
            </a:r>
            <a:r>
              <a:rPr lang="de-DE" sz="1400" dirty="0"/>
              <a:t>SGB XI.</a:t>
            </a:r>
          </a:p>
        </p:txBody>
      </p:sp>
    </p:spTree>
    <p:extLst>
      <p:ext uri="{BB962C8B-B14F-4D97-AF65-F5344CB8AC3E}">
        <p14:creationId xmlns:p14="http://schemas.microsoft.com/office/powerpoint/2010/main" xmlns="" val="3116519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Pflegesachleistungen für die häusliche Pflege</a:t>
            </a:r>
            <a:endParaRPr lang="de-DE" dirty="0"/>
          </a:p>
        </p:txBody>
      </p:sp>
      <p:graphicFrame>
        <p:nvGraphicFramePr>
          <p:cNvPr id="3" name="Tabelle 2"/>
          <p:cNvGraphicFramePr>
            <a:graphicFrameLocks noGrp="1"/>
          </p:cNvGraphicFramePr>
          <p:nvPr>
            <p:extLst>
              <p:ext uri="{D42A27DB-BD31-4B8C-83A1-F6EECF244321}">
                <p14:modId xmlns:p14="http://schemas.microsoft.com/office/powerpoint/2010/main" xmlns="" val="3639815521"/>
              </p:ext>
            </p:extLst>
          </p:nvPr>
        </p:nvGraphicFramePr>
        <p:xfrm>
          <a:off x="611560" y="1729581"/>
          <a:ext cx="8136903" cy="2987040"/>
        </p:xfrm>
        <a:graphic>
          <a:graphicData uri="http://schemas.openxmlformats.org/drawingml/2006/table">
            <a:tbl>
              <a:tblPr firstRow="1" firstCol="1" bandRow="1"/>
              <a:tblGrid>
                <a:gridCol w="2952328"/>
                <a:gridCol w="2016224"/>
                <a:gridCol w="1584176"/>
                <a:gridCol w="1584175"/>
              </a:tblGrid>
              <a:tr h="0">
                <a:tc>
                  <a:txBody>
                    <a:bodyPr/>
                    <a:lstStyle/>
                    <a:p>
                      <a:pPr>
                        <a:spcAft>
                          <a:spcPts val="0"/>
                        </a:spcAft>
                      </a:pPr>
                      <a:r>
                        <a:rPr lang="de-DE" sz="1400" b="1" dirty="0">
                          <a:effectLst/>
                          <a:latin typeface="Calibri"/>
                          <a:ea typeface="Calibri"/>
                          <a:cs typeface="Times New Roman"/>
                        </a:rPr>
                        <a:t>Pflegebedürftigkeit in Stufen</a:t>
                      </a:r>
                      <a:endParaRPr lang="de-DE" sz="1100" dirty="0">
                        <a:effectLst/>
                        <a:latin typeface="Calibri"/>
                        <a:ea typeface="Calibri"/>
                        <a:cs typeface="Times New Roman"/>
                      </a:endParaRPr>
                    </a:p>
                    <a:p>
                      <a:pPr>
                        <a:spcAft>
                          <a:spcPts val="0"/>
                        </a:spcAft>
                      </a:pPr>
                      <a:r>
                        <a:rPr lang="de-DE" sz="1400" b="1" dirty="0">
                          <a:effectLst/>
                          <a:latin typeface="Calibri"/>
                          <a:ea typeface="Calibri"/>
                          <a:cs typeface="Times New Roman"/>
                        </a:rPr>
                        <a:t> </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dirty="0">
                          <a:effectLst/>
                          <a:latin typeface="Calibri"/>
                          <a:ea typeface="Calibri"/>
                          <a:cs typeface="Times New Roman"/>
                        </a:rPr>
                        <a:t>Leistungen seit 2015 max. Leistungen  pro Monat</a:t>
                      </a:r>
                      <a:endParaRPr lang="de-DE" sz="1100" dirty="0">
                        <a:effectLst/>
                        <a:latin typeface="Calibri"/>
                        <a:ea typeface="Calibri"/>
                        <a:cs typeface="Times New Roman"/>
                      </a:endParaRPr>
                    </a:p>
                    <a:p>
                      <a:pPr>
                        <a:spcAft>
                          <a:spcPts val="0"/>
                        </a:spcAft>
                      </a:pPr>
                      <a:r>
                        <a:rPr lang="de-DE" sz="1400" b="1" dirty="0">
                          <a:effectLst/>
                          <a:latin typeface="Calibri"/>
                          <a:ea typeface="Calibri"/>
                          <a:cs typeface="Times New Roman"/>
                        </a:rPr>
                        <a:t> </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dirty="0">
                          <a:effectLst/>
                          <a:latin typeface="Calibri"/>
                          <a:ea typeface="Calibri"/>
                          <a:cs typeface="Times New Roman"/>
                        </a:rPr>
                        <a:t>Pflegebedürftigkeit in Graden</a:t>
                      </a:r>
                      <a:endParaRPr lang="de-DE" sz="1100" dirty="0">
                        <a:effectLst/>
                        <a:latin typeface="Calibri"/>
                        <a:ea typeface="Calibri"/>
                        <a:cs typeface="Times New Roman"/>
                      </a:endParaRPr>
                    </a:p>
                    <a:p>
                      <a:pPr>
                        <a:spcAft>
                          <a:spcPts val="0"/>
                        </a:spcAft>
                      </a:pPr>
                      <a:r>
                        <a:rPr lang="de-DE" sz="1400" b="1" dirty="0">
                          <a:effectLst/>
                          <a:latin typeface="Calibri"/>
                          <a:ea typeface="Calibri"/>
                          <a:cs typeface="Times New Roman"/>
                        </a:rPr>
                        <a:t> </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ab 2017 max. Leistungen  pro Monat</a:t>
                      </a:r>
                      <a:endParaRPr lang="de-DE" sz="1100">
                        <a:effectLst/>
                        <a:latin typeface="Calibri"/>
                        <a:ea typeface="Calibri"/>
                        <a:cs typeface="Times New Roman"/>
                      </a:endParaRPr>
                    </a:p>
                    <a:p>
                      <a:pPr>
                        <a:spcAft>
                          <a:spcPts val="0"/>
                        </a:spcAft>
                      </a:pPr>
                      <a:r>
                        <a:rPr lang="de-DE" sz="1400" b="1">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0571">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1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sog. „Pflegestufe 0“ (mit Demenz*)</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231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Pflegegrad 2</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689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Pflegestufe 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468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 </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dirty="0">
                          <a:effectLst/>
                          <a:latin typeface="Calibri"/>
                          <a:ea typeface="Calibri"/>
                          <a:cs typeface="Times New Roman"/>
                        </a:rPr>
                        <a:t>Pflegestufe I (mit Demenz*)</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689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3</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1.298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Pflegestufe II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1.144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Pflegestufe II (mit Demenz*)</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1.298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4</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1.612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Pflegestufe III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1.612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Pflegestufe III (mit Demenz*)</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1.612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5</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1.995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Härtefall</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1.995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r>
              <a:tr h="0">
                <a:tc>
                  <a:txBody>
                    <a:bodyPr/>
                    <a:lstStyle/>
                    <a:p>
                      <a:pPr>
                        <a:spcAft>
                          <a:spcPts val="0"/>
                        </a:spcAft>
                      </a:pPr>
                      <a:r>
                        <a:rPr lang="de-DE" sz="1400" dirty="0">
                          <a:effectLst/>
                          <a:latin typeface="Calibri"/>
                          <a:ea typeface="Calibri"/>
                          <a:cs typeface="Times New Roman"/>
                        </a:rPr>
                        <a:t>Härtefall (mit </a:t>
                      </a:r>
                      <a:r>
                        <a:rPr lang="de-DE" sz="1400" dirty="0" smtClean="0">
                          <a:effectLst/>
                          <a:latin typeface="Calibri"/>
                          <a:ea typeface="Calibri"/>
                          <a:cs typeface="Times New Roman"/>
                        </a:rPr>
                        <a:t>Demenz</a:t>
                      </a:r>
                      <a:r>
                        <a:rPr lang="de-DE" sz="1400" dirty="0">
                          <a:effectLst/>
                          <a:latin typeface="Calibri"/>
                          <a:ea typeface="Calibri"/>
                          <a:cs typeface="Times New Roman"/>
                        </a:rPr>
                        <a:t>*)</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1.995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 </a:t>
                      </a:r>
                      <a:endParaRPr lang="de-DE" sz="1100" dirty="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pic>
        <p:nvPicPr>
          <p:cNvPr id="3073" name="Picture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19672" y="6021288"/>
            <a:ext cx="5759450" cy="512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29342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t>Pflegesachleistungen für die häusliche Pflege</a:t>
            </a:r>
          </a:p>
        </p:txBody>
      </p:sp>
      <p:graphicFrame>
        <p:nvGraphicFramePr>
          <p:cNvPr id="3" name="Tabelle 2"/>
          <p:cNvGraphicFramePr>
            <a:graphicFrameLocks noGrp="1"/>
          </p:cNvGraphicFramePr>
          <p:nvPr/>
        </p:nvGraphicFramePr>
        <p:xfrm>
          <a:off x="611560" y="1729581"/>
          <a:ext cx="7632848" cy="3200400"/>
        </p:xfrm>
        <a:graphic>
          <a:graphicData uri="http://schemas.openxmlformats.org/drawingml/2006/table">
            <a:tbl>
              <a:tblPr firstRow="1" firstCol="1" bandRow="1"/>
              <a:tblGrid>
                <a:gridCol w="2808312"/>
                <a:gridCol w="1636544"/>
                <a:gridCol w="1593996"/>
                <a:gridCol w="1593996"/>
              </a:tblGrid>
              <a:tr h="0">
                <a:tc>
                  <a:txBody>
                    <a:bodyPr/>
                    <a:lstStyle/>
                    <a:p>
                      <a:pPr>
                        <a:spcAft>
                          <a:spcPts val="0"/>
                        </a:spcAft>
                      </a:pPr>
                      <a:r>
                        <a:rPr lang="de-DE" sz="1400" b="1">
                          <a:effectLst/>
                          <a:latin typeface="Calibri"/>
                          <a:ea typeface="Calibri"/>
                          <a:cs typeface="Times New Roman"/>
                        </a:rPr>
                        <a:t>Pflegebedürftigkeit in Stufen</a:t>
                      </a:r>
                      <a:endParaRPr lang="de-DE" sz="1100">
                        <a:effectLst/>
                        <a:latin typeface="Calibri"/>
                        <a:ea typeface="Calibri"/>
                        <a:cs typeface="Times New Roman"/>
                      </a:endParaRPr>
                    </a:p>
                    <a:p>
                      <a:pPr>
                        <a:spcAft>
                          <a:spcPts val="0"/>
                        </a:spcAft>
                      </a:pPr>
                      <a:r>
                        <a:rPr lang="de-DE" sz="1400" b="1">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seit 2015 max. Leistungen  pro Monat</a:t>
                      </a:r>
                      <a:endParaRPr lang="de-DE" sz="1100">
                        <a:effectLst/>
                        <a:latin typeface="Calibri"/>
                        <a:ea typeface="Calibri"/>
                        <a:cs typeface="Times New Roman"/>
                      </a:endParaRPr>
                    </a:p>
                    <a:p>
                      <a:pPr>
                        <a:spcAft>
                          <a:spcPts val="0"/>
                        </a:spcAft>
                      </a:pPr>
                      <a:r>
                        <a:rPr lang="de-DE" sz="1400" b="1">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Pflegebedürftigkeit in Graden</a:t>
                      </a:r>
                      <a:endParaRPr lang="de-DE" sz="1100">
                        <a:effectLst/>
                        <a:latin typeface="Calibri"/>
                        <a:ea typeface="Calibri"/>
                        <a:cs typeface="Times New Roman"/>
                      </a:endParaRPr>
                    </a:p>
                    <a:p>
                      <a:pPr>
                        <a:spcAft>
                          <a:spcPts val="0"/>
                        </a:spcAft>
                      </a:pPr>
                      <a:r>
                        <a:rPr lang="de-DE" sz="1400" b="1">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ab 2017 max. Leistungen  pro Monat</a:t>
                      </a:r>
                      <a:endParaRPr lang="de-DE" sz="1100">
                        <a:effectLst/>
                        <a:latin typeface="Calibri"/>
                        <a:ea typeface="Calibri"/>
                        <a:cs typeface="Times New Roman"/>
                      </a:endParaRPr>
                    </a:p>
                    <a:p>
                      <a:pPr>
                        <a:spcAft>
                          <a:spcPts val="0"/>
                        </a:spcAft>
                      </a:pPr>
                      <a:r>
                        <a:rPr lang="de-DE" sz="1400" b="1">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1 </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sog. „Pflegestufe 0“ (mit Demenz*)</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231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2</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689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Pflegestufe 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468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Pflegestufe I (mit Demenz*)</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689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3</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1.298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Pflegestufe II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1.144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Pflegestufe II (mit Demenz*)</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1.298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4</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1.612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Pflegestufe III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1.612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Pflegestufe III (mit Demenz*)</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1.612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5</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1.995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Härtefall</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1.995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a:noFill/>
                    </a:lnR>
                    <a:lnT>
                      <a:noFill/>
                    </a:lnT>
                    <a:lnB>
                      <a:noFill/>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r>
              <a:tr h="0">
                <a:tc>
                  <a:txBody>
                    <a:bodyPr/>
                    <a:lstStyle/>
                    <a:p>
                      <a:pPr>
                        <a:spcAft>
                          <a:spcPts val="0"/>
                        </a:spcAft>
                      </a:pPr>
                      <a:r>
                        <a:rPr lang="de-DE" sz="1400" dirty="0">
                          <a:effectLst/>
                          <a:latin typeface="Calibri"/>
                          <a:ea typeface="Calibri"/>
                          <a:cs typeface="Times New Roman"/>
                        </a:rPr>
                        <a:t>Härtefall (mit </a:t>
                      </a:r>
                      <a:r>
                        <a:rPr lang="de-DE" sz="1400" dirty="0" smtClean="0">
                          <a:effectLst/>
                          <a:latin typeface="Calibri"/>
                          <a:ea typeface="Calibri"/>
                          <a:cs typeface="Times New Roman"/>
                        </a:rPr>
                        <a:t>Demenz</a:t>
                      </a:r>
                      <a:r>
                        <a:rPr lang="de-DE" sz="1400" dirty="0">
                          <a:effectLst/>
                          <a:latin typeface="Calibri"/>
                          <a:ea typeface="Calibri"/>
                          <a:cs typeface="Times New Roman"/>
                        </a:rPr>
                        <a:t>*)</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1.995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 </a:t>
                      </a:r>
                      <a:endParaRPr lang="de-DE" sz="1100" dirty="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pic>
        <p:nvPicPr>
          <p:cNvPr id="4" name="Picture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19964" y="6165304"/>
            <a:ext cx="5759450" cy="512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02054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Pflegehilfsmittel</a:t>
            </a:r>
            <a:endParaRPr lang="de-DE" dirty="0"/>
          </a:p>
        </p:txBody>
      </p:sp>
      <p:graphicFrame>
        <p:nvGraphicFramePr>
          <p:cNvPr id="5" name="Tabelle 4"/>
          <p:cNvGraphicFramePr>
            <a:graphicFrameLocks noGrp="1"/>
          </p:cNvGraphicFramePr>
          <p:nvPr/>
        </p:nvGraphicFramePr>
        <p:xfrm>
          <a:off x="683568" y="1988840"/>
          <a:ext cx="7344816" cy="1493520"/>
        </p:xfrm>
        <a:graphic>
          <a:graphicData uri="http://schemas.openxmlformats.org/drawingml/2006/table">
            <a:tbl>
              <a:tblPr firstRow="1" firstCol="1" bandRow="1"/>
              <a:tblGrid>
                <a:gridCol w="1836204"/>
                <a:gridCol w="1836204"/>
                <a:gridCol w="1836204"/>
                <a:gridCol w="1836204"/>
              </a:tblGrid>
              <a:tr h="0">
                <a:tc>
                  <a:txBody>
                    <a:bodyPr/>
                    <a:lstStyle/>
                    <a:p>
                      <a:pPr>
                        <a:spcAft>
                          <a:spcPts val="0"/>
                        </a:spcAft>
                      </a:pPr>
                      <a:r>
                        <a:rPr lang="de-DE" sz="1400" b="1" dirty="0">
                          <a:effectLst/>
                          <a:latin typeface="Calibri"/>
                          <a:ea typeface="Calibri"/>
                          <a:cs typeface="Times New Roman"/>
                        </a:rPr>
                        <a:t>Pflegebedürftigkeit in Stufen</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dirty="0">
                          <a:effectLst/>
                          <a:latin typeface="Calibri"/>
                          <a:ea typeface="Calibri"/>
                          <a:cs typeface="Times New Roman"/>
                        </a:rPr>
                        <a:t>Leistungen seit 2015 max. Leistungen pro Monat</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Pflegebedürftigkeit in Graden</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ab 2017 max. Leistungen pro Monat</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dirty="0" smtClean="0">
                          <a:effectLst/>
                          <a:latin typeface="Calibri"/>
                          <a:ea typeface="Calibri"/>
                          <a:cs typeface="Times New Roman"/>
                        </a:rPr>
                        <a:t>-</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1</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40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Sog. „Pflegestufe 0“ (mit Demenz*) Pflegestufe I-III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40 Euro</a:t>
                      </a:r>
                      <a:endParaRPr lang="de-DE" sz="1100" dirty="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2-5</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40 Euro</a:t>
                      </a:r>
                      <a:endParaRPr lang="de-DE" sz="1100" dirty="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 name="Rechteck 11"/>
          <p:cNvSpPr/>
          <p:nvPr/>
        </p:nvSpPr>
        <p:spPr>
          <a:xfrm>
            <a:off x="1763688" y="4221088"/>
            <a:ext cx="5832648" cy="738664"/>
          </a:xfrm>
          <a:prstGeom prst="rect">
            <a:avLst/>
          </a:prstGeom>
        </p:spPr>
        <p:txBody>
          <a:bodyPr wrap="square">
            <a:spAutoFit/>
          </a:bodyPr>
          <a:lstStyle/>
          <a:p>
            <a:r>
              <a:rPr lang="de-DE" sz="1400" dirty="0" smtClean="0"/>
              <a:t>Die </a:t>
            </a:r>
            <a:r>
              <a:rPr lang="de-DE" sz="1400" dirty="0"/>
              <a:t>Kosten für Verbrauchsprodukte in Höhe von bis zu 40 Euro pro Monat </a:t>
            </a:r>
            <a:r>
              <a:rPr lang="de-DE" sz="1400" dirty="0" smtClean="0"/>
              <a:t>werden </a:t>
            </a:r>
            <a:r>
              <a:rPr lang="de-DE" sz="1400" dirty="0"/>
              <a:t>von der Pflegekasse erstattet. Dazu gehören z. B. Einmalhandschuhe oder Betteinlagen.</a:t>
            </a:r>
          </a:p>
        </p:txBody>
      </p:sp>
    </p:spTree>
    <p:extLst>
      <p:ext uri="{BB962C8B-B14F-4D97-AF65-F5344CB8AC3E}">
        <p14:creationId xmlns:p14="http://schemas.microsoft.com/office/powerpoint/2010/main" xmlns="" val="3042425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Pflege bei Verhinderung einer Pflegeperson</a:t>
            </a:r>
            <a:endParaRPr lang="de-DE" dirty="0"/>
          </a:p>
        </p:txBody>
      </p:sp>
      <p:graphicFrame>
        <p:nvGraphicFramePr>
          <p:cNvPr id="3" name="Tabelle 2"/>
          <p:cNvGraphicFramePr>
            <a:graphicFrameLocks noGrp="1"/>
          </p:cNvGraphicFramePr>
          <p:nvPr>
            <p:extLst>
              <p:ext uri="{D42A27DB-BD31-4B8C-83A1-F6EECF244321}">
                <p14:modId xmlns:p14="http://schemas.microsoft.com/office/powerpoint/2010/main" xmlns="" val="1736634726"/>
              </p:ext>
            </p:extLst>
          </p:nvPr>
        </p:nvGraphicFramePr>
        <p:xfrm>
          <a:off x="683568" y="1844824"/>
          <a:ext cx="7416824" cy="2212315"/>
        </p:xfrm>
        <a:graphic>
          <a:graphicData uri="http://schemas.openxmlformats.org/drawingml/2006/table">
            <a:tbl>
              <a:tblPr firstRow="1" firstCol="1" bandRow="1"/>
              <a:tblGrid>
                <a:gridCol w="1854206"/>
                <a:gridCol w="1854206"/>
                <a:gridCol w="1854206"/>
                <a:gridCol w="1854206"/>
              </a:tblGrid>
              <a:tr h="888424">
                <a:tc>
                  <a:txBody>
                    <a:bodyPr/>
                    <a:lstStyle/>
                    <a:p>
                      <a:pPr>
                        <a:spcAft>
                          <a:spcPts val="0"/>
                        </a:spcAft>
                      </a:pPr>
                      <a:r>
                        <a:rPr lang="de-DE" sz="1400" b="1">
                          <a:effectLst/>
                          <a:latin typeface="Calibri"/>
                          <a:ea typeface="Calibri"/>
                          <a:cs typeface="Times New Roman"/>
                        </a:rPr>
                        <a:t>Pflegebedürftigkeit in Stufen</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seit 2015 max. Leistungen pro Kalenderjahr</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Pflegebedürftigkeit in Graden</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ab 2017 max. Leistungen pro Kalenderjahr</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9688">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1</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10531">
                <a:tc>
                  <a:txBody>
                    <a:bodyPr/>
                    <a:lstStyle/>
                    <a:p>
                      <a:pPr>
                        <a:spcAft>
                          <a:spcPts val="0"/>
                        </a:spcAft>
                      </a:pPr>
                      <a:r>
                        <a:rPr lang="de-DE" sz="1400">
                          <a:effectLst/>
                          <a:latin typeface="Calibri"/>
                          <a:ea typeface="Calibri"/>
                          <a:cs typeface="Times New Roman"/>
                        </a:rPr>
                        <a:t>Sog. „Pflegestufe 0“ (mit Demenz*) Pflegestufe I-III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1.612 Euro für Kosten einer notwendigen Ersatzpflege bis zu 6 Wochen</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2-5</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1.612 Euro für Kosten einer notwendigen Ersatzpflege bis zu 6 Wochen</a:t>
                      </a:r>
                      <a:endParaRPr lang="de-DE" sz="1100" dirty="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Rechteck 3"/>
          <p:cNvSpPr/>
          <p:nvPr/>
        </p:nvSpPr>
        <p:spPr>
          <a:xfrm>
            <a:off x="827584" y="4653136"/>
            <a:ext cx="7128792" cy="1169551"/>
          </a:xfrm>
          <a:prstGeom prst="rect">
            <a:avLst/>
          </a:prstGeom>
        </p:spPr>
        <p:txBody>
          <a:bodyPr wrap="square">
            <a:spAutoFit/>
          </a:bodyPr>
          <a:lstStyle/>
          <a:p>
            <a:r>
              <a:rPr lang="de-DE" sz="1400" dirty="0"/>
              <a:t>Macht die private Pflegeperson Urlaub oder ist sie durch Krankheit vorübergehend an der Pflege gehindert, übernimmt die Pflegeversicherung die Kosten einer Ersatzpflege. Diese sogenannte Verhinderungspflege kann etwa durch einen ambulanten Pflegedienst, durch Einzelpflegekräfte, ehrenamtlich Pflegende oder nahe Angehörige erfolgen.</a:t>
            </a:r>
          </a:p>
        </p:txBody>
      </p:sp>
    </p:spTree>
    <p:extLst>
      <p:ext uri="{BB962C8B-B14F-4D97-AF65-F5344CB8AC3E}">
        <p14:creationId xmlns:p14="http://schemas.microsoft.com/office/powerpoint/2010/main" xmlns="" val="777221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Kurzzeitpflege</a:t>
            </a:r>
            <a:endParaRPr lang="de-DE" dirty="0"/>
          </a:p>
        </p:txBody>
      </p:sp>
      <p:graphicFrame>
        <p:nvGraphicFramePr>
          <p:cNvPr id="3" name="Tabelle 2"/>
          <p:cNvGraphicFramePr>
            <a:graphicFrameLocks noGrp="1"/>
          </p:cNvGraphicFramePr>
          <p:nvPr/>
        </p:nvGraphicFramePr>
        <p:xfrm>
          <a:off x="683566" y="2369661"/>
          <a:ext cx="7776865" cy="1920240"/>
        </p:xfrm>
        <a:graphic>
          <a:graphicData uri="http://schemas.openxmlformats.org/drawingml/2006/table">
            <a:tbl>
              <a:tblPr firstRow="1" firstCol="1" bandRow="1"/>
              <a:tblGrid>
                <a:gridCol w="1656186"/>
                <a:gridCol w="2232248"/>
                <a:gridCol w="1584176"/>
                <a:gridCol w="2304255"/>
              </a:tblGrid>
              <a:tr h="0">
                <a:tc>
                  <a:txBody>
                    <a:bodyPr/>
                    <a:lstStyle/>
                    <a:p>
                      <a:pPr>
                        <a:spcAft>
                          <a:spcPts val="0"/>
                        </a:spcAft>
                      </a:pPr>
                      <a:r>
                        <a:rPr lang="de-DE" sz="1400" b="1" dirty="0">
                          <a:effectLst/>
                          <a:latin typeface="Calibri"/>
                          <a:ea typeface="Calibri"/>
                          <a:cs typeface="Times New Roman"/>
                        </a:rPr>
                        <a:t>Pflegebedürftigkeit in Stufen</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dirty="0">
                          <a:effectLst/>
                          <a:latin typeface="Calibri"/>
                          <a:ea typeface="Calibri"/>
                          <a:cs typeface="Times New Roman"/>
                        </a:rPr>
                        <a:t>Leistungen seit 2015 max. Leistungen</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Pflegebedürftigkeit in Graden</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ab 2017 max. Leistungen</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dirty="0">
                          <a:effectLst/>
                          <a:latin typeface="Calibri"/>
                          <a:ea typeface="Calibri"/>
                          <a:cs typeface="Times New Roman"/>
                        </a:rPr>
                        <a:t>-</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1</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Pro Monat bis zu 125 Euro einsetzbarer Entlastungsbetrag</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Sog. „Pflegestufe 0“ (mit Demenz*) Pflegestufe I-III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Pro Kalenderjahr: 1.612 Euro für Kosten der Kurzzeitpflege bis zu 4 Wochen bzw. 8 Wochen seit 1.1.2016</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2-5</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Pro Kalenderjahr: 1.612 Euro für Kosten der Kurzzeitpflege bis zu 8 Wochen</a:t>
                      </a:r>
                      <a:endParaRPr lang="de-DE" sz="1100" dirty="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Rechteck 3"/>
          <p:cNvSpPr/>
          <p:nvPr/>
        </p:nvSpPr>
        <p:spPr>
          <a:xfrm>
            <a:off x="1619672" y="4941168"/>
            <a:ext cx="5976664" cy="523220"/>
          </a:xfrm>
          <a:prstGeom prst="rect">
            <a:avLst/>
          </a:prstGeom>
        </p:spPr>
        <p:txBody>
          <a:bodyPr wrap="square">
            <a:spAutoFit/>
          </a:bodyPr>
          <a:lstStyle/>
          <a:p>
            <a:r>
              <a:rPr lang="de-DE" sz="1400" dirty="0"/>
              <a:t>Bis zu 8 Wochen Kurzzeitpflege =  doppelter Anspruch (Dauer und Betrag) durch Umwidmung aus der Verhinderungspflege</a:t>
            </a:r>
          </a:p>
        </p:txBody>
      </p:sp>
    </p:spTree>
    <p:extLst>
      <p:ext uri="{BB962C8B-B14F-4D97-AF65-F5344CB8AC3E}">
        <p14:creationId xmlns:p14="http://schemas.microsoft.com/office/powerpoint/2010/main" xmlns="" val="3019939303"/>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alathea">
  <a:themeElements>
    <a:clrScheme name="Okeanos">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Galathe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alathe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1772</Words>
  <Application>Microsoft Office PowerPoint</Application>
  <PresentationFormat>Bildschirmpräsentation (4:3)</PresentationFormat>
  <Paragraphs>454</Paragraphs>
  <Slides>21</Slides>
  <Notes>0</Notes>
  <HiddenSlides>0</HiddenSlides>
  <MMClips>0</MMClips>
  <ScaleCrop>false</ScaleCrop>
  <HeadingPairs>
    <vt:vector size="4" baseType="variant">
      <vt:variant>
        <vt:lpstr>Design</vt:lpstr>
      </vt:variant>
      <vt:variant>
        <vt:i4>1</vt:i4>
      </vt:variant>
      <vt:variant>
        <vt:lpstr>Folientitel</vt:lpstr>
      </vt:variant>
      <vt:variant>
        <vt:i4>21</vt:i4>
      </vt:variant>
    </vt:vector>
  </HeadingPairs>
  <TitlesOfParts>
    <vt:vector size="22" baseType="lpstr">
      <vt:lpstr>Galathea</vt:lpstr>
      <vt:lpstr>Modul 2: Rahmenbedingungen: Finanzierung und Beratung </vt:lpstr>
      <vt:lpstr>Finanzierung</vt:lpstr>
      <vt:lpstr>Leistungen ab 2017 im Überblick</vt:lpstr>
      <vt:lpstr>Pflegegeld für die häusliche Pflege</vt:lpstr>
      <vt:lpstr>Pflegesachleistungen für die häusliche Pflege</vt:lpstr>
      <vt:lpstr>Pflegesachleistungen für die häusliche Pflege</vt:lpstr>
      <vt:lpstr>Pflegehilfsmittel</vt:lpstr>
      <vt:lpstr>Pflege bei Verhinderung einer Pflegeperson</vt:lpstr>
      <vt:lpstr>Kurzzeitpflege</vt:lpstr>
      <vt:lpstr>Zusätzliche Leistungen für Pflegebedürftige in ambulant betreuten Wohngruppen</vt:lpstr>
      <vt:lpstr>Wohnumfeldverbessernde Maßnahmen</vt:lpstr>
      <vt:lpstr>Teilstationäre Leistungen der Tages-/Nachtpflege</vt:lpstr>
      <vt:lpstr>Leistungen bei vollstationärer Pflege</vt:lpstr>
      <vt:lpstr>Zusätzliche Betreuungs- und Entlastungsleistungen - Entlastungsbetrag</vt:lpstr>
      <vt:lpstr>Übergangspflegegeld für Menschen ohne Pflegestufe bzw. Pflegegrad</vt:lpstr>
      <vt:lpstr>Beratung</vt:lpstr>
      <vt:lpstr>Definition Angehörigenberatung</vt:lpstr>
      <vt:lpstr>Gruppenaufgabe</vt:lpstr>
      <vt:lpstr>Beratung und Information</vt:lpstr>
      <vt:lpstr>Beratungsangebote</vt:lpstr>
      <vt:lpstr>Quellen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kurve1</dc:creator>
  <cp:lastModifiedBy>Sirka Nitschmann</cp:lastModifiedBy>
  <cp:revision>48</cp:revision>
  <dcterms:created xsi:type="dcterms:W3CDTF">2015-01-22T11:33:12Z</dcterms:created>
  <dcterms:modified xsi:type="dcterms:W3CDTF">2017-07-04T12:10:49Z</dcterms:modified>
</cp:coreProperties>
</file>