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0" r:id="rId4"/>
    <p:sldId id="261" r:id="rId5"/>
    <p:sldId id="262" r:id="rId6"/>
    <p:sldId id="263" r:id="rId7"/>
    <p:sldId id="264" r:id="rId8"/>
    <p:sldId id="266" r:id="rId9"/>
    <p:sldId id="267" r:id="rId1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3632"/>
  </p:normalViewPr>
  <p:slideViewPr>
    <p:cSldViewPr>
      <p:cViewPr>
        <p:scale>
          <a:sx n="77" d="100"/>
          <a:sy n="77" d="100"/>
        </p:scale>
        <p:origin x="-678" y="-106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34985E-5973-4D2F-A8F3-FF5DADBBD555}" type="datetimeFigureOut">
              <a:rPr lang="de-DE" smtClean="0"/>
              <a:pPr/>
              <a:t>04.07.2017</a:t>
            </a:fld>
            <a:endParaRPr lang="de-DE"/>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de-DE">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1B5DFE0-78B4-452B-9D60-C65E5A71627D}" type="slidenum">
              <a:rPr lang="de-DE" smtClean="0">
                <a:solidFill>
                  <a:srgbClr val="DDE9EC"/>
                </a:solidFill>
              </a:rPr>
              <a:pPr/>
              <a:t>‹Nr.›</a:t>
            </a:fld>
            <a:endParaRPr lang="de-DE">
              <a:solidFill>
                <a:srgbClr val="DDE9EC"/>
              </a:solidFill>
            </a:endParaRPr>
          </a:p>
        </p:txBody>
      </p:sp>
    </p:spTree>
    <p:extLst>
      <p:ext uri="{BB962C8B-B14F-4D97-AF65-F5344CB8AC3E}">
        <p14:creationId xmlns:p14="http://schemas.microsoft.com/office/powerpoint/2010/main" xmlns="" val="54944007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p:txBody>
          <a:bodyPr/>
          <a:lstStyle/>
          <a:p>
            <a:endParaRPr lang="de-DE">
              <a:solidFill>
                <a:srgbClr val="464653"/>
              </a:solidFill>
            </a:endParaRPr>
          </a:p>
        </p:txBody>
      </p:sp>
      <p:sp>
        <p:nvSpPr>
          <p:cNvPr id="6" name="Foliennummernplatzhalter 5"/>
          <p:cNvSpPr>
            <a:spLocks noGrp="1"/>
          </p:cNvSpPr>
          <p:nvPr>
            <p:ph type="sldNum" sz="quarter" idx="12"/>
          </p:nvPr>
        </p:nvSpPr>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1850078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72019282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343728" cy="990600"/>
          </a:xfrm>
        </p:spPr>
        <p:txBody>
          <a:bodyPr>
            <a:normAutofit/>
          </a:bodyPr>
          <a:lstStyle>
            <a:lvl1pPr>
              <a:defRPr sz="3600">
                <a:solidFill>
                  <a:schemeClr val="tx2"/>
                </a:solidFill>
              </a:defRPr>
            </a:lvl1pPr>
          </a:lstStyle>
          <a:p>
            <a:r>
              <a:rPr kumimoji="0" lang="de-DE" dirty="0" smtClean="0"/>
              <a:t>Titelmasterformat durch Klicken bearbeiten</a:t>
            </a:r>
            <a:endParaRPr kumimoji="0" lang="en-US" dirty="0"/>
          </a:p>
        </p:txBody>
      </p:sp>
      <p:sp>
        <p:nvSpPr>
          <p:cNvPr id="8" name="Inhaltsplatzhalter 7"/>
          <p:cNvSpPr>
            <a:spLocks noGrp="1"/>
          </p:cNvSpPr>
          <p:nvPr>
            <p:ph sz="quarter" idx="1"/>
          </p:nvPr>
        </p:nvSpPr>
        <p:spPr>
          <a:xfrm>
            <a:off x="612648" y="1600200"/>
            <a:ext cx="8153400" cy="4495800"/>
          </a:xfrm>
        </p:spPr>
        <p:txBody>
          <a:bodyPr/>
          <a:lstStyle>
            <a:lvl1pPr>
              <a:buSzPct val="100000"/>
              <a:buFont typeface="Wingdings" pitchFamily="2" charset="2"/>
              <a:buChar char="§"/>
              <a:defRPr>
                <a:solidFill>
                  <a:schemeClr val="tx2"/>
                </a:solidFill>
              </a:defRPr>
            </a:lvl1pPr>
            <a:lvl2pPr>
              <a:buSzPct val="100000"/>
              <a:buFont typeface="Wingdings" pitchFamily="2" charset="2"/>
              <a:buChar char="§"/>
              <a:defRPr>
                <a:solidFill>
                  <a:schemeClr val="tx2"/>
                </a:solidFill>
              </a:defRPr>
            </a:lvl2pPr>
            <a:lvl3pPr>
              <a:buSzPct val="100000"/>
              <a:buFont typeface="Wingdings" pitchFamily="2" charset="2"/>
              <a:buChar char="§"/>
              <a:defRPr>
                <a:solidFill>
                  <a:schemeClr val="tx2"/>
                </a:solidFill>
              </a:defRPr>
            </a:lvl3pPr>
            <a:lvl4pPr>
              <a:buFont typeface="Wingdings" pitchFamily="2" charset="2"/>
              <a:buChar char="§"/>
              <a:defRPr>
                <a:solidFill>
                  <a:schemeClr val="tx2"/>
                </a:solidFill>
              </a:defRPr>
            </a:lvl4pPr>
            <a:lvl5pPr>
              <a:buFont typeface="Wingdings" pitchFamily="2" charset="2"/>
              <a:buChar char="§"/>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2" name="Datumsplatzhalter 11"/>
          <p:cNvSpPr>
            <a:spLocks noGrp="1"/>
          </p:cNvSpPr>
          <p:nvPr>
            <p:ph type="dt" sz="half" idx="10"/>
          </p:nvPr>
        </p:nvSpPr>
        <p:spPr>
          <a:xfrm>
            <a:off x="611560" y="6381328"/>
            <a:ext cx="8151440" cy="365125"/>
          </a:xfrm>
        </p:spPr>
        <p:txBody>
          <a:bodyPr/>
          <a:lstStyle>
            <a:lvl1pPr algn="ctr">
              <a:defRPr sz="1200"/>
            </a:lvl1pPr>
          </a:lstStyle>
          <a:p>
            <a:r>
              <a:rPr lang="de-DE" dirty="0" smtClean="0">
                <a:solidFill>
                  <a:srgbClr val="464653"/>
                </a:solidFill>
              </a:rPr>
              <a:t>Kooperationstreffen  -  13.02.2012</a:t>
            </a:r>
            <a:endParaRPr lang="de-DE" dirty="0">
              <a:solidFill>
                <a:srgbClr val="464653"/>
              </a:solidFill>
            </a:endParaRPr>
          </a:p>
        </p:txBody>
      </p:sp>
      <p:sp>
        <p:nvSpPr>
          <p:cNvPr id="13" name="Foliennummernplatzhalter 12"/>
          <p:cNvSpPr>
            <a:spLocks noGrp="1"/>
          </p:cNvSpPr>
          <p:nvPr>
            <p:ph type="sldNum" sz="quarter" idx="11"/>
          </p:nvPr>
        </p:nvSpPr>
        <p:spPr/>
        <p:txBody>
          <a:bodyPr/>
          <a:lstStyle/>
          <a:p>
            <a:fld id="{41B5DFE0-78B4-452B-9D60-C65E5A71627D}" type="slidenum">
              <a:rPr lang="de-DE" smtClean="0"/>
              <a:pPr/>
              <a:t>‹Nr.›</a:t>
            </a:fld>
            <a:endParaRPr lang="de-DE"/>
          </a:p>
        </p:txBody>
      </p:sp>
      <p:pic>
        <p:nvPicPr>
          <p:cNvPr id="15"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p14="http://schemas.microsoft.com/office/powerpoint/2010/main" xmlns="" val="4027725026"/>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p:txBody>
          <a:bodyPr/>
          <a:lstStyle/>
          <a:p>
            <a:endParaRPr lang="de-DE">
              <a:solidFill>
                <a:srgbClr val="464653"/>
              </a:solidFill>
            </a:endParaRPr>
          </a:p>
        </p:txBody>
      </p:sp>
    </p:spTree>
    <p:extLst>
      <p:ext uri="{BB962C8B-B14F-4D97-AF65-F5344CB8AC3E}">
        <p14:creationId xmlns:p14="http://schemas.microsoft.com/office/powerpoint/2010/main" xmlns="" val="268510419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2" name="Fußzeilenplatzhalter 11"/>
          <p:cNvSpPr>
            <a:spLocks noGrp="1"/>
          </p:cNvSpPr>
          <p:nvPr>
            <p:ph type="ftr" sz="quarter" idx="17"/>
          </p:nvPr>
        </p:nvSpPr>
        <p:spPr/>
        <p:txBody>
          <a:bodyPr rtlCol="0"/>
          <a:lstStyle/>
          <a:p>
            <a:endParaRPr lang="de-DE">
              <a:solidFill>
                <a:srgbClr val="464653"/>
              </a:solidFill>
            </a:endParaRPr>
          </a:p>
        </p:txBody>
      </p:sp>
    </p:spTree>
    <p:extLst>
      <p:ext uri="{BB962C8B-B14F-4D97-AF65-F5344CB8AC3E}">
        <p14:creationId xmlns:p14="http://schemas.microsoft.com/office/powerpoint/2010/main" xmlns="" val="2618953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4" name="Fußzeilenplatzhalter 13"/>
          <p:cNvSpPr>
            <a:spLocks noGrp="1"/>
          </p:cNvSpPr>
          <p:nvPr>
            <p:ph type="ftr" sz="quarter" idx="17"/>
          </p:nvPr>
        </p:nvSpPr>
        <p:spPr/>
        <p:txBody>
          <a:bodyPr rtlCol="0"/>
          <a:lstStyle/>
          <a:p>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p14="http://schemas.microsoft.com/office/powerpoint/2010/main" xmlns="" val="42183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4" name="Fußzeilenplatzhalter 3"/>
          <p:cNvSpPr>
            <a:spLocks noGrp="1"/>
          </p:cNvSpPr>
          <p:nvPr>
            <p:ph type="ftr" sz="quarter" idx="11"/>
          </p:nvPr>
        </p:nvSpPr>
        <p:spPr/>
        <p:txBody>
          <a:bodyPr/>
          <a:lstStyle/>
          <a:p>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13211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11"/>
          </p:nvPr>
        </p:nvSpPr>
        <p:spPr/>
        <p:txBody>
          <a:bodyPr/>
          <a:lstStyle/>
          <a:p>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41B5DFE0-78B4-452B-9D60-C65E5A71627D}" type="slidenum">
              <a:rPr lang="de-DE" smtClean="0">
                <a:solidFill>
                  <a:srgbClr val="464653"/>
                </a:solidFill>
              </a:rPr>
              <a:pPr/>
              <a:t>‹Nr.›</a:t>
            </a:fld>
            <a:endParaRPr lang="de-DE">
              <a:solidFill>
                <a:srgbClr val="464653"/>
              </a:solidFill>
            </a:endParaRPr>
          </a:p>
        </p:txBody>
      </p:sp>
    </p:spTree>
    <p:extLst>
      <p:ext uri="{BB962C8B-B14F-4D97-AF65-F5344CB8AC3E}">
        <p14:creationId xmlns:p14="http://schemas.microsoft.com/office/powerpoint/2010/main" xmlns="" val="1105789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6" name="Fußzeilenplatzhalter 5"/>
          <p:cNvSpPr>
            <a:spLocks noGrp="1"/>
          </p:cNvSpPr>
          <p:nvPr>
            <p:ph type="ftr" sz="quarter" idx="11"/>
          </p:nvPr>
        </p:nvSpPr>
        <p:spPr/>
        <p:txBody>
          <a:bodyPr/>
          <a:lstStyle/>
          <a:p>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p14="http://schemas.microsoft.com/office/powerpoint/2010/main" xmlns="" val="940536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p14="http://schemas.microsoft.com/office/powerpoint/2010/main" xmlns="" val="147803181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1375827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4000" dirty="0" smtClean="0"/>
              <a:t>Modul 1:</a:t>
            </a:r>
            <a:br>
              <a:rPr lang="de-DE" sz="4000" dirty="0" smtClean="0"/>
            </a:br>
            <a:r>
              <a:rPr lang="de-DE" sz="4000" dirty="0" smtClean="0"/>
              <a:t>Transkulturelle Kompetenz</a:t>
            </a:r>
            <a:endParaRPr lang="de-DE" sz="4000" dirty="0"/>
          </a:p>
        </p:txBody>
      </p:sp>
      <p:sp>
        <p:nvSpPr>
          <p:cNvPr id="3" name="Untertitel 2"/>
          <p:cNvSpPr>
            <a:spLocks noGrp="1"/>
          </p:cNvSpPr>
          <p:nvPr>
            <p:ph type="subTitle" idx="1"/>
          </p:nvPr>
        </p:nvSpPr>
        <p:spPr/>
        <p:txBody>
          <a:bodyPr>
            <a:normAutofit/>
          </a:bodyPr>
          <a:lstStyle/>
          <a:p>
            <a:endParaRPr lang="de-DE" sz="1400" dirty="0">
              <a:latin typeface="Arial" pitchFamily="34" charset="0"/>
              <a:cs typeface="Arial" pitchFamily="34" charset="0"/>
            </a:endParaRPr>
          </a:p>
        </p:txBody>
      </p:sp>
    </p:spTree>
    <p:extLst>
      <p:ext uri="{BB962C8B-B14F-4D97-AF65-F5344CB8AC3E}">
        <p14:creationId xmlns:p14="http://schemas.microsoft.com/office/powerpoint/2010/main" xmlns="" val="11631907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„Transkulturelle Pflege“ nach </a:t>
            </a:r>
            <a:r>
              <a:rPr lang="de-DE" dirty="0" err="1"/>
              <a:t>L</a:t>
            </a:r>
            <a:r>
              <a:rPr lang="de-DE" dirty="0" err="1" smtClean="0"/>
              <a:t>eininger</a:t>
            </a:r>
            <a:r>
              <a:rPr lang="de-DE" dirty="0" smtClean="0"/>
              <a:t> </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2</a:t>
            </a:fld>
            <a:endParaRPr lang="de-DE"/>
          </a:p>
        </p:txBody>
      </p:sp>
      <p:sp>
        <p:nvSpPr>
          <p:cNvPr id="3" name="Inhaltsplatzhalter 2"/>
          <p:cNvSpPr>
            <a:spLocks noGrp="1"/>
          </p:cNvSpPr>
          <p:nvPr>
            <p:ph sz="quarter" idx="4294967295"/>
          </p:nvPr>
        </p:nvSpPr>
        <p:spPr>
          <a:xfrm>
            <a:off x="990600" y="1600200"/>
            <a:ext cx="8153400" cy="4495800"/>
          </a:xfrm>
        </p:spPr>
        <p:txBody>
          <a:bodyPr>
            <a:normAutofit fontScale="92500" lnSpcReduction="10000"/>
          </a:bodyPr>
          <a:lstStyle/>
          <a:p>
            <a:endParaRPr lang="de-DE" dirty="0" smtClean="0"/>
          </a:p>
          <a:p>
            <a:pPr marL="0" indent="0">
              <a:buNone/>
            </a:pPr>
            <a:r>
              <a:rPr lang="de-DE" dirty="0" smtClean="0"/>
              <a:t>Madeleine </a:t>
            </a:r>
            <a:r>
              <a:rPr lang="de-DE" dirty="0" err="1" smtClean="0"/>
              <a:t>Leininger</a:t>
            </a:r>
            <a:r>
              <a:rPr lang="de-DE" dirty="0" smtClean="0"/>
              <a:t> (1925-2012)</a:t>
            </a:r>
          </a:p>
          <a:p>
            <a:pPr marL="0" indent="0">
              <a:buNone/>
            </a:pPr>
            <a:endParaRPr lang="de-DE" dirty="0"/>
          </a:p>
          <a:p>
            <a:endParaRPr lang="de-DE" dirty="0" smtClean="0"/>
          </a:p>
          <a:p>
            <a:r>
              <a:rPr lang="de-DE" dirty="0" smtClean="0"/>
              <a:t>1940er:  Erfahrungen </a:t>
            </a:r>
            <a:r>
              <a:rPr lang="de-DE" dirty="0" smtClean="0"/>
              <a:t>mit Kindern von Migranten</a:t>
            </a:r>
          </a:p>
          <a:p>
            <a:r>
              <a:rPr lang="de-DE" dirty="0" smtClean="0"/>
              <a:t>Studierte Ethnologie bzw. Cultural Anthropology</a:t>
            </a:r>
          </a:p>
          <a:p>
            <a:r>
              <a:rPr lang="de-DE" dirty="0" smtClean="0"/>
              <a:t>1950er </a:t>
            </a:r>
            <a:r>
              <a:rPr lang="de-DE" dirty="0" smtClean="0"/>
              <a:t>:„</a:t>
            </a:r>
            <a:r>
              <a:rPr lang="de-DE" dirty="0" smtClean="0"/>
              <a:t>Transkulturelle Pflege“ als neues Gebiet der Pflegewissenschaft</a:t>
            </a:r>
          </a:p>
          <a:p>
            <a:r>
              <a:rPr lang="de-DE" dirty="0" smtClean="0"/>
              <a:t>1970: </a:t>
            </a:r>
            <a:r>
              <a:rPr lang="de-DE" dirty="0" smtClean="0"/>
              <a:t>Grundlagenwerk zur </a:t>
            </a:r>
            <a:r>
              <a:rPr lang="de-DE" dirty="0" smtClean="0"/>
              <a:t>„transkulturelle </a:t>
            </a:r>
            <a:r>
              <a:rPr lang="de-DE" dirty="0" smtClean="0"/>
              <a:t>Pflege“ veröffentlicht </a:t>
            </a:r>
            <a:endParaRPr lang="de-DE" sz="2000" dirty="0"/>
          </a:p>
        </p:txBody>
      </p:sp>
    </p:spTree>
    <p:extLst>
      <p:ext uri="{BB962C8B-B14F-4D97-AF65-F5344CB8AC3E}">
        <p14:creationId xmlns:p14="http://schemas.microsoft.com/office/powerpoint/2010/main" xmlns="" val="2067345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„Transkulturelle Pflege“ nach </a:t>
            </a:r>
            <a:r>
              <a:rPr lang="de-DE" dirty="0" err="1"/>
              <a:t>Leininger</a:t>
            </a:r>
            <a:r>
              <a:rPr lang="de-DE" dirty="0"/>
              <a:t> </a:t>
            </a:r>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3</a:t>
            </a:fld>
            <a:endParaRPr lang="de-DE"/>
          </a:p>
        </p:txBody>
      </p:sp>
      <p:sp>
        <p:nvSpPr>
          <p:cNvPr id="3" name="Inhaltsplatzhalter 2"/>
          <p:cNvSpPr>
            <a:spLocks noGrp="1"/>
          </p:cNvSpPr>
          <p:nvPr>
            <p:ph sz="quarter" idx="4294967295"/>
          </p:nvPr>
        </p:nvSpPr>
        <p:spPr>
          <a:xfrm>
            <a:off x="990600" y="1600200"/>
            <a:ext cx="8153400" cy="4495800"/>
          </a:xfrm>
        </p:spPr>
        <p:txBody>
          <a:bodyPr/>
          <a:lstStyle/>
          <a:p>
            <a:r>
              <a:rPr lang="de-DE" dirty="0" smtClean="0"/>
              <a:t>Human </a:t>
            </a:r>
            <a:r>
              <a:rPr lang="de-DE" dirty="0" smtClean="0"/>
              <a:t>Care/Fürsorge</a:t>
            </a:r>
            <a:endParaRPr lang="de-DE" dirty="0" smtClean="0"/>
          </a:p>
          <a:p>
            <a:r>
              <a:rPr lang="de-DE" dirty="0" smtClean="0"/>
              <a:t>Gegensatz zur medizinorientierten Pflegetheorie</a:t>
            </a:r>
          </a:p>
          <a:p>
            <a:r>
              <a:rPr lang="de-DE" dirty="0" smtClean="0"/>
              <a:t>Stellt nicht das Individuum sondern Familien ins Zentrum</a:t>
            </a:r>
          </a:p>
          <a:p>
            <a:r>
              <a:rPr lang="de-DE" dirty="0" smtClean="0"/>
              <a:t>Merkmal aller Kulturen</a:t>
            </a:r>
          </a:p>
          <a:p>
            <a:r>
              <a:rPr lang="de-DE" dirty="0" smtClean="0"/>
              <a:t>Ausgestaltung, Inhalte und Bedeutungen sind „kulturspezifisch“</a:t>
            </a:r>
            <a:endParaRPr lang="de-DE" dirty="0"/>
          </a:p>
        </p:txBody>
      </p:sp>
    </p:spTree>
    <p:extLst>
      <p:ext uri="{BB962C8B-B14F-4D97-AF65-F5344CB8AC3E}">
        <p14:creationId xmlns:p14="http://schemas.microsoft.com/office/powerpoint/2010/main" xmlns="" val="4102947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„Transkulturelle Pflege“ nach </a:t>
            </a:r>
            <a:r>
              <a:rPr lang="de-DE" dirty="0" err="1"/>
              <a:t>Leininger</a:t>
            </a:r>
            <a:r>
              <a:rPr lang="de-DE" dirty="0"/>
              <a:t> </a:t>
            </a:r>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4</a:t>
            </a:fld>
            <a:endParaRPr lang="de-DE"/>
          </a:p>
        </p:txBody>
      </p:sp>
      <p:sp>
        <p:nvSpPr>
          <p:cNvPr id="3" name="Inhaltsplatzhalter 2"/>
          <p:cNvSpPr>
            <a:spLocks noGrp="1"/>
          </p:cNvSpPr>
          <p:nvPr>
            <p:ph sz="quarter" idx="4294967295"/>
          </p:nvPr>
        </p:nvSpPr>
        <p:spPr>
          <a:xfrm>
            <a:off x="990600" y="1600200"/>
            <a:ext cx="8153400" cy="4495800"/>
          </a:xfrm>
        </p:spPr>
        <p:txBody>
          <a:bodyPr>
            <a:normAutofit fontScale="92500" lnSpcReduction="20000"/>
          </a:bodyPr>
          <a:lstStyle/>
          <a:p>
            <a:pPr marL="0" indent="0" algn="ctr">
              <a:buNone/>
            </a:pPr>
            <a:r>
              <a:rPr lang="de-DE" b="1" dirty="0" smtClean="0"/>
              <a:t>Sunrise-Modell</a:t>
            </a:r>
          </a:p>
          <a:p>
            <a:r>
              <a:rPr lang="de-DE" dirty="0" smtClean="0"/>
              <a:t>1980er</a:t>
            </a:r>
          </a:p>
          <a:p>
            <a:r>
              <a:rPr lang="de-DE" dirty="0" smtClean="0"/>
              <a:t>Fasst </a:t>
            </a:r>
            <a:r>
              <a:rPr lang="de-DE" dirty="0" smtClean="0"/>
              <a:t>„transkulturelle </a:t>
            </a:r>
            <a:r>
              <a:rPr lang="de-DE" dirty="0" smtClean="0"/>
              <a:t>Pflege“ neu zusammen</a:t>
            </a:r>
          </a:p>
          <a:p>
            <a:r>
              <a:rPr lang="de-DE" dirty="0" smtClean="0"/>
              <a:t>Zeigt Dimensionen/ Einflussfaktoren ihrer Theorie</a:t>
            </a:r>
          </a:p>
          <a:p>
            <a:r>
              <a:rPr lang="de-DE" dirty="0" smtClean="0"/>
              <a:t>Soziale, kulturelle, politische, ökonomische, technologische, religiöse, bildungsbedingte Einflüsse</a:t>
            </a:r>
          </a:p>
          <a:p>
            <a:r>
              <a:rPr lang="de-DE" dirty="0" smtClean="0"/>
              <a:t>Einfluss von Familie, Gruppen, Gemeinschaften, Institutionen, Pflegesysteme</a:t>
            </a:r>
          </a:p>
          <a:p>
            <a:r>
              <a:rPr lang="de-DE" dirty="0" smtClean="0"/>
              <a:t>Ziel: Die Aufrechterhaltung, Anpassung und Neu-strukturierung kulturspezifischer Pflegepraktiken</a:t>
            </a:r>
          </a:p>
        </p:txBody>
      </p:sp>
    </p:spTree>
    <p:extLst>
      <p:ext uri="{BB962C8B-B14F-4D97-AF65-F5344CB8AC3E}">
        <p14:creationId xmlns:p14="http://schemas.microsoft.com/office/powerpoint/2010/main" xmlns="" val="27589571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Definition </a:t>
            </a:r>
            <a:r>
              <a:rPr lang="de-DE" dirty="0" smtClean="0"/>
              <a:t>„transkulturelle </a:t>
            </a:r>
            <a:r>
              <a:rPr lang="de-DE" dirty="0" smtClean="0"/>
              <a:t>Pflege“</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5</a:t>
            </a:fld>
            <a:endParaRPr lang="de-DE"/>
          </a:p>
        </p:txBody>
      </p:sp>
      <p:sp>
        <p:nvSpPr>
          <p:cNvPr id="3" name="Inhaltsplatzhalter 2"/>
          <p:cNvSpPr>
            <a:spLocks noGrp="1"/>
          </p:cNvSpPr>
          <p:nvPr>
            <p:ph sz="quarter" idx="4294967295"/>
          </p:nvPr>
        </p:nvSpPr>
        <p:spPr>
          <a:xfrm>
            <a:off x="990600" y="1600200"/>
            <a:ext cx="8153400" cy="4495800"/>
          </a:xfrm>
        </p:spPr>
        <p:txBody>
          <a:bodyPr>
            <a:normAutofit lnSpcReduction="10000"/>
          </a:bodyPr>
          <a:lstStyle/>
          <a:p>
            <a:r>
              <a:rPr lang="de-DE" dirty="0" err="1" smtClean="0"/>
              <a:t>Leiningers</a:t>
            </a:r>
            <a:r>
              <a:rPr lang="de-DE" dirty="0" smtClean="0"/>
              <a:t> </a:t>
            </a:r>
            <a:r>
              <a:rPr lang="de-DE" dirty="0" smtClean="0"/>
              <a:t>„transkulturelle </a:t>
            </a:r>
            <a:r>
              <a:rPr lang="de-DE" dirty="0" smtClean="0"/>
              <a:t>Pflege“: Kulturen in sich geschlossene Einheiten mit ähnlichen Vorstellungen. Als Kind vermittelt</a:t>
            </a:r>
          </a:p>
          <a:p>
            <a:r>
              <a:rPr lang="de-DE" dirty="0" smtClean="0"/>
              <a:t>Heute: keine nach außen klar abgegrenzten Kulturen. Komplexere gesellschaftliche Zusammenhänge </a:t>
            </a:r>
          </a:p>
          <a:p>
            <a:r>
              <a:rPr lang="de-DE" dirty="0" smtClean="0"/>
              <a:t>Jeder konstruiert seine eigene Lebenswelt, wird individuell geprägt</a:t>
            </a:r>
          </a:p>
          <a:p>
            <a:r>
              <a:rPr lang="de-DE" dirty="0" smtClean="0"/>
              <a:t>Der eigene Hintergrund beeinflusst den Blick auf „das Andere“</a:t>
            </a:r>
            <a:endParaRPr lang="de-DE" dirty="0"/>
          </a:p>
        </p:txBody>
      </p:sp>
    </p:spTree>
    <p:extLst>
      <p:ext uri="{BB962C8B-B14F-4D97-AF65-F5344CB8AC3E}">
        <p14:creationId xmlns:p14="http://schemas.microsoft.com/office/powerpoint/2010/main" xmlns="" val="35214121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Definition </a:t>
            </a:r>
            <a:r>
              <a:rPr lang="de-DE" dirty="0" smtClean="0"/>
              <a:t>„transkulturelle </a:t>
            </a:r>
            <a:r>
              <a:rPr lang="de-DE" dirty="0"/>
              <a:t>Pflege“</a:t>
            </a:r>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6</a:t>
            </a:fld>
            <a:endParaRPr lang="de-DE"/>
          </a:p>
        </p:txBody>
      </p:sp>
      <p:sp>
        <p:nvSpPr>
          <p:cNvPr id="3" name="Inhaltsplatzhalter 2"/>
          <p:cNvSpPr>
            <a:spLocks noGrp="1"/>
          </p:cNvSpPr>
          <p:nvPr>
            <p:ph sz="quarter" idx="4294967295"/>
          </p:nvPr>
        </p:nvSpPr>
        <p:spPr>
          <a:xfrm>
            <a:off x="990600" y="1600200"/>
            <a:ext cx="8153400" cy="4495800"/>
          </a:xfrm>
        </p:spPr>
        <p:txBody>
          <a:bodyPr>
            <a:normAutofit lnSpcReduction="10000"/>
          </a:bodyPr>
          <a:lstStyle/>
          <a:p>
            <a:r>
              <a:rPr lang="de-DE" dirty="0" smtClean="0"/>
              <a:t>Keine einheitliche Definition von „Transkulturalität“</a:t>
            </a:r>
          </a:p>
          <a:p>
            <a:r>
              <a:rPr lang="de-DE" b="1" dirty="0" err="1" smtClean="0"/>
              <a:t>Multikulturalität</a:t>
            </a:r>
            <a:r>
              <a:rPr lang="de-DE" b="1" dirty="0" smtClean="0"/>
              <a:t>:</a:t>
            </a:r>
            <a:r>
              <a:rPr lang="de-DE" dirty="0" smtClean="0"/>
              <a:t> friedliches Nebeneinander von verschiedenen Kulturen</a:t>
            </a:r>
          </a:p>
          <a:p>
            <a:r>
              <a:rPr lang="de-DE" b="1" dirty="0" smtClean="0"/>
              <a:t>Interkulturalität:</a:t>
            </a:r>
            <a:r>
              <a:rPr lang="de-DE" dirty="0" smtClean="0"/>
              <a:t> Begegnung zwischen den Kulturen, mögliche Reibungsflächen</a:t>
            </a:r>
          </a:p>
          <a:p>
            <a:r>
              <a:rPr lang="de-DE" b="1" dirty="0" smtClean="0"/>
              <a:t>Transkulturalität:</a:t>
            </a:r>
            <a:r>
              <a:rPr lang="de-DE" dirty="0" smtClean="0"/>
              <a:t> über das Kulturelle hinausgehend, verbindend, gemeinsam</a:t>
            </a:r>
          </a:p>
          <a:p>
            <a:r>
              <a:rPr lang="de-DE" dirty="0" smtClean="0"/>
              <a:t>Die Bezugskulturen werden dabei zunehmend selbst transkulturell. </a:t>
            </a:r>
            <a:r>
              <a:rPr lang="de-DE" sz="1600" dirty="0" smtClean="0"/>
              <a:t>(</a:t>
            </a:r>
            <a:r>
              <a:rPr lang="de-DE" sz="1600" dirty="0" err="1" smtClean="0"/>
              <a:t>Domenig</a:t>
            </a:r>
            <a:r>
              <a:rPr lang="de-DE" sz="1600" dirty="0" smtClean="0"/>
              <a:t>, 2007)</a:t>
            </a:r>
          </a:p>
        </p:txBody>
      </p:sp>
    </p:spTree>
    <p:extLst>
      <p:ext uri="{BB962C8B-B14F-4D97-AF65-F5344CB8AC3E}">
        <p14:creationId xmlns:p14="http://schemas.microsoft.com/office/powerpoint/2010/main" xmlns="" val="2090859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mtClean="0"/>
              <a:t>Definition: Transkulturelle </a:t>
            </a:r>
            <a:r>
              <a:rPr lang="de-DE" dirty="0" smtClean="0"/>
              <a:t>Kompetenz</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7</a:t>
            </a:fld>
            <a:endParaRPr lang="de-DE"/>
          </a:p>
        </p:txBody>
      </p:sp>
      <p:sp>
        <p:nvSpPr>
          <p:cNvPr id="3" name="Inhaltsplatzhalter 2"/>
          <p:cNvSpPr>
            <a:spLocks noGrp="1"/>
          </p:cNvSpPr>
          <p:nvPr>
            <p:ph sz="quarter" idx="4294967295"/>
          </p:nvPr>
        </p:nvSpPr>
        <p:spPr>
          <a:xfrm>
            <a:off x="990600" y="1600200"/>
            <a:ext cx="8153400" cy="4495800"/>
          </a:xfrm>
        </p:spPr>
        <p:txBody>
          <a:bodyPr>
            <a:normAutofit lnSpcReduction="10000"/>
          </a:bodyPr>
          <a:lstStyle/>
          <a:p>
            <a:r>
              <a:rPr lang="de-DE" dirty="0" smtClean="0"/>
              <a:t>„</a:t>
            </a:r>
            <a:r>
              <a:rPr lang="de-DE" i="1" dirty="0" smtClean="0"/>
              <a:t>Transkulturelle Kompetenz ist die Fähigkeit, individuelle Lebenswelten in der besonderen Situation zu erfassen, zu verstehen und entsprechende, angepasste Handlungsweisen daraus abzuleiten. Transkulturell kompetente Fachpersonen reflektieren eigene lebensweltliche Prägungen und Vorurteile, haben die Fähigkeit, die Perspektive anderer zu erfassen und zu deuten und vermeiden </a:t>
            </a:r>
            <a:r>
              <a:rPr lang="de-DE" i="1" dirty="0" err="1" smtClean="0"/>
              <a:t>Kulturalisierung</a:t>
            </a:r>
            <a:r>
              <a:rPr lang="de-DE" i="1" dirty="0" smtClean="0"/>
              <a:t> und Stereotypisierungen von bestimmten Zielgruppen.</a:t>
            </a:r>
            <a:r>
              <a:rPr lang="de-DE" dirty="0" smtClean="0"/>
              <a:t>“ </a:t>
            </a:r>
            <a:r>
              <a:rPr lang="de-DE" sz="1600" dirty="0" smtClean="0"/>
              <a:t>(</a:t>
            </a:r>
            <a:r>
              <a:rPr lang="de-DE" sz="1600" dirty="0" err="1" smtClean="0"/>
              <a:t>Domenig</a:t>
            </a:r>
            <a:r>
              <a:rPr lang="de-DE" sz="1600" dirty="0" smtClean="0"/>
              <a:t>, 2007)</a:t>
            </a:r>
            <a:endParaRPr lang="de-DE" sz="1600" dirty="0"/>
          </a:p>
        </p:txBody>
      </p:sp>
    </p:spTree>
    <p:extLst>
      <p:ext uri="{BB962C8B-B14F-4D97-AF65-F5344CB8AC3E}">
        <p14:creationId xmlns:p14="http://schemas.microsoft.com/office/powerpoint/2010/main" xmlns="" val="2217814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Transkulturelle Kompetenz</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8</a:t>
            </a:fld>
            <a:endParaRPr lang="de-DE"/>
          </a:p>
        </p:txBody>
      </p:sp>
      <p:sp>
        <p:nvSpPr>
          <p:cNvPr id="3" name="Inhaltsplatzhalter 2"/>
          <p:cNvSpPr>
            <a:spLocks noGrp="1"/>
          </p:cNvSpPr>
          <p:nvPr>
            <p:ph sz="quarter" idx="4294967295"/>
          </p:nvPr>
        </p:nvSpPr>
        <p:spPr>
          <a:xfrm>
            <a:off x="990600" y="1600200"/>
            <a:ext cx="8153400" cy="4495800"/>
          </a:xfrm>
        </p:spPr>
        <p:txBody>
          <a:bodyPr>
            <a:normAutofit fontScale="85000" lnSpcReduction="10000"/>
          </a:bodyPr>
          <a:lstStyle/>
          <a:p>
            <a:pPr marL="0" indent="0">
              <a:buNone/>
            </a:pPr>
            <a:r>
              <a:rPr lang="de-DE" b="1" dirty="0" smtClean="0"/>
              <a:t>Handlungskompetenzen</a:t>
            </a:r>
          </a:p>
          <a:p>
            <a:r>
              <a:rPr lang="de-DE" dirty="0" smtClean="0"/>
              <a:t>Fähigkeit, eine </a:t>
            </a:r>
            <a:r>
              <a:rPr lang="de-DE" b="1" dirty="0" smtClean="0"/>
              <a:t>adäquate Verständigungsbasis </a:t>
            </a:r>
            <a:r>
              <a:rPr lang="de-DE" dirty="0" smtClean="0"/>
              <a:t>sicherzustellen und in unterschiedlichen Kontexten angemessen und sachgerecht zu kommunizieren</a:t>
            </a:r>
          </a:p>
          <a:p>
            <a:r>
              <a:rPr lang="de-DE" dirty="0" smtClean="0"/>
              <a:t>Fähigkeit, den </a:t>
            </a:r>
            <a:r>
              <a:rPr lang="de-DE" b="1" dirty="0" smtClean="0"/>
              <a:t>Gesundheitsversorgungsprozess</a:t>
            </a:r>
            <a:r>
              <a:rPr lang="de-DE" dirty="0" smtClean="0"/>
              <a:t> unter Einbezug der Erklärungsmodelle von </a:t>
            </a:r>
            <a:r>
              <a:rPr lang="de-DE" dirty="0" smtClean="0"/>
              <a:t>Patienten </a:t>
            </a:r>
            <a:r>
              <a:rPr lang="de-DE" dirty="0" smtClean="0"/>
              <a:t>in Bezug auf Krankheitsursachen, Behandlung und Verlauf auszuhandeln</a:t>
            </a:r>
          </a:p>
          <a:p>
            <a:r>
              <a:rPr lang="de-DE" dirty="0" smtClean="0"/>
              <a:t>Fähigkeit, den </a:t>
            </a:r>
            <a:r>
              <a:rPr lang="de-DE" b="1" dirty="0" smtClean="0"/>
              <a:t>gleichberechtigten Zugang </a:t>
            </a:r>
            <a:r>
              <a:rPr lang="de-DE" dirty="0" smtClean="0"/>
              <a:t>zu den Dienstleistungen sicherzustellen und Zusammenhänge zwischen Migration und Gesundheit zu erkennen </a:t>
            </a:r>
            <a:r>
              <a:rPr lang="de-DE" sz="1700" dirty="0" smtClean="0"/>
              <a:t>(</a:t>
            </a:r>
            <a:r>
              <a:rPr lang="de-DE" sz="1700" dirty="0" err="1" smtClean="0"/>
              <a:t>Domenig</a:t>
            </a:r>
            <a:r>
              <a:rPr lang="de-DE" sz="1700" dirty="0" smtClean="0"/>
              <a:t>, 2007)</a:t>
            </a:r>
            <a:endParaRPr lang="de-DE" sz="1700" dirty="0"/>
          </a:p>
        </p:txBody>
      </p:sp>
    </p:spTree>
    <p:extLst>
      <p:ext uri="{BB962C8B-B14F-4D97-AF65-F5344CB8AC3E}">
        <p14:creationId xmlns:p14="http://schemas.microsoft.com/office/powerpoint/2010/main" xmlns="" val="29247151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Quelle</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9</a:t>
            </a:fld>
            <a:endParaRPr lang="de-DE"/>
          </a:p>
        </p:txBody>
      </p:sp>
      <p:sp>
        <p:nvSpPr>
          <p:cNvPr id="3" name="Inhaltsplatzhalter 2"/>
          <p:cNvSpPr>
            <a:spLocks noGrp="1"/>
          </p:cNvSpPr>
          <p:nvPr>
            <p:ph sz="quarter" idx="4294967295"/>
          </p:nvPr>
        </p:nvSpPr>
        <p:spPr>
          <a:xfrm>
            <a:off x="990600" y="1600200"/>
            <a:ext cx="8153400" cy="4495800"/>
          </a:xfrm>
        </p:spPr>
        <p:txBody>
          <a:bodyPr/>
          <a:lstStyle/>
          <a:p>
            <a:endParaRPr lang="de-DE" dirty="0"/>
          </a:p>
          <a:p>
            <a:r>
              <a:rPr lang="de-DE" dirty="0" err="1" smtClean="0"/>
              <a:t>Domenig</a:t>
            </a:r>
            <a:r>
              <a:rPr lang="de-DE" dirty="0" smtClean="0"/>
              <a:t> D (2007) </a:t>
            </a:r>
            <a:r>
              <a:rPr lang="de-DE" dirty="0" smtClean="0"/>
              <a:t>Transkulturelle </a:t>
            </a:r>
            <a:r>
              <a:rPr lang="de-DE" dirty="0"/>
              <a:t>Kompetenz. Lehrbuchbuch für Pflege-, Gesundheits- und </a:t>
            </a:r>
            <a:r>
              <a:rPr lang="de-DE" dirty="0" smtClean="0"/>
              <a:t>Sozialberufe. 2. </a:t>
            </a:r>
            <a:r>
              <a:rPr lang="de-DE" dirty="0" err="1"/>
              <a:t>vollst</a:t>
            </a:r>
            <a:r>
              <a:rPr lang="de-DE" dirty="0"/>
              <a:t>. </a:t>
            </a:r>
            <a:r>
              <a:rPr lang="de-DE" dirty="0" err="1"/>
              <a:t>überarb</a:t>
            </a:r>
            <a:r>
              <a:rPr lang="de-DE" dirty="0"/>
              <a:t>. u. </a:t>
            </a:r>
            <a:r>
              <a:rPr lang="de-DE" dirty="0" err="1"/>
              <a:t>erw</a:t>
            </a:r>
            <a:r>
              <a:rPr lang="de-DE" dirty="0"/>
              <a:t>. </a:t>
            </a:r>
            <a:r>
              <a:rPr lang="de-DE" dirty="0" smtClean="0"/>
              <a:t>Aufl. </a:t>
            </a:r>
            <a:r>
              <a:rPr lang="de-DE" smtClean="0"/>
              <a:t>Hans </a:t>
            </a:r>
            <a:r>
              <a:rPr lang="de-DE" smtClean="0"/>
              <a:t>Huber, </a:t>
            </a:r>
            <a:r>
              <a:rPr lang="de-DE" dirty="0" smtClean="0"/>
              <a:t>Bern</a:t>
            </a:r>
            <a:endParaRPr lang="de-DE" dirty="0"/>
          </a:p>
        </p:txBody>
      </p:sp>
    </p:spTree>
    <p:extLst>
      <p:ext uri="{BB962C8B-B14F-4D97-AF65-F5344CB8AC3E}">
        <p14:creationId xmlns:p14="http://schemas.microsoft.com/office/powerpoint/2010/main" xmlns="" val="21496261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405</Words>
  <Application>Microsoft Office PowerPoint</Application>
  <PresentationFormat>Bildschirmpräsentation (4:3)</PresentationFormat>
  <Paragraphs>53</Paragraphs>
  <Slides>9</Slides>
  <Notes>0</Notes>
  <HiddenSlides>0</HiddenSlides>
  <MMClips>0</MMClips>
  <ScaleCrop>false</ScaleCrop>
  <HeadingPairs>
    <vt:vector size="4" baseType="variant">
      <vt:variant>
        <vt:lpstr>Design</vt:lpstr>
      </vt:variant>
      <vt:variant>
        <vt:i4>1</vt:i4>
      </vt:variant>
      <vt:variant>
        <vt:lpstr>Folientitel</vt:lpstr>
      </vt:variant>
      <vt:variant>
        <vt:i4>9</vt:i4>
      </vt:variant>
    </vt:vector>
  </HeadingPairs>
  <TitlesOfParts>
    <vt:vector size="10" baseType="lpstr">
      <vt:lpstr>1_Galathea</vt:lpstr>
      <vt:lpstr>Modul 1: Transkulturelle Kompetenz</vt:lpstr>
      <vt:lpstr>„Transkulturelle Pflege“ nach Leininger </vt:lpstr>
      <vt:lpstr>„Transkulturelle Pflege“ nach Leininger </vt:lpstr>
      <vt:lpstr>„Transkulturelle Pflege“ nach Leininger </vt:lpstr>
      <vt:lpstr>Definition „transkulturelle Pflege“</vt:lpstr>
      <vt:lpstr>Definition „transkulturelle Pflege“</vt:lpstr>
      <vt:lpstr>Definition: Transkulturelle Kompetenz</vt:lpstr>
      <vt:lpstr>Transkulturelle Kompetenz</vt:lpstr>
      <vt:lpstr>Quelle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kurve</dc:creator>
  <cp:lastModifiedBy>Sirka Nitschmann</cp:lastModifiedBy>
  <cp:revision>34</cp:revision>
  <dcterms:created xsi:type="dcterms:W3CDTF">2015-06-25T10:44:19Z</dcterms:created>
  <dcterms:modified xsi:type="dcterms:W3CDTF">2017-07-04T11:51:30Z</dcterms:modified>
</cp:coreProperties>
</file>