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 id="2147483696" r:id="rId2"/>
  </p:sldMasterIdLst>
  <p:notesMasterIdLst>
    <p:notesMasterId r:id="rId13"/>
  </p:notesMasterIdLst>
  <p:handoutMasterIdLst>
    <p:handoutMasterId r:id="rId14"/>
  </p:handoutMasterIdLst>
  <p:sldIdLst>
    <p:sldId id="371" r:id="rId3"/>
    <p:sldId id="256" r:id="rId4"/>
    <p:sldId id="372" r:id="rId5"/>
    <p:sldId id="354" r:id="rId6"/>
    <p:sldId id="351" r:id="rId7"/>
    <p:sldId id="365" r:id="rId8"/>
    <p:sldId id="358" r:id="rId9"/>
    <p:sldId id="360" r:id="rId10"/>
    <p:sldId id="370" r:id="rId11"/>
    <p:sldId id="368" r:id="rId12"/>
  </p:sldIdLst>
  <p:sldSz cx="9144000" cy="6858000" type="screen4x3"/>
  <p:notesSz cx="7099300" cy="102346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579" autoAdjust="0"/>
  </p:normalViewPr>
  <p:slideViewPr>
    <p:cSldViewPr>
      <p:cViewPr>
        <p:scale>
          <a:sx n="90" d="100"/>
          <a:sy n="90" d="100"/>
        </p:scale>
        <p:origin x="-318" y="-9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7137" cy="512304"/>
          </a:xfrm>
          <a:prstGeom prst="rect">
            <a:avLst/>
          </a:prstGeom>
        </p:spPr>
        <p:txBody>
          <a:bodyPr vert="horz" lIns="94768" tIns="47384" rIns="94768" bIns="47384" rtlCol="0"/>
          <a:lstStyle>
            <a:lvl1pPr algn="l">
              <a:defRPr sz="1200"/>
            </a:lvl1pPr>
          </a:lstStyle>
          <a:p>
            <a:endParaRPr lang="de-DE"/>
          </a:p>
        </p:txBody>
      </p:sp>
      <p:sp>
        <p:nvSpPr>
          <p:cNvPr id="3" name="Datumsplatzhalter 2"/>
          <p:cNvSpPr>
            <a:spLocks noGrp="1"/>
          </p:cNvSpPr>
          <p:nvPr>
            <p:ph type="dt" sz="quarter" idx="1"/>
          </p:nvPr>
        </p:nvSpPr>
        <p:spPr>
          <a:xfrm>
            <a:off x="4020506" y="0"/>
            <a:ext cx="3077137" cy="512304"/>
          </a:xfrm>
          <a:prstGeom prst="rect">
            <a:avLst/>
          </a:prstGeom>
        </p:spPr>
        <p:txBody>
          <a:bodyPr vert="horz" lIns="94768" tIns="47384" rIns="94768" bIns="47384" rtlCol="0"/>
          <a:lstStyle>
            <a:lvl1pPr algn="r">
              <a:defRPr sz="1200"/>
            </a:lvl1pPr>
          </a:lstStyle>
          <a:p>
            <a:fld id="{2B76DFDC-2F56-4A1E-826E-BAFCAC34887B}" type="datetimeFigureOut">
              <a:rPr lang="de-DE" smtClean="0"/>
              <a:pPr/>
              <a:t>04.07.2017</a:t>
            </a:fld>
            <a:endParaRPr lang="de-DE"/>
          </a:p>
        </p:txBody>
      </p:sp>
      <p:sp>
        <p:nvSpPr>
          <p:cNvPr id="4" name="Fußzeilenplatzhalter 3"/>
          <p:cNvSpPr>
            <a:spLocks noGrp="1"/>
          </p:cNvSpPr>
          <p:nvPr>
            <p:ph type="ftr" sz="quarter" idx="2"/>
          </p:nvPr>
        </p:nvSpPr>
        <p:spPr>
          <a:xfrm>
            <a:off x="0" y="9720673"/>
            <a:ext cx="3077137" cy="512303"/>
          </a:xfrm>
          <a:prstGeom prst="rect">
            <a:avLst/>
          </a:prstGeom>
        </p:spPr>
        <p:txBody>
          <a:bodyPr vert="horz" lIns="94768" tIns="47384" rIns="94768" bIns="47384" rtlCol="0" anchor="b"/>
          <a:lstStyle>
            <a:lvl1pPr algn="l">
              <a:defRPr sz="1200"/>
            </a:lvl1pPr>
          </a:lstStyle>
          <a:p>
            <a:endParaRPr lang="de-DE"/>
          </a:p>
        </p:txBody>
      </p:sp>
      <p:sp>
        <p:nvSpPr>
          <p:cNvPr id="5" name="Foliennummernplatzhalter 4"/>
          <p:cNvSpPr>
            <a:spLocks noGrp="1"/>
          </p:cNvSpPr>
          <p:nvPr>
            <p:ph type="sldNum" sz="quarter" idx="3"/>
          </p:nvPr>
        </p:nvSpPr>
        <p:spPr>
          <a:xfrm>
            <a:off x="4020506" y="9720673"/>
            <a:ext cx="3077137" cy="512303"/>
          </a:xfrm>
          <a:prstGeom prst="rect">
            <a:avLst/>
          </a:prstGeom>
        </p:spPr>
        <p:txBody>
          <a:bodyPr vert="horz" lIns="94768" tIns="47384" rIns="94768" bIns="47384" rtlCol="0" anchor="b"/>
          <a:lstStyle>
            <a:lvl1pPr algn="r">
              <a:defRPr sz="1200"/>
            </a:lvl1pPr>
          </a:lstStyle>
          <a:p>
            <a:fld id="{ADF79654-4F8E-4D2D-AB0D-F6356803B782}" type="slidenum">
              <a:rPr lang="de-DE" smtClean="0"/>
              <a:pPr/>
              <a:t>‹Nr.›</a:t>
            </a:fld>
            <a:endParaRPr lang="de-DE"/>
          </a:p>
        </p:txBody>
      </p:sp>
    </p:spTree>
    <p:extLst>
      <p:ext uri="{BB962C8B-B14F-4D97-AF65-F5344CB8AC3E}">
        <p14:creationId xmlns="" xmlns:p14="http://schemas.microsoft.com/office/powerpoint/2010/main" val="25934730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3076363" cy="511731"/>
          </a:xfrm>
          <a:prstGeom prst="rect">
            <a:avLst/>
          </a:prstGeom>
        </p:spPr>
        <p:txBody>
          <a:bodyPr vert="horz" lIns="94768" tIns="47384" rIns="94768" bIns="47384" rtlCol="0"/>
          <a:lstStyle>
            <a:lvl1pPr algn="l">
              <a:defRPr sz="1200"/>
            </a:lvl1pPr>
          </a:lstStyle>
          <a:p>
            <a:endParaRPr lang="de-DE"/>
          </a:p>
        </p:txBody>
      </p:sp>
      <p:sp>
        <p:nvSpPr>
          <p:cNvPr id="3" name="Datumsplatzhalter 2"/>
          <p:cNvSpPr>
            <a:spLocks noGrp="1"/>
          </p:cNvSpPr>
          <p:nvPr>
            <p:ph type="dt" idx="1"/>
          </p:nvPr>
        </p:nvSpPr>
        <p:spPr>
          <a:xfrm>
            <a:off x="4021295" y="0"/>
            <a:ext cx="3076363" cy="511731"/>
          </a:xfrm>
          <a:prstGeom prst="rect">
            <a:avLst/>
          </a:prstGeom>
        </p:spPr>
        <p:txBody>
          <a:bodyPr vert="horz" lIns="94768" tIns="47384" rIns="94768" bIns="47384" rtlCol="0"/>
          <a:lstStyle>
            <a:lvl1pPr algn="r">
              <a:defRPr sz="1200"/>
            </a:lvl1pPr>
          </a:lstStyle>
          <a:p>
            <a:fld id="{4DF7818C-712C-473D-9DC8-E3056053D131}" type="datetimeFigureOut">
              <a:rPr lang="de-DE" smtClean="0"/>
              <a:pPr/>
              <a:t>04.07.2017</a:t>
            </a:fld>
            <a:endParaRPr lang="de-DE"/>
          </a:p>
        </p:txBody>
      </p:sp>
      <p:sp>
        <p:nvSpPr>
          <p:cNvPr id="4" name="Folienbildplatzhalt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4768" tIns="47384" rIns="94768" bIns="47384" rtlCol="0" anchor="ctr"/>
          <a:lstStyle/>
          <a:p>
            <a:endParaRPr lang="de-DE"/>
          </a:p>
        </p:txBody>
      </p:sp>
      <p:sp>
        <p:nvSpPr>
          <p:cNvPr id="5" name="Notizenplatzhalter 4"/>
          <p:cNvSpPr>
            <a:spLocks noGrp="1"/>
          </p:cNvSpPr>
          <p:nvPr>
            <p:ph type="body" sz="quarter" idx="3"/>
          </p:nvPr>
        </p:nvSpPr>
        <p:spPr>
          <a:xfrm>
            <a:off x="709931" y="4861442"/>
            <a:ext cx="5679440" cy="4605576"/>
          </a:xfrm>
          <a:prstGeom prst="rect">
            <a:avLst/>
          </a:prstGeom>
        </p:spPr>
        <p:txBody>
          <a:bodyPr vert="horz" lIns="94768" tIns="47384" rIns="94768" bIns="47384"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1" y="9721106"/>
            <a:ext cx="3076363" cy="511731"/>
          </a:xfrm>
          <a:prstGeom prst="rect">
            <a:avLst/>
          </a:prstGeom>
        </p:spPr>
        <p:txBody>
          <a:bodyPr vert="horz" lIns="94768" tIns="47384" rIns="94768" bIns="47384" rtlCol="0" anchor="b"/>
          <a:lstStyle>
            <a:lvl1pPr algn="l">
              <a:defRPr sz="1200"/>
            </a:lvl1pPr>
          </a:lstStyle>
          <a:p>
            <a:endParaRPr lang="de-DE"/>
          </a:p>
        </p:txBody>
      </p:sp>
      <p:sp>
        <p:nvSpPr>
          <p:cNvPr id="7" name="Foliennummernplatzhalter 6"/>
          <p:cNvSpPr>
            <a:spLocks noGrp="1"/>
          </p:cNvSpPr>
          <p:nvPr>
            <p:ph type="sldNum" sz="quarter" idx="5"/>
          </p:nvPr>
        </p:nvSpPr>
        <p:spPr>
          <a:xfrm>
            <a:off x="4021295" y="9721106"/>
            <a:ext cx="3076363" cy="511731"/>
          </a:xfrm>
          <a:prstGeom prst="rect">
            <a:avLst/>
          </a:prstGeom>
        </p:spPr>
        <p:txBody>
          <a:bodyPr vert="horz" lIns="94768" tIns="47384" rIns="94768" bIns="47384" rtlCol="0" anchor="b"/>
          <a:lstStyle>
            <a:lvl1pPr algn="r">
              <a:defRPr sz="1200"/>
            </a:lvl1pPr>
          </a:lstStyle>
          <a:p>
            <a:fld id="{A59C7CB5-D59A-400B-AB40-A9A0C1404862}" type="slidenum">
              <a:rPr lang="de-DE" smtClean="0"/>
              <a:pPr/>
              <a:t>‹Nr.›</a:t>
            </a:fld>
            <a:endParaRPr lang="de-DE"/>
          </a:p>
        </p:txBody>
      </p:sp>
    </p:spTree>
    <p:extLst>
      <p:ext uri="{BB962C8B-B14F-4D97-AF65-F5344CB8AC3E}">
        <p14:creationId xmlns="" xmlns:p14="http://schemas.microsoft.com/office/powerpoint/2010/main" val="1359418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Voraussetzungen: Männer nicht älter als 49 Jahre, Frauen nicht älter als 45 Jahre. Sie mussten die Schule besucht haben und des Lesens und</a:t>
            </a:r>
            <a:r>
              <a:rPr lang="de-DE" baseline="0" dirty="0" smtClean="0"/>
              <a:t> Schreibens mächtig gewesen sein. Und: sie sollten nur zwei Jahre in Deutschland bleiben dürfen</a:t>
            </a:r>
          </a:p>
          <a:p>
            <a:endParaRPr lang="de-DE" baseline="0" dirty="0" smtClean="0"/>
          </a:p>
          <a:p>
            <a:r>
              <a:rPr lang="de-DE" baseline="0" dirty="0" smtClean="0"/>
              <a:t>Einreise junger Männer ohne Familien. Die Familien, vor allem Frauen, kamen später dazu. Das erklärt zu einem Teil auch die schlechteren Sprachkenntnisse der Frauen im Vergleich zu den Männern. Bei türkischen Frauen finden wir einen vergleichsweise höheren Anteil an funktionalem Analphabetismus. </a:t>
            </a:r>
            <a:endParaRPr lang="de-DE" dirty="0"/>
          </a:p>
        </p:txBody>
      </p:sp>
      <p:sp>
        <p:nvSpPr>
          <p:cNvPr id="4" name="Foliennummernplatzhalter 3"/>
          <p:cNvSpPr>
            <a:spLocks noGrp="1"/>
          </p:cNvSpPr>
          <p:nvPr>
            <p:ph type="sldNum" sz="quarter" idx="10"/>
          </p:nvPr>
        </p:nvSpPr>
        <p:spPr/>
        <p:txBody>
          <a:bodyPr/>
          <a:lstStyle/>
          <a:p>
            <a:fld id="{FABB666D-5DE8-47FB-B769-03141A1CE809}" type="slidenum">
              <a:rPr lang="de-DE" smtClean="0"/>
              <a:pPr/>
              <a:t>7</a:t>
            </a:fld>
            <a:endParaRPr lang="de-DE"/>
          </a:p>
        </p:txBody>
      </p:sp>
    </p:spTree>
    <p:extLst>
      <p:ext uri="{BB962C8B-B14F-4D97-AF65-F5344CB8AC3E}">
        <p14:creationId xmlns="" xmlns:p14="http://schemas.microsoft.com/office/powerpoint/2010/main" val="3661049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7" name="Rechteck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hteck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kumimoji="0" lang="de-DE" smtClean="0"/>
              <a:t>Titelmasterformat durch Klicken bearbeiten</a:t>
            </a:r>
            <a:endParaRPr kumimoji="0" lang="en-US"/>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r>
              <a:rPr lang="de-DE" smtClean="0"/>
              <a:t>16.11.2011</a:t>
            </a:r>
            <a:endParaRPr lang="de-DE" dirty="0"/>
          </a:p>
        </p:txBody>
      </p:sp>
      <p:sp>
        <p:nvSpPr>
          <p:cNvPr id="17" name="Fußzeilenplatzhalt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de-DE" smtClean="0"/>
              <a:t>HAW Hamburg – Projekt Sağlık</a:t>
            </a:r>
            <a:endParaRPr lang="de-DE" dirty="0"/>
          </a:p>
        </p:txBody>
      </p:sp>
      <p:sp>
        <p:nvSpPr>
          <p:cNvPr id="29" name="Foliennummernplatzhalt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0C94032-CD4C-4C25-B0C2-CEC720522D92}" type="slidenum">
              <a:rPr kumimoji="0" lang="en-US" smtClean="0"/>
              <a:pPr/>
              <a:t>‹Nr.›</a:t>
            </a:fld>
            <a:endParaRPr kumimoji="0" lang="en-US" dirty="0">
              <a:solidFill>
                <a:schemeClr val="tx2"/>
              </a:solidFill>
            </a:endParaRPr>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r>
              <a:rPr lang="de-DE" smtClean="0"/>
              <a:t>16.11.2011</a:t>
            </a:r>
            <a:endParaRPr lang="de-DE"/>
          </a:p>
        </p:txBody>
      </p:sp>
      <p:sp>
        <p:nvSpPr>
          <p:cNvPr id="5" name="Fußzeilenplatzhalter 4"/>
          <p:cNvSpPr>
            <a:spLocks noGrp="1"/>
          </p:cNvSpPr>
          <p:nvPr>
            <p:ph type="ftr" sz="quarter" idx="11"/>
          </p:nvPr>
        </p:nvSpPr>
        <p:spPr/>
        <p:txBody>
          <a:bodyPr/>
          <a:lstStyle/>
          <a:p>
            <a:r>
              <a:rPr lang="de-DE" smtClean="0"/>
              <a:t>HAW Hamburg – Projekt Sağlık</a:t>
            </a:r>
            <a:endParaRPr lang="de-DE"/>
          </a:p>
        </p:txBody>
      </p:sp>
      <p:sp>
        <p:nvSpPr>
          <p:cNvPr id="6" name="Foliennummernplatzhalter 5"/>
          <p:cNvSpPr>
            <a:spLocks noGrp="1"/>
          </p:cNvSpPr>
          <p:nvPr>
            <p:ph type="sldNum" sz="quarter" idx="12"/>
          </p:nvPr>
        </p:nvSpPr>
        <p:spPr/>
        <p:txBody>
          <a:bodyPr/>
          <a:lstStyle/>
          <a:p>
            <a:fld id="{643AB7EA-FF49-45DF-956D-11D48CB7D796}" type="slidenum">
              <a:rPr lang="de-DE" smtClean="0"/>
              <a:pPr/>
              <a:t>‹Nr.›</a:t>
            </a:fld>
            <a:endParaRPr lang="de-DE"/>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1"/>
      </p:bgRef>
    </p:bg>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53200" y="609600"/>
            <a:ext cx="2057400" cy="5516563"/>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609600"/>
            <a:ext cx="5562600" cy="5516564"/>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a:xfrm>
            <a:off x="6553200" y="6248402"/>
            <a:ext cx="2209800" cy="365125"/>
          </a:xfrm>
        </p:spPr>
        <p:txBody>
          <a:bodyPr/>
          <a:lstStyle/>
          <a:p>
            <a:r>
              <a:rPr lang="de-DE" smtClean="0"/>
              <a:t>16.11.2011</a:t>
            </a:r>
            <a:endParaRPr lang="de-DE"/>
          </a:p>
        </p:txBody>
      </p:sp>
      <p:sp>
        <p:nvSpPr>
          <p:cNvPr id="5" name="Fußzeilenplatzhalter 4"/>
          <p:cNvSpPr>
            <a:spLocks noGrp="1"/>
          </p:cNvSpPr>
          <p:nvPr>
            <p:ph type="ftr" sz="quarter" idx="11"/>
          </p:nvPr>
        </p:nvSpPr>
        <p:spPr>
          <a:xfrm>
            <a:off x="457201" y="6248207"/>
            <a:ext cx="5573483" cy="365125"/>
          </a:xfrm>
        </p:spPr>
        <p:txBody>
          <a:bodyPr/>
          <a:lstStyle/>
          <a:p>
            <a:r>
              <a:rPr lang="de-DE" smtClean="0"/>
              <a:t>HAW Hamburg – Projekt Sağlık</a:t>
            </a:r>
            <a:endParaRPr lang="de-DE"/>
          </a:p>
        </p:txBody>
      </p:sp>
      <p:sp>
        <p:nvSpPr>
          <p:cNvPr id="7" name="Rechteck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hteck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hteck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Foliennummernplatzhalter 5"/>
          <p:cNvSpPr>
            <a:spLocks noGrp="1"/>
          </p:cNvSpPr>
          <p:nvPr>
            <p:ph type="sldNum" sz="quarter" idx="12"/>
          </p:nvPr>
        </p:nvSpPr>
        <p:spPr>
          <a:xfrm rot="5400000">
            <a:off x="5989638" y="144462"/>
            <a:ext cx="533400" cy="244476"/>
          </a:xfrm>
        </p:spPr>
        <p:txBody>
          <a:bodyPr/>
          <a:lstStyle/>
          <a:p>
            <a:fld id="{643AB7EA-FF49-45DF-956D-11D48CB7D796}" type="slidenum">
              <a:rPr lang="de-DE" smtClean="0"/>
              <a:pPr/>
              <a:t>‹Nr.›</a:t>
            </a:fld>
            <a:endParaRPr lang="de-DE"/>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b="1">
                <a:latin typeface="Tw Cen MT" pitchFamily="34" charset="0"/>
              </a:defRPr>
            </a:lvl1pPr>
          </a:lstStyle>
          <a:p>
            <a:r>
              <a:rPr kumimoji="0" lang="de-DE" dirty="0" smtClean="0"/>
              <a:t>Titelmasterformat durch Klicken bearbeiten</a:t>
            </a:r>
            <a:endParaRPr kumimoji="0" lang="en-US" dirty="0"/>
          </a:p>
        </p:txBody>
      </p:sp>
      <p:sp>
        <p:nvSpPr>
          <p:cNvPr id="5" name="Fußzeilenplatzhalter 4"/>
          <p:cNvSpPr>
            <a:spLocks noGrp="1"/>
          </p:cNvSpPr>
          <p:nvPr>
            <p:ph type="ftr" sz="quarter" idx="11"/>
          </p:nvPr>
        </p:nvSpPr>
        <p:spPr>
          <a:xfrm>
            <a:off x="2771800" y="6356350"/>
            <a:ext cx="3505200" cy="365760"/>
          </a:xfrm>
        </p:spPr>
        <p:txBody>
          <a:bodyPr/>
          <a:lstStyle>
            <a:lvl1pPr algn="ctr">
              <a:defRPr sz="1200" b="0">
                <a:latin typeface="Corbel" pitchFamily="34" charset="0"/>
              </a:defRPr>
            </a:lvl1pPr>
          </a:lstStyle>
          <a:p>
            <a:r>
              <a:rPr lang="de-DE" smtClean="0"/>
              <a:t>HAW Hamburg – Projekt Sağlık</a:t>
            </a:r>
            <a:endParaRPr lang="de-DE" dirty="0"/>
          </a:p>
        </p:txBody>
      </p:sp>
      <p:sp>
        <p:nvSpPr>
          <p:cNvPr id="6" name="Foliennummernplatzhalter 5"/>
          <p:cNvSpPr>
            <a:spLocks noGrp="1"/>
          </p:cNvSpPr>
          <p:nvPr>
            <p:ph type="sldNum" sz="quarter" idx="12"/>
          </p:nvPr>
        </p:nvSpPr>
        <p:spPr/>
        <p:txBody>
          <a:bodyPr/>
          <a:lstStyle>
            <a:lvl1pPr>
              <a:defRPr sz="1200">
                <a:latin typeface="Tw Cen MT" pitchFamily="34" charset="0"/>
              </a:defRPr>
            </a:lvl1pPr>
          </a:lstStyle>
          <a:p>
            <a:fld id="{7BFE0F7F-00AC-41BD-B9C9-C7036909459D}" type="slidenum">
              <a:rPr lang="de-DE" smtClean="0"/>
              <a:pPr/>
              <a:t>‹Nr.›</a:t>
            </a:fld>
            <a:endParaRPr lang="de-DE" dirty="0"/>
          </a:p>
        </p:txBody>
      </p:sp>
      <p:sp>
        <p:nvSpPr>
          <p:cNvPr id="8" name="Inhaltsplatzhalter 7"/>
          <p:cNvSpPr>
            <a:spLocks noGrp="1"/>
          </p:cNvSpPr>
          <p:nvPr>
            <p:ph sz="quarter" idx="1"/>
          </p:nvPr>
        </p:nvSpPr>
        <p:spPr>
          <a:xfrm>
            <a:off x="457200" y="1219200"/>
            <a:ext cx="8229600" cy="4937760"/>
          </a:xfrm>
        </p:spPr>
        <p:txBody>
          <a:bodyPr/>
          <a:lstStyle>
            <a:lvl1pPr>
              <a:defRPr>
                <a:solidFill>
                  <a:schemeClr val="tx2"/>
                </a:solidFill>
                <a:latin typeface="Tw Cen MT" pitchFamily="34" charset="0"/>
              </a:defRPr>
            </a:lvl1pPr>
            <a:lvl2pPr>
              <a:defRPr>
                <a:solidFill>
                  <a:schemeClr val="tx2">
                    <a:lumMod val="60000"/>
                    <a:lumOff val="40000"/>
                  </a:schemeClr>
                </a:solidFill>
                <a:latin typeface="Tw Cen MT" pitchFamily="34" charset="0"/>
              </a:defRPr>
            </a:lvl2pPr>
            <a:lvl3pPr>
              <a:defRPr>
                <a:solidFill>
                  <a:schemeClr val="tx2">
                    <a:lumMod val="60000"/>
                    <a:lumOff val="40000"/>
                  </a:schemeClr>
                </a:solidFill>
                <a:latin typeface="Tw Cen MT" pitchFamily="34" charset="0"/>
              </a:defRPr>
            </a:lvl3pPr>
            <a:lvl4pPr>
              <a:defRPr>
                <a:solidFill>
                  <a:schemeClr val="tx2">
                    <a:lumMod val="60000"/>
                    <a:lumOff val="40000"/>
                  </a:schemeClr>
                </a:solidFill>
                <a:latin typeface="Tw Cen MT" pitchFamily="34" charset="0"/>
              </a:defRPr>
            </a:lvl4pPr>
            <a:lvl5pPr>
              <a:defRPr>
                <a:solidFill>
                  <a:schemeClr val="tx2">
                    <a:lumMod val="60000"/>
                    <a:lumOff val="40000"/>
                  </a:schemeClr>
                </a:solidFill>
                <a:latin typeface="Tw Cen MT" pitchFamily="34" charset="0"/>
              </a:defRPr>
            </a:lvl5pPr>
          </a:lstStyle>
          <a:p>
            <a:pPr lvl="0" eaLnBrk="1" latinLnBrk="0" hangingPunct="1"/>
            <a:r>
              <a:rPr lang="de-DE" dirty="0" smtClean="0"/>
              <a:t>Textmasterformate durch Klicken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7" name="Rechteck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hteck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kumimoji="0" lang="de-DE" smtClean="0"/>
              <a:t>Titelmasterformat durch Klicken bearbeiten</a:t>
            </a:r>
            <a:endParaRPr kumimoji="0" lang="en-US"/>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534985E-5973-4D2F-A8F3-FF5DADBBD555}" type="datetimeFigureOut">
              <a:rPr lang="de-DE" smtClean="0"/>
              <a:pPr/>
              <a:t>04.07.2017</a:t>
            </a:fld>
            <a:endParaRPr lang="de-DE"/>
          </a:p>
        </p:txBody>
      </p:sp>
      <p:sp>
        <p:nvSpPr>
          <p:cNvPr id="17" name="Fußzeilenplatzhalt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de-DE">
              <a:solidFill>
                <a:srgbClr val="DDE9EC"/>
              </a:solidFill>
            </a:endParaRPr>
          </a:p>
        </p:txBody>
      </p:sp>
      <p:sp>
        <p:nvSpPr>
          <p:cNvPr id="29" name="Foliennummernplatzhalt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1B5DFE0-78B4-452B-9D60-C65E5A71627D}" type="slidenum">
              <a:rPr lang="de-DE" smtClean="0">
                <a:solidFill>
                  <a:srgbClr val="DDE9EC"/>
                </a:solidFill>
              </a:rPr>
              <a:pPr/>
              <a:t>‹Nr.›</a:t>
            </a:fld>
            <a:endParaRPr lang="de-DE">
              <a:solidFill>
                <a:srgbClr val="DDE9EC"/>
              </a:solidFill>
            </a:endParaRPr>
          </a:p>
        </p:txBody>
      </p:sp>
    </p:spTree>
    <p:extLst>
      <p:ext uri="{BB962C8B-B14F-4D97-AF65-F5344CB8AC3E}">
        <p14:creationId xmlns="" xmlns:p14="http://schemas.microsoft.com/office/powerpoint/2010/main" val="1800844245"/>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7343728" cy="990600"/>
          </a:xfrm>
        </p:spPr>
        <p:txBody>
          <a:bodyPr>
            <a:normAutofit/>
          </a:bodyPr>
          <a:lstStyle>
            <a:lvl1pPr>
              <a:defRPr sz="3600">
                <a:solidFill>
                  <a:schemeClr val="tx2"/>
                </a:solidFill>
              </a:defRPr>
            </a:lvl1pPr>
          </a:lstStyle>
          <a:p>
            <a:r>
              <a:rPr kumimoji="0" lang="de-DE" dirty="0" smtClean="0"/>
              <a:t>Titelmasterformat durch Klicken bearbeiten</a:t>
            </a:r>
            <a:endParaRPr kumimoji="0" lang="en-US" dirty="0"/>
          </a:p>
        </p:txBody>
      </p:sp>
      <p:sp>
        <p:nvSpPr>
          <p:cNvPr id="8" name="Inhaltsplatzhalter 7"/>
          <p:cNvSpPr>
            <a:spLocks noGrp="1"/>
          </p:cNvSpPr>
          <p:nvPr>
            <p:ph sz="quarter" idx="1"/>
          </p:nvPr>
        </p:nvSpPr>
        <p:spPr>
          <a:xfrm>
            <a:off x="612648" y="1600200"/>
            <a:ext cx="8153400" cy="4495800"/>
          </a:xfrm>
        </p:spPr>
        <p:txBody>
          <a:bodyPr/>
          <a:lstStyle>
            <a:lvl1pPr>
              <a:buSzPct val="100000"/>
              <a:buFont typeface="Wingdings" pitchFamily="2" charset="2"/>
              <a:buChar char="§"/>
              <a:defRPr>
                <a:solidFill>
                  <a:schemeClr val="tx2"/>
                </a:solidFill>
              </a:defRPr>
            </a:lvl1pPr>
            <a:lvl2pPr>
              <a:buSzPct val="100000"/>
              <a:buFont typeface="Wingdings" pitchFamily="2" charset="2"/>
              <a:buChar char="§"/>
              <a:defRPr>
                <a:solidFill>
                  <a:schemeClr val="tx2"/>
                </a:solidFill>
              </a:defRPr>
            </a:lvl2pPr>
            <a:lvl3pPr>
              <a:buSzPct val="100000"/>
              <a:buFont typeface="Wingdings" pitchFamily="2" charset="2"/>
              <a:buChar char="§"/>
              <a:defRPr>
                <a:solidFill>
                  <a:schemeClr val="tx2"/>
                </a:solidFill>
              </a:defRPr>
            </a:lvl3pPr>
            <a:lvl4pPr>
              <a:buFont typeface="Wingdings" pitchFamily="2" charset="2"/>
              <a:buChar char="§"/>
              <a:defRPr>
                <a:solidFill>
                  <a:schemeClr val="tx2"/>
                </a:solidFill>
              </a:defRPr>
            </a:lvl4pPr>
            <a:lvl5pPr>
              <a:buFont typeface="Wingdings" pitchFamily="2" charset="2"/>
              <a:buChar char="§"/>
              <a:defRPr>
                <a:solidFill>
                  <a:schemeClr val="tx2"/>
                </a:solidFill>
              </a:defRPr>
            </a:lvl5pPr>
          </a:lstStyle>
          <a:p>
            <a:pPr lvl="0" eaLnBrk="1" latinLnBrk="0" hangingPunct="1"/>
            <a:r>
              <a:rPr lang="de-DE" dirty="0" smtClean="0"/>
              <a:t>Textmasterformate durch Klicken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2" name="Datumsplatzhalter 11"/>
          <p:cNvSpPr>
            <a:spLocks noGrp="1"/>
          </p:cNvSpPr>
          <p:nvPr>
            <p:ph type="dt" sz="half" idx="10"/>
          </p:nvPr>
        </p:nvSpPr>
        <p:spPr>
          <a:xfrm>
            <a:off x="611560" y="6381328"/>
            <a:ext cx="8151440" cy="365125"/>
          </a:xfrm>
        </p:spPr>
        <p:txBody>
          <a:bodyPr/>
          <a:lstStyle>
            <a:lvl1pPr algn="ctr">
              <a:defRPr sz="1200"/>
            </a:lvl1pPr>
          </a:lstStyle>
          <a:p>
            <a:r>
              <a:rPr lang="de-DE" dirty="0" smtClean="0">
                <a:solidFill>
                  <a:srgbClr val="464653"/>
                </a:solidFill>
              </a:rPr>
              <a:t>Kooperationstreffen  -  13.02.2012</a:t>
            </a:r>
            <a:endParaRPr lang="de-DE" dirty="0">
              <a:solidFill>
                <a:srgbClr val="464653"/>
              </a:solidFill>
            </a:endParaRPr>
          </a:p>
        </p:txBody>
      </p:sp>
      <p:sp>
        <p:nvSpPr>
          <p:cNvPr id="13" name="Foliennummernplatzhalter 12"/>
          <p:cNvSpPr>
            <a:spLocks noGrp="1"/>
          </p:cNvSpPr>
          <p:nvPr>
            <p:ph type="sldNum" sz="quarter" idx="11"/>
          </p:nvPr>
        </p:nvSpPr>
        <p:spPr/>
        <p:txBody>
          <a:bodyPr/>
          <a:lstStyle/>
          <a:p>
            <a:fld id="{41B5DFE0-78B4-452B-9D60-C65E5A71627D}" type="slidenum">
              <a:rPr lang="de-DE" smtClean="0"/>
              <a:pPr/>
              <a:t>‹Nr.›</a:t>
            </a:fld>
            <a:endParaRPr lang="de-DE"/>
          </a:p>
        </p:txBody>
      </p:sp>
      <p:pic>
        <p:nvPicPr>
          <p:cNvPr id="15" name="Picture 1"/>
          <p:cNvPicPr>
            <a:picLocks noChangeAspect="1" noChangeArrowheads="1"/>
          </p:cNvPicPr>
          <p:nvPr userDrawn="1"/>
        </p:nvPicPr>
        <p:blipFill>
          <a:blip r:embed="rId2" cstate="print"/>
          <a:srcRect/>
          <a:stretch>
            <a:fillRect/>
          </a:stretch>
        </p:blipFill>
        <p:spPr bwMode="auto">
          <a:xfrm>
            <a:off x="8142727" y="404665"/>
            <a:ext cx="599092" cy="592434"/>
          </a:xfrm>
          <a:prstGeom prst="rect">
            <a:avLst/>
          </a:prstGeom>
          <a:noFill/>
          <a:ln w="9525">
            <a:noFill/>
            <a:miter lim="800000"/>
            <a:headEnd/>
            <a:tailEnd/>
          </a:ln>
        </p:spPr>
      </p:pic>
    </p:spTree>
    <p:extLst>
      <p:ext uri="{BB962C8B-B14F-4D97-AF65-F5344CB8AC3E}">
        <p14:creationId xmlns="" xmlns:p14="http://schemas.microsoft.com/office/powerpoint/2010/main" val="937446123"/>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3">
        <a:schemeClr val="bg1"/>
      </p:bgRef>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7"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de-DE" smtClean="0"/>
              <a:t>Titelmasterformat durch Klicken bearbeiten</a:t>
            </a:r>
            <a:endParaRPr kumimoji="0" lang="en-US"/>
          </a:p>
        </p:txBody>
      </p:sp>
      <p:sp>
        <p:nvSpPr>
          <p:cNvPr id="12" name="Datumsplatzhalter 1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p:txBody>
          <a:bodyPr/>
          <a:lstStyle/>
          <a:p>
            <a:endParaRPr lang="de-DE">
              <a:solidFill>
                <a:srgbClr val="464653"/>
              </a:solidFill>
            </a:endParaRPr>
          </a:p>
        </p:txBody>
      </p:sp>
    </p:spTree>
    <p:extLst>
      <p:ext uri="{BB962C8B-B14F-4D97-AF65-F5344CB8AC3E}">
        <p14:creationId xmlns="" xmlns:p14="http://schemas.microsoft.com/office/powerpoint/2010/main" val="3967597906"/>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9" name="Inhaltsplatzhalter 8"/>
          <p:cNvSpPr>
            <a:spLocks noGrp="1"/>
          </p:cNvSpPr>
          <p:nvPr>
            <p:ph sz="quarter" idx="1"/>
          </p:nvPr>
        </p:nvSpPr>
        <p:spPr>
          <a:xfrm>
            <a:off x="609600"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1" name="Inhaltsplatzhalter 10"/>
          <p:cNvSpPr>
            <a:spLocks noGrp="1"/>
          </p:cNvSpPr>
          <p:nvPr>
            <p:ph sz="quarter" idx="2"/>
          </p:nvPr>
        </p:nvSpPr>
        <p:spPr>
          <a:xfrm>
            <a:off x="4844901"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8" name="Datumsplatzhalter 7"/>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0" name="Foliennummernplatzhalter 9"/>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2" name="Fußzeilenplatzhalter 11"/>
          <p:cNvSpPr>
            <a:spLocks noGrp="1"/>
          </p:cNvSpPr>
          <p:nvPr>
            <p:ph type="ftr" sz="quarter" idx="17"/>
          </p:nvPr>
        </p:nvSpPr>
        <p:spPr/>
        <p:txBody>
          <a:bodyPr rtlCol="0"/>
          <a:lstStyle/>
          <a:p>
            <a:endParaRPr lang="de-DE">
              <a:solidFill>
                <a:srgbClr val="464653"/>
              </a:solidFill>
            </a:endParaRPr>
          </a:p>
        </p:txBody>
      </p:sp>
    </p:spTree>
    <p:extLst>
      <p:ext uri="{BB962C8B-B14F-4D97-AF65-F5344CB8AC3E}">
        <p14:creationId xmlns="" xmlns:p14="http://schemas.microsoft.com/office/powerpoint/2010/main" val="342588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0"/>
            <a:ext cx="8153400" cy="869950"/>
          </a:xfrm>
        </p:spPr>
        <p:txBody>
          <a:bodyPr anchor="ctr"/>
          <a:lstStyle>
            <a:lvl1pPr>
              <a:defRPr/>
            </a:lvl1pPr>
          </a:lstStyle>
          <a:p>
            <a:r>
              <a:rPr kumimoji="0" lang="de-DE" smtClean="0"/>
              <a:t>Titelmasterformat durch Klicken bearbeiten</a:t>
            </a:r>
            <a:endParaRPr kumimoji="0" lang="en-US"/>
          </a:p>
        </p:txBody>
      </p:sp>
      <p:sp>
        <p:nvSpPr>
          <p:cNvPr id="11" name="Inhaltsplatzhalter 10"/>
          <p:cNvSpPr>
            <a:spLocks noGrp="1"/>
          </p:cNvSpPr>
          <p:nvPr>
            <p:ph sz="quarter" idx="2"/>
          </p:nvPr>
        </p:nvSpPr>
        <p:spPr>
          <a:xfrm>
            <a:off x="609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3" name="Inhaltsplatzhalter 12"/>
          <p:cNvSpPr>
            <a:spLocks noGrp="1"/>
          </p:cNvSpPr>
          <p:nvPr>
            <p:ph sz="quarter" idx="4"/>
          </p:nvPr>
        </p:nvSpPr>
        <p:spPr>
          <a:xfrm>
            <a:off x="4800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Datumsplatzhalter 9"/>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2" name="Foliennummernplatzhalter 11"/>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4" name="Fußzeilenplatzhalter 13"/>
          <p:cNvSpPr>
            <a:spLocks noGrp="1"/>
          </p:cNvSpPr>
          <p:nvPr>
            <p:ph type="ftr" sz="quarter" idx="17"/>
          </p:nvPr>
        </p:nvSpPr>
        <p:spPr/>
        <p:txBody>
          <a:bodyPr rtlCol="0"/>
          <a:lstStyle/>
          <a:p>
            <a:endParaRPr lang="de-DE">
              <a:solidFill>
                <a:srgbClr val="464653"/>
              </a:solidFill>
            </a:endParaRPr>
          </a:p>
        </p:txBody>
      </p:sp>
      <p:sp>
        <p:nvSpPr>
          <p:cNvPr id="16" name="Textplatzhalt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
        <p:nvSpPr>
          <p:cNvPr id="15" name="Textplatzhalt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Tree>
    <p:extLst>
      <p:ext uri="{BB962C8B-B14F-4D97-AF65-F5344CB8AC3E}">
        <p14:creationId xmlns="" xmlns:p14="http://schemas.microsoft.com/office/powerpoint/2010/main" val="25770306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4" name="Fußzeilenplatzhalter 3"/>
          <p:cNvSpPr>
            <a:spLocks noGrp="1"/>
          </p:cNvSpPr>
          <p:nvPr>
            <p:ph type="ftr" sz="quarter" idx="11"/>
          </p:nvPr>
        </p:nvSpPr>
        <p:spPr/>
        <p:txBody>
          <a:bodyPr/>
          <a:lstStyle/>
          <a:p>
            <a:endParaRPr lang="de-DE">
              <a:solidFill>
                <a:srgbClr val="464653"/>
              </a:solidFill>
            </a:endParaRPr>
          </a:p>
        </p:txBody>
      </p:sp>
      <p:sp>
        <p:nvSpPr>
          <p:cNvPr id="5" name="Foliennummernplatzhalter 4"/>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Tree>
    <p:extLst>
      <p:ext uri="{BB962C8B-B14F-4D97-AF65-F5344CB8AC3E}">
        <p14:creationId xmlns="" xmlns:p14="http://schemas.microsoft.com/office/powerpoint/2010/main" val="1718386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11"/>
          </p:nvPr>
        </p:nvSpPr>
        <p:spPr/>
        <p:txBody>
          <a:bodyPr/>
          <a:lstStyle/>
          <a:p>
            <a:endParaRPr lang="de-DE">
              <a:solidFill>
                <a:srgbClr val="464653"/>
              </a:solidFill>
            </a:endParaRPr>
          </a:p>
        </p:txBody>
      </p:sp>
      <p:sp>
        <p:nvSpPr>
          <p:cNvPr id="4" name="Foliennummernplatzhalter 3"/>
          <p:cNvSpPr>
            <a:spLocks noGrp="1"/>
          </p:cNvSpPr>
          <p:nvPr>
            <p:ph type="sldNum" sz="quarter" idx="12"/>
          </p:nvPr>
        </p:nvSpPr>
        <p:spPr>
          <a:xfrm>
            <a:off x="0" y="6248400"/>
            <a:ext cx="533400" cy="381000"/>
          </a:xfrm>
        </p:spPr>
        <p:txBody>
          <a:bodyPr/>
          <a:lstStyle>
            <a:lvl1pPr>
              <a:defRPr>
                <a:solidFill>
                  <a:schemeClr val="tx2"/>
                </a:solidFill>
              </a:defRPr>
            </a:lvl1pPr>
          </a:lstStyle>
          <a:p>
            <a:fld id="{41B5DFE0-78B4-452B-9D60-C65E5A71627D}" type="slidenum">
              <a:rPr lang="de-DE" smtClean="0">
                <a:solidFill>
                  <a:srgbClr val="464653"/>
                </a:solidFill>
              </a:rPr>
              <a:pPr/>
              <a:t>‹Nr.›</a:t>
            </a:fld>
            <a:endParaRPr lang="de-DE">
              <a:solidFill>
                <a:srgbClr val="464653"/>
              </a:solidFill>
            </a:endParaRPr>
          </a:p>
        </p:txBody>
      </p:sp>
    </p:spTree>
    <p:extLst>
      <p:ext uri="{BB962C8B-B14F-4D97-AF65-F5344CB8AC3E}">
        <p14:creationId xmlns="" xmlns:p14="http://schemas.microsoft.com/office/powerpoint/2010/main" val="5498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7415736" cy="990600"/>
          </a:xfrm>
        </p:spPr>
        <p:txBody>
          <a:bodyPr>
            <a:noAutofit/>
          </a:bodyPr>
          <a:lstStyle>
            <a:lvl1pPr>
              <a:defRPr sz="3400" b="0"/>
            </a:lvl1pPr>
          </a:lstStyle>
          <a:p>
            <a:r>
              <a:rPr kumimoji="0" lang="de-DE" dirty="0" smtClean="0"/>
              <a:t>Titelmasterformat durch Klicken bearbeiten</a:t>
            </a:r>
            <a:endParaRPr kumimoji="0" lang="en-US" dirty="0"/>
          </a:p>
        </p:txBody>
      </p:sp>
      <p:sp>
        <p:nvSpPr>
          <p:cNvPr id="6" name="Foliennummernplatzhalter 5"/>
          <p:cNvSpPr>
            <a:spLocks noGrp="1"/>
          </p:cNvSpPr>
          <p:nvPr>
            <p:ph type="sldNum" sz="quarter" idx="12"/>
          </p:nvPr>
        </p:nvSpPr>
        <p:spPr/>
        <p:txBody>
          <a:bodyPr/>
          <a:lstStyle>
            <a:lvl1pPr>
              <a:defRPr>
                <a:solidFill>
                  <a:srgbClr val="FFFFFF"/>
                </a:solidFill>
              </a:defRPr>
            </a:lvl1pPr>
          </a:lstStyle>
          <a:p>
            <a:fld id="{7BFE0F7F-00AC-41BD-B9C9-C7036909459D}" type="slidenum">
              <a:rPr lang="de-DE" smtClean="0"/>
              <a:pPr/>
              <a:t>‹Nr.›</a:t>
            </a:fld>
            <a:endParaRPr lang="de-DE" dirty="0"/>
          </a:p>
        </p:txBody>
      </p:sp>
      <p:sp>
        <p:nvSpPr>
          <p:cNvPr id="8" name="Inhaltsplatzhalter 7"/>
          <p:cNvSpPr>
            <a:spLocks noGrp="1"/>
          </p:cNvSpPr>
          <p:nvPr>
            <p:ph sz="quarter" idx="1"/>
          </p:nvPr>
        </p:nvSpPr>
        <p:spPr>
          <a:xfrm>
            <a:off x="612648" y="1600200"/>
            <a:ext cx="8153400" cy="4781128"/>
          </a:xfrm>
        </p:spPr>
        <p:txBody>
          <a:bodyPr/>
          <a:lstStyle>
            <a:lvl1pPr>
              <a:lnSpc>
                <a:spcPct val="113000"/>
              </a:lnSpc>
              <a:spcBef>
                <a:spcPts val="600"/>
              </a:spcBef>
              <a:spcAft>
                <a:spcPts val="600"/>
              </a:spcAft>
              <a:buSzPct val="100000"/>
              <a:buFont typeface="Wingdings" pitchFamily="2" charset="2"/>
              <a:buChar char="§"/>
              <a:defRPr>
                <a:solidFill>
                  <a:schemeClr val="tx2"/>
                </a:solidFill>
              </a:defRPr>
            </a:lvl1pPr>
            <a:lvl2pPr>
              <a:lnSpc>
                <a:spcPct val="113000"/>
              </a:lnSpc>
              <a:spcBef>
                <a:spcPts val="600"/>
              </a:spcBef>
              <a:spcAft>
                <a:spcPts val="600"/>
              </a:spcAft>
              <a:buSzPct val="100000"/>
              <a:buFont typeface="Wingdings" pitchFamily="2" charset="2"/>
              <a:buChar char="§"/>
              <a:defRPr>
                <a:solidFill>
                  <a:schemeClr val="tx2"/>
                </a:solidFill>
              </a:defRPr>
            </a:lvl2pPr>
            <a:lvl3pPr>
              <a:lnSpc>
                <a:spcPct val="113000"/>
              </a:lnSpc>
              <a:spcBef>
                <a:spcPts val="600"/>
              </a:spcBef>
              <a:spcAft>
                <a:spcPts val="600"/>
              </a:spcAft>
              <a:defRPr>
                <a:solidFill>
                  <a:schemeClr val="tx2"/>
                </a:solidFill>
              </a:defRPr>
            </a:lvl3pPr>
            <a:lvl4pPr>
              <a:lnSpc>
                <a:spcPct val="113000"/>
              </a:lnSpc>
              <a:spcBef>
                <a:spcPts val="600"/>
              </a:spcBef>
              <a:spcAft>
                <a:spcPts val="600"/>
              </a:spcAft>
              <a:defRPr>
                <a:solidFill>
                  <a:schemeClr val="tx2"/>
                </a:solidFill>
              </a:defRPr>
            </a:lvl4pPr>
            <a:lvl5pPr>
              <a:lnSpc>
                <a:spcPct val="113000"/>
              </a:lnSpc>
              <a:spcBef>
                <a:spcPts val="600"/>
              </a:spcBef>
              <a:spcAft>
                <a:spcPts val="600"/>
              </a:spcAft>
              <a:defRPr>
                <a:solidFill>
                  <a:schemeClr val="tx2"/>
                </a:solidFill>
              </a:defRPr>
            </a:lvl5pPr>
          </a:lstStyle>
          <a:p>
            <a:pPr lvl="0" eaLnBrk="1" latinLnBrk="0" hangingPunct="1"/>
            <a:r>
              <a:rPr lang="de-DE" dirty="0" smtClean="0"/>
              <a:t>Textmasterformate durch Klicken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pic>
        <p:nvPicPr>
          <p:cNvPr id="7" name="Picture 1"/>
          <p:cNvPicPr>
            <a:picLocks noChangeAspect="1" noChangeArrowheads="1"/>
          </p:cNvPicPr>
          <p:nvPr userDrawn="1"/>
        </p:nvPicPr>
        <p:blipFill>
          <a:blip r:embed="rId2" cstate="print"/>
          <a:srcRect/>
          <a:stretch>
            <a:fillRect/>
          </a:stretch>
        </p:blipFill>
        <p:spPr bwMode="auto">
          <a:xfrm>
            <a:off x="8142727" y="404665"/>
            <a:ext cx="599092" cy="59243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8077200" cy="869950"/>
          </a:xfrm>
        </p:spPr>
        <p:txBody>
          <a:bodyPr anchor="ctr"/>
          <a:lstStyle>
            <a:lvl1pPr algn="l">
              <a:buNone/>
              <a:defRPr sz="4400" b="0"/>
            </a:lvl1p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6" name="Fußzeilenplatzhalter 5"/>
          <p:cNvSpPr>
            <a:spLocks noGrp="1"/>
          </p:cNvSpPr>
          <p:nvPr>
            <p:ph type="ftr" sz="quarter" idx="11"/>
          </p:nvPr>
        </p:nvSpPr>
        <p:spPr/>
        <p:txBody>
          <a:bodyPr/>
          <a:lstStyle/>
          <a:p>
            <a:endParaRPr lang="de-DE">
              <a:solidFill>
                <a:srgbClr val="464653"/>
              </a:solidFill>
            </a:endParaRPr>
          </a:p>
        </p:txBody>
      </p:sp>
      <p:sp>
        <p:nvSpPr>
          <p:cNvPr id="7" name="Foliennummernplatzhalter 6"/>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
        <p:nvSpPr>
          <p:cNvPr id="3" name="Textplatzhalt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9" name="Inhaltsplatzhalter 8"/>
          <p:cNvSpPr>
            <a:spLocks noGrp="1"/>
          </p:cNvSpPr>
          <p:nvPr>
            <p:ph sz="quarter" idx="1"/>
          </p:nvPr>
        </p:nvSpPr>
        <p:spPr>
          <a:xfrm>
            <a:off x="2362200" y="1752600"/>
            <a:ext cx="6400800" cy="4419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extLst>
      <p:ext uri="{BB962C8B-B14F-4D97-AF65-F5344CB8AC3E}">
        <p14:creationId xmlns="" xmlns:p14="http://schemas.microsoft.com/office/powerpoint/2010/main" val="37248796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3">
        <a:schemeClr val="bg2"/>
      </p:bgRef>
    </p:bg>
    <p:spTree>
      <p:nvGrpSpPr>
        <p:cNvPr id="1" name=""/>
        <p:cNvGrpSpPr/>
        <p:nvPr/>
      </p:nvGrpSpPr>
      <p:grpSpPr>
        <a:xfrm>
          <a:off x="0" y="0"/>
          <a:ext cx="0" cy="0"/>
          <a:chOff x="0" y="0"/>
          <a:chExt cx="0" cy="0"/>
        </a:xfrm>
      </p:grpSpPr>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smtClean="0"/>
              <a:t>Textmasterformate durch Klicken bearbeiten</a:t>
            </a:r>
          </a:p>
        </p:txBody>
      </p:sp>
      <p:sp>
        <p:nvSpPr>
          <p:cNvPr id="8" name="Rechteck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de-DE" smtClean="0"/>
              <a:t>Titelmasterformat durch Klicken bearbeiten</a:t>
            </a:r>
            <a:endParaRPr kumimoji="0" lang="en-US"/>
          </a:p>
        </p:txBody>
      </p:sp>
      <p:sp>
        <p:nvSpPr>
          <p:cNvPr id="11" name="Rechteck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umsplatzhalter 11"/>
          <p:cNvSpPr>
            <a:spLocks noGrp="1"/>
          </p:cNvSpPr>
          <p:nvPr>
            <p:ph type="dt" sz="half" idx="10"/>
          </p:nvPr>
        </p:nvSpPr>
        <p:spPr>
          <a:xfrm>
            <a:off x="6248400" y="6248400"/>
            <a:ext cx="2667000" cy="365125"/>
          </a:xfrm>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4667249"/>
            <a:ext cx="1447800" cy="663578"/>
          </a:xfrm>
        </p:spPr>
        <p:txBody>
          <a:bodyPr rtlCol="0"/>
          <a:lstStyle>
            <a:lvl1pPr>
              <a:defRPr sz="2800"/>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a:xfrm>
            <a:off x="1600200" y="6248206"/>
            <a:ext cx="4572000" cy="365125"/>
          </a:xfrm>
        </p:spPr>
        <p:txBody>
          <a:bodyPr rtlCol="0"/>
          <a:lstStyle/>
          <a:p>
            <a:endParaRPr lang="de-DE">
              <a:solidFill>
                <a:srgbClr val="464653"/>
              </a:solidFill>
            </a:endParaRPr>
          </a:p>
        </p:txBody>
      </p:sp>
      <p:sp>
        <p:nvSpPr>
          <p:cNvPr id="3" name="Bildplatzhalt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de-DE" smtClean="0"/>
              <a:t>Bild durch Klicken auf Symbol hinzufügen</a:t>
            </a:r>
            <a:endParaRPr kumimoji="0" lang="en-US" dirty="0"/>
          </a:p>
        </p:txBody>
      </p:sp>
    </p:spTree>
    <p:extLst>
      <p:ext uri="{BB962C8B-B14F-4D97-AF65-F5344CB8AC3E}">
        <p14:creationId xmlns="" xmlns:p14="http://schemas.microsoft.com/office/powerpoint/2010/main" val="154903086"/>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p:txBody>
          <a:bodyPr/>
          <a:lstStyle/>
          <a:p>
            <a:endParaRPr lang="de-DE">
              <a:solidFill>
                <a:srgbClr val="464653"/>
              </a:solidFill>
            </a:endParaRPr>
          </a:p>
        </p:txBody>
      </p:sp>
      <p:sp>
        <p:nvSpPr>
          <p:cNvPr id="6" name="Foliennummernplatzhalter 5"/>
          <p:cNvSpPr>
            <a:spLocks noGrp="1"/>
          </p:cNvSpPr>
          <p:nvPr>
            <p:ph type="sldNum" sz="quarter" idx="12"/>
          </p:nvPr>
        </p:nvSpPr>
        <p:spPr/>
        <p:txBody>
          <a:bodyPr/>
          <a:lstStyle/>
          <a:p>
            <a:fld id="{41B5DFE0-78B4-452B-9D60-C65E5A71627D}" type="slidenum">
              <a:rPr lang="de-DE" smtClean="0"/>
              <a:pPr/>
              <a:t>‹Nr.›</a:t>
            </a:fld>
            <a:endParaRPr lang="de-DE"/>
          </a:p>
        </p:txBody>
      </p:sp>
    </p:spTree>
    <p:extLst>
      <p:ext uri="{BB962C8B-B14F-4D97-AF65-F5344CB8AC3E}">
        <p14:creationId xmlns="" xmlns:p14="http://schemas.microsoft.com/office/powerpoint/2010/main" val="34882537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1"/>
      </p:bgRef>
    </p:bg>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53200" y="609600"/>
            <a:ext cx="2057400" cy="5516563"/>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609600"/>
            <a:ext cx="5562600" cy="5516564"/>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a:xfrm>
            <a:off x="6553200" y="6248402"/>
            <a:ext cx="2209800" cy="365125"/>
          </a:xfrm>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a:xfrm>
            <a:off x="457201" y="6248207"/>
            <a:ext cx="5573483" cy="365125"/>
          </a:xfrm>
        </p:spPr>
        <p:txBody>
          <a:bodyPr/>
          <a:lstStyle/>
          <a:p>
            <a:endParaRPr lang="de-DE">
              <a:solidFill>
                <a:srgbClr val="464653"/>
              </a:solidFill>
            </a:endParaRPr>
          </a:p>
        </p:txBody>
      </p:sp>
      <p:sp>
        <p:nvSpPr>
          <p:cNvPr id="7" name="Rechteck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hteck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hteck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liennummernplatzhalter 5"/>
          <p:cNvSpPr>
            <a:spLocks noGrp="1"/>
          </p:cNvSpPr>
          <p:nvPr>
            <p:ph type="sldNum" sz="quarter" idx="12"/>
          </p:nvPr>
        </p:nvSpPr>
        <p:spPr>
          <a:xfrm rot="5400000">
            <a:off x="5989638" y="144462"/>
            <a:ext cx="533400" cy="244476"/>
          </a:xfrm>
        </p:spPr>
        <p:txBody>
          <a:bodyPr/>
          <a:lstStyle/>
          <a:p>
            <a:fld id="{41B5DFE0-78B4-452B-9D60-C65E5A71627D}" type="slidenum">
              <a:rPr lang="de-DE" smtClean="0"/>
              <a:pPr/>
              <a:t>‹Nr.›</a:t>
            </a:fld>
            <a:endParaRPr lang="de-DE"/>
          </a:p>
        </p:txBody>
      </p:sp>
    </p:spTree>
    <p:extLst>
      <p:ext uri="{BB962C8B-B14F-4D97-AF65-F5344CB8AC3E}">
        <p14:creationId xmlns="" xmlns:p14="http://schemas.microsoft.com/office/powerpoint/2010/main" val="200473695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3">
        <a:schemeClr val="bg1"/>
      </p:bgRef>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7"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hteck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hteck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de-DE" smtClean="0"/>
              <a:t>Titelmasterformat durch Klicken bearbeiten</a:t>
            </a:r>
            <a:endParaRPr kumimoji="0" lang="en-US"/>
          </a:p>
        </p:txBody>
      </p:sp>
      <p:sp>
        <p:nvSpPr>
          <p:cNvPr id="12" name="Datumsplatzhalter 11"/>
          <p:cNvSpPr>
            <a:spLocks noGrp="1"/>
          </p:cNvSpPr>
          <p:nvPr>
            <p:ph type="dt" sz="half" idx="10"/>
          </p:nvPr>
        </p:nvSpPr>
        <p:spPr/>
        <p:txBody>
          <a:bodyPr/>
          <a:lstStyle/>
          <a:p>
            <a:r>
              <a:rPr lang="de-DE" smtClean="0"/>
              <a:t>16.11.2011</a:t>
            </a:r>
            <a:endParaRPr lang="de-DE"/>
          </a:p>
        </p:txBody>
      </p:sp>
      <p:sp>
        <p:nvSpPr>
          <p:cNvPr id="13" name="Foliennummernplatzhalt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43AB7EA-FF49-45DF-956D-11D48CB7D796}" type="slidenum">
              <a:rPr lang="de-DE" smtClean="0"/>
              <a:pPr/>
              <a:t>‹Nr.›</a:t>
            </a:fld>
            <a:endParaRPr lang="de-DE"/>
          </a:p>
        </p:txBody>
      </p:sp>
      <p:sp>
        <p:nvSpPr>
          <p:cNvPr id="14" name="Fußzeilenplatzhalter 13"/>
          <p:cNvSpPr>
            <a:spLocks noGrp="1"/>
          </p:cNvSpPr>
          <p:nvPr>
            <p:ph type="ftr" sz="quarter" idx="12"/>
          </p:nvPr>
        </p:nvSpPr>
        <p:spPr/>
        <p:txBody>
          <a:bodyPr/>
          <a:lstStyle/>
          <a:p>
            <a:r>
              <a:rPr lang="de-DE" smtClean="0"/>
              <a:t>HAW Hamburg – Projekt Sağlık</a:t>
            </a:r>
            <a:endParaRPr lang="de-DE"/>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9" name="Inhaltsplatzhalter 8"/>
          <p:cNvSpPr>
            <a:spLocks noGrp="1"/>
          </p:cNvSpPr>
          <p:nvPr>
            <p:ph sz="quarter" idx="1"/>
          </p:nvPr>
        </p:nvSpPr>
        <p:spPr>
          <a:xfrm>
            <a:off x="609600"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1" name="Inhaltsplatzhalter 10"/>
          <p:cNvSpPr>
            <a:spLocks noGrp="1"/>
          </p:cNvSpPr>
          <p:nvPr>
            <p:ph sz="quarter" idx="2"/>
          </p:nvPr>
        </p:nvSpPr>
        <p:spPr>
          <a:xfrm>
            <a:off x="4844901"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8" name="Datumsplatzhalter 7"/>
          <p:cNvSpPr>
            <a:spLocks noGrp="1"/>
          </p:cNvSpPr>
          <p:nvPr>
            <p:ph type="dt" sz="half" idx="15"/>
          </p:nvPr>
        </p:nvSpPr>
        <p:spPr/>
        <p:txBody>
          <a:bodyPr rtlCol="0"/>
          <a:lstStyle/>
          <a:p>
            <a:r>
              <a:rPr lang="de-DE" smtClean="0"/>
              <a:t>16.11.2011</a:t>
            </a:r>
            <a:endParaRPr lang="de-DE"/>
          </a:p>
        </p:txBody>
      </p:sp>
      <p:sp>
        <p:nvSpPr>
          <p:cNvPr id="10" name="Foliennummernplatzhalter 9"/>
          <p:cNvSpPr>
            <a:spLocks noGrp="1"/>
          </p:cNvSpPr>
          <p:nvPr>
            <p:ph type="sldNum" sz="quarter" idx="16"/>
          </p:nvPr>
        </p:nvSpPr>
        <p:spPr/>
        <p:txBody>
          <a:bodyPr rtlCol="0"/>
          <a:lstStyle/>
          <a:p>
            <a:fld id="{643AB7EA-FF49-45DF-956D-11D48CB7D796}" type="slidenum">
              <a:rPr lang="de-DE" smtClean="0"/>
              <a:pPr/>
              <a:t>‹Nr.›</a:t>
            </a:fld>
            <a:endParaRPr lang="de-DE"/>
          </a:p>
        </p:txBody>
      </p:sp>
      <p:sp>
        <p:nvSpPr>
          <p:cNvPr id="12" name="Fußzeilenplatzhalter 11"/>
          <p:cNvSpPr>
            <a:spLocks noGrp="1"/>
          </p:cNvSpPr>
          <p:nvPr>
            <p:ph type="ftr" sz="quarter" idx="17"/>
          </p:nvPr>
        </p:nvSpPr>
        <p:spPr/>
        <p:txBody>
          <a:bodyPr rtlCol="0"/>
          <a:lstStyle/>
          <a:p>
            <a:r>
              <a:rPr lang="de-DE" smtClean="0"/>
              <a:t>HAW Hamburg – Projekt Sağlık</a:t>
            </a:r>
            <a:endParaRPr lang="de-DE"/>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0"/>
            <a:ext cx="8153400" cy="869950"/>
          </a:xfrm>
        </p:spPr>
        <p:txBody>
          <a:bodyPr anchor="ctr"/>
          <a:lstStyle>
            <a:lvl1pPr>
              <a:defRPr/>
            </a:lvl1pPr>
          </a:lstStyle>
          <a:p>
            <a:r>
              <a:rPr kumimoji="0" lang="de-DE" smtClean="0"/>
              <a:t>Titelmasterformat durch Klicken bearbeiten</a:t>
            </a:r>
            <a:endParaRPr kumimoji="0" lang="en-US"/>
          </a:p>
        </p:txBody>
      </p:sp>
      <p:sp>
        <p:nvSpPr>
          <p:cNvPr id="11" name="Inhaltsplatzhalter 10"/>
          <p:cNvSpPr>
            <a:spLocks noGrp="1"/>
          </p:cNvSpPr>
          <p:nvPr>
            <p:ph sz="quarter" idx="2"/>
          </p:nvPr>
        </p:nvSpPr>
        <p:spPr>
          <a:xfrm>
            <a:off x="609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3" name="Inhaltsplatzhalter 12"/>
          <p:cNvSpPr>
            <a:spLocks noGrp="1"/>
          </p:cNvSpPr>
          <p:nvPr>
            <p:ph sz="quarter" idx="4"/>
          </p:nvPr>
        </p:nvSpPr>
        <p:spPr>
          <a:xfrm>
            <a:off x="4800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Datumsplatzhalter 9"/>
          <p:cNvSpPr>
            <a:spLocks noGrp="1"/>
          </p:cNvSpPr>
          <p:nvPr>
            <p:ph type="dt" sz="half" idx="15"/>
          </p:nvPr>
        </p:nvSpPr>
        <p:spPr/>
        <p:txBody>
          <a:bodyPr rtlCol="0"/>
          <a:lstStyle/>
          <a:p>
            <a:r>
              <a:rPr lang="de-DE" smtClean="0"/>
              <a:t>16.11.2011</a:t>
            </a:r>
            <a:endParaRPr lang="de-DE"/>
          </a:p>
        </p:txBody>
      </p:sp>
      <p:sp>
        <p:nvSpPr>
          <p:cNvPr id="12" name="Foliennummernplatzhalter 11"/>
          <p:cNvSpPr>
            <a:spLocks noGrp="1"/>
          </p:cNvSpPr>
          <p:nvPr>
            <p:ph type="sldNum" sz="quarter" idx="16"/>
          </p:nvPr>
        </p:nvSpPr>
        <p:spPr/>
        <p:txBody>
          <a:bodyPr rtlCol="0"/>
          <a:lstStyle/>
          <a:p>
            <a:fld id="{643AB7EA-FF49-45DF-956D-11D48CB7D796}" type="slidenum">
              <a:rPr lang="de-DE" smtClean="0"/>
              <a:pPr/>
              <a:t>‹Nr.›</a:t>
            </a:fld>
            <a:endParaRPr lang="de-DE"/>
          </a:p>
        </p:txBody>
      </p:sp>
      <p:sp>
        <p:nvSpPr>
          <p:cNvPr id="14" name="Fußzeilenplatzhalter 13"/>
          <p:cNvSpPr>
            <a:spLocks noGrp="1"/>
          </p:cNvSpPr>
          <p:nvPr>
            <p:ph type="ftr" sz="quarter" idx="17"/>
          </p:nvPr>
        </p:nvSpPr>
        <p:spPr/>
        <p:txBody>
          <a:bodyPr rtlCol="0"/>
          <a:lstStyle/>
          <a:p>
            <a:r>
              <a:rPr lang="de-DE" smtClean="0"/>
              <a:t>HAW Hamburg – Projekt Sağlık</a:t>
            </a:r>
            <a:endParaRPr lang="de-DE"/>
          </a:p>
        </p:txBody>
      </p:sp>
      <p:sp>
        <p:nvSpPr>
          <p:cNvPr id="16" name="Textplatzhalt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
        <p:nvSpPr>
          <p:cNvPr id="15" name="Textplatzhalt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r>
              <a:rPr lang="de-DE" smtClean="0"/>
              <a:t>16.11.2011</a:t>
            </a:r>
            <a:endParaRPr lang="de-DE"/>
          </a:p>
        </p:txBody>
      </p:sp>
      <p:sp>
        <p:nvSpPr>
          <p:cNvPr id="4" name="Fußzeilenplatzhalter 3"/>
          <p:cNvSpPr>
            <a:spLocks noGrp="1"/>
          </p:cNvSpPr>
          <p:nvPr>
            <p:ph type="ftr" sz="quarter" idx="11"/>
          </p:nvPr>
        </p:nvSpPr>
        <p:spPr/>
        <p:txBody>
          <a:bodyPr/>
          <a:lstStyle/>
          <a:p>
            <a:r>
              <a:rPr lang="de-DE" smtClean="0"/>
              <a:t>HAW Hamburg – Projekt Sağlık</a:t>
            </a:r>
            <a:endParaRPr lang="de-DE"/>
          </a:p>
        </p:txBody>
      </p:sp>
      <p:sp>
        <p:nvSpPr>
          <p:cNvPr id="5" name="Foliennummernplatzhalter 4"/>
          <p:cNvSpPr>
            <a:spLocks noGrp="1"/>
          </p:cNvSpPr>
          <p:nvPr>
            <p:ph type="sldNum" sz="quarter" idx="12"/>
          </p:nvPr>
        </p:nvSpPr>
        <p:spPr/>
        <p:txBody>
          <a:bodyPr/>
          <a:lstStyle>
            <a:lvl1pPr>
              <a:defRPr>
                <a:solidFill>
                  <a:srgbClr val="FFFFFF"/>
                </a:solidFill>
              </a:defRPr>
            </a:lvl1pPr>
          </a:lstStyle>
          <a:p>
            <a:fld id="{643AB7EA-FF49-45DF-956D-11D48CB7D796}" type="slidenum">
              <a:rPr lang="de-DE" smtClean="0"/>
              <a:pPr/>
              <a:t>‹Nr.›</a:t>
            </a:fld>
            <a:endParaRPr lang="de-DE"/>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t>16.11.2011</a:t>
            </a:r>
            <a:endParaRPr lang="de-DE"/>
          </a:p>
        </p:txBody>
      </p:sp>
      <p:sp>
        <p:nvSpPr>
          <p:cNvPr id="3" name="Fußzeilenplatzhalter 2"/>
          <p:cNvSpPr>
            <a:spLocks noGrp="1"/>
          </p:cNvSpPr>
          <p:nvPr>
            <p:ph type="ftr" sz="quarter" idx="11"/>
          </p:nvPr>
        </p:nvSpPr>
        <p:spPr/>
        <p:txBody>
          <a:bodyPr/>
          <a:lstStyle/>
          <a:p>
            <a:r>
              <a:rPr lang="de-DE" smtClean="0"/>
              <a:t>HAW Hamburg – Projekt Sağlık</a:t>
            </a:r>
            <a:endParaRPr lang="de-DE"/>
          </a:p>
        </p:txBody>
      </p:sp>
      <p:sp>
        <p:nvSpPr>
          <p:cNvPr id="4" name="Foliennummernplatzhalter 3"/>
          <p:cNvSpPr>
            <a:spLocks noGrp="1"/>
          </p:cNvSpPr>
          <p:nvPr>
            <p:ph type="sldNum" sz="quarter" idx="12"/>
          </p:nvPr>
        </p:nvSpPr>
        <p:spPr>
          <a:xfrm>
            <a:off x="0" y="6248400"/>
            <a:ext cx="533400" cy="381000"/>
          </a:xfrm>
        </p:spPr>
        <p:txBody>
          <a:bodyPr/>
          <a:lstStyle>
            <a:lvl1pPr>
              <a:defRPr>
                <a:solidFill>
                  <a:schemeClr val="tx2"/>
                </a:solidFill>
              </a:defRPr>
            </a:lvl1pPr>
          </a:lstStyle>
          <a:p>
            <a:fld id="{643AB7EA-FF49-45DF-956D-11D48CB7D796}" type="slidenum">
              <a:rPr lang="de-DE" smtClean="0"/>
              <a:pPr/>
              <a:t>‹Nr.›</a:t>
            </a:fld>
            <a:endParaRPr lang="de-DE"/>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8077200" cy="869950"/>
          </a:xfrm>
        </p:spPr>
        <p:txBody>
          <a:bodyPr anchor="ctr"/>
          <a:lstStyle>
            <a:lvl1pPr algn="l">
              <a:buNone/>
              <a:defRPr sz="4400" b="0"/>
            </a:lvl1p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p:txBody>
          <a:bodyPr/>
          <a:lstStyle/>
          <a:p>
            <a:r>
              <a:rPr lang="de-DE" smtClean="0"/>
              <a:t>16.11.2011</a:t>
            </a:r>
            <a:endParaRPr lang="de-DE"/>
          </a:p>
        </p:txBody>
      </p:sp>
      <p:sp>
        <p:nvSpPr>
          <p:cNvPr id="6" name="Fußzeilenplatzhalter 5"/>
          <p:cNvSpPr>
            <a:spLocks noGrp="1"/>
          </p:cNvSpPr>
          <p:nvPr>
            <p:ph type="ftr" sz="quarter" idx="11"/>
          </p:nvPr>
        </p:nvSpPr>
        <p:spPr/>
        <p:txBody>
          <a:bodyPr/>
          <a:lstStyle/>
          <a:p>
            <a:r>
              <a:rPr lang="de-DE" smtClean="0"/>
              <a:t>HAW Hamburg – Projekt Sağlık</a:t>
            </a:r>
            <a:endParaRPr lang="de-DE"/>
          </a:p>
        </p:txBody>
      </p:sp>
      <p:sp>
        <p:nvSpPr>
          <p:cNvPr id="7" name="Foliennummernplatzhalter 6"/>
          <p:cNvSpPr>
            <a:spLocks noGrp="1"/>
          </p:cNvSpPr>
          <p:nvPr>
            <p:ph type="sldNum" sz="quarter" idx="12"/>
          </p:nvPr>
        </p:nvSpPr>
        <p:spPr/>
        <p:txBody>
          <a:bodyPr/>
          <a:lstStyle>
            <a:lvl1pPr>
              <a:defRPr>
                <a:solidFill>
                  <a:srgbClr val="FFFFFF"/>
                </a:solidFill>
              </a:defRPr>
            </a:lvl1pPr>
          </a:lstStyle>
          <a:p>
            <a:fld id="{643AB7EA-FF49-45DF-956D-11D48CB7D796}" type="slidenum">
              <a:rPr lang="de-DE" smtClean="0"/>
              <a:pPr/>
              <a:t>‹Nr.›</a:t>
            </a:fld>
            <a:endParaRPr lang="de-DE"/>
          </a:p>
        </p:txBody>
      </p:sp>
      <p:sp>
        <p:nvSpPr>
          <p:cNvPr id="3" name="Textplatzhalt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9" name="Inhaltsplatzhalter 8"/>
          <p:cNvSpPr>
            <a:spLocks noGrp="1"/>
          </p:cNvSpPr>
          <p:nvPr>
            <p:ph sz="quarter" idx="1"/>
          </p:nvPr>
        </p:nvSpPr>
        <p:spPr>
          <a:xfrm>
            <a:off x="2362200" y="1752600"/>
            <a:ext cx="6400800" cy="4419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3">
        <a:schemeClr val="bg2"/>
      </p:bgRef>
    </p:bg>
    <p:spTree>
      <p:nvGrpSpPr>
        <p:cNvPr id="1" name=""/>
        <p:cNvGrpSpPr/>
        <p:nvPr/>
      </p:nvGrpSpPr>
      <p:grpSpPr>
        <a:xfrm>
          <a:off x="0" y="0"/>
          <a:ext cx="0" cy="0"/>
          <a:chOff x="0" y="0"/>
          <a:chExt cx="0" cy="0"/>
        </a:xfrm>
      </p:grpSpPr>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smtClean="0"/>
              <a:t>Textmasterformate durch Klicken bearbeiten</a:t>
            </a:r>
          </a:p>
        </p:txBody>
      </p:sp>
      <p:sp>
        <p:nvSpPr>
          <p:cNvPr id="8" name="Rechteck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hteck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el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de-DE" smtClean="0"/>
              <a:t>Titelmasterformat durch Klicken bearbeiten</a:t>
            </a:r>
            <a:endParaRPr kumimoji="0" lang="en-US"/>
          </a:p>
        </p:txBody>
      </p:sp>
      <p:sp>
        <p:nvSpPr>
          <p:cNvPr id="11" name="Rechteck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umsplatzhalter 11"/>
          <p:cNvSpPr>
            <a:spLocks noGrp="1"/>
          </p:cNvSpPr>
          <p:nvPr>
            <p:ph type="dt" sz="half" idx="10"/>
          </p:nvPr>
        </p:nvSpPr>
        <p:spPr>
          <a:xfrm>
            <a:off x="6248400" y="6248400"/>
            <a:ext cx="2667000" cy="365125"/>
          </a:xfrm>
        </p:spPr>
        <p:txBody>
          <a:bodyPr rtlCol="0"/>
          <a:lstStyle/>
          <a:p>
            <a:r>
              <a:rPr lang="de-DE" smtClean="0"/>
              <a:t>16.11.2011</a:t>
            </a:r>
            <a:endParaRPr lang="de-DE"/>
          </a:p>
        </p:txBody>
      </p:sp>
      <p:sp>
        <p:nvSpPr>
          <p:cNvPr id="13" name="Foliennummernplatzhalter 12"/>
          <p:cNvSpPr>
            <a:spLocks noGrp="1"/>
          </p:cNvSpPr>
          <p:nvPr>
            <p:ph type="sldNum" sz="quarter" idx="11"/>
          </p:nvPr>
        </p:nvSpPr>
        <p:spPr>
          <a:xfrm>
            <a:off x="0" y="4667249"/>
            <a:ext cx="1447800" cy="663578"/>
          </a:xfrm>
        </p:spPr>
        <p:txBody>
          <a:bodyPr rtlCol="0"/>
          <a:lstStyle>
            <a:lvl1pPr>
              <a:defRPr sz="2800"/>
            </a:lvl1pPr>
          </a:lstStyle>
          <a:p>
            <a:fld id="{643AB7EA-FF49-45DF-956D-11D48CB7D796}" type="slidenum">
              <a:rPr lang="de-DE" smtClean="0"/>
              <a:pPr/>
              <a:t>‹Nr.›</a:t>
            </a:fld>
            <a:endParaRPr lang="de-DE"/>
          </a:p>
        </p:txBody>
      </p:sp>
      <p:sp>
        <p:nvSpPr>
          <p:cNvPr id="14" name="Fußzeilenplatzhalter 13"/>
          <p:cNvSpPr>
            <a:spLocks noGrp="1"/>
          </p:cNvSpPr>
          <p:nvPr>
            <p:ph type="ftr" sz="quarter" idx="12"/>
          </p:nvPr>
        </p:nvSpPr>
        <p:spPr>
          <a:xfrm>
            <a:off x="1600200" y="6248206"/>
            <a:ext cx="4572000" cy="365125"/>
          </a:xfrm>
        </p:spPr>
        <p:txBody>
          <a:bodyPr rtlCol="0"/>
          <a:lstStyle/>
          <a:p>
            <a:r>
              <a:rPr lang="de-DE" smtClean="0"/>
              <a:t>HAW Hamburg – Projekt Sağlık</a:t>
            </a:r>
            <a:endParaRPr lang="de-DE"/>
          </a:p>
        </p:txBody>
      </p:sp>
      <p:sp>
        <p:nvSpPr>
          <p:cNvPr id="3" name="Bildplatzhalt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de-DE" smtClean="0"/>
              <a:t>Bild durch Klicken auf Symbol hinzufügen</a:t>
            </a:r>
            <a:endParaRPr kumimoji="0" lang="en-US" dirty="0"/>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609600" y="228600"/>
            <a:ext cx="8153400" cy="990600"/>
          </a:xfrm>
          <a:prstGeom prst="rect">
            <a:avLst/>
          </a:prstGeom>
        </p:spPr>
        <p:txBody>
          <a:bodyPr vert="horz" anchor="ctr">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r>
              <a:rPr lang="de-DE" smtClean="0"/>
              <a:t>16.11.2011</a:t>
            </a:r>
            <a:endParaRPr lang="de-DE"/>
          </a:p>
        </p:txBody>
      </p:sp>
      <p:sp>
        <p:nvSpPr>
          <p:cNvPr id="3" name="Fußzeilenplatzhalt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r>
              <a:rPr lang="de-DE" smtClean="0"/>
              <a:t>HAW Hamburg – Projekt Sağlık</a:t>
            </a:r>
            <a:endParaRPr lang="de-DE"/>
          </a:p>
        </p:txBody>
      </p:sp>
      <p:sp>
        <p:nvSpPr>
          <p:cNvPr id="7" name="Rechteck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hteck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hteck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Foliennummernplatzhalt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643AB7EA-FF49-45DF-956D-11D48CB7D796}" type="slidenum">
              <a:rPr lang="de-DE" smtClean="0"/>
              <a:pPr/>
              <a:t>‹Nr.›</a:t>
            </a:fld>
            <a:endParaRPr lang="de-DE"/>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74" r:id="rId12"/>
  </p:sldLayoutIdLst>
  <p:transition>
    <p:fade/>
  </p:transition>
  <p:hf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609600" y="228600"/>
            <a:ext cx="8153400" cy="990600"/>
          </a:xfrm>
          <a:prstGeom prst="rect">
            <a:avLst/>
          </a:prstGeom>
        </p:spPr>
        <p:txBody>
          <a:bodyPr vert="horz" anchor="ctr">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de-DE">
              <a:solidFill>
                <a:srgbClr val="464653"/>
              </a:solidFill>
            </a:endParaRPr>
          </a:p>
        </p:txBody>
      </p:sp>
      <p:sp>
        <p:nvSpPr>
          <p:cNvPr id="7" name="Rechteck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Foliennummernplatzhalt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1B5DFE0-78B4-452B-9D60-C65E5A71627D}" type="slidenum">
              <a:rPr lang="de-DE" smtClean="0"/>
              <a:pPr/>
              <a:t>‹Nr.›</a:t>
            </a:fld>
            <a:endParaRPr lang="de-DE"/>
          </a:p>
        </p:txBody>
      </p:sp>
    </p:spTree>
    <p:extLst>
      <p:ext uri="{BB962C8B-B14F-4D97-AF65-F5344CB8AC3E}">
        <p14:creationId xmlns="" xmlns:p14="http://schemas.microsoft.com/office/powerpoint/2010/main" val="401571210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de-DE" sz="4000" dirty="0" smtClean="0"/>
              <a:t>Modul 1: </a:t>
            </a:r>
            <a:br>
              <a:rPr lang="de-DE" sz="4000" dirty="0" smtClean="0"/>
            </a:br>
            <a:r>
              <a:rPr lang="de-DE" sz="4000" dirty="0" smtClean="0"/>
              <a:t>Geschichte der Migration in Deutschland</a:t>
            </a:r>
            <a:endParaRPr lang="de-DE" sz="4000" dirty="0"/>
          </a:p>
        </p:txBody>
      </p:sp>
      <p:sp>
        <p:nvSpPr>
          <p:cNvPr id="3" name="Untertitel 2"/>
          <p:cNvSpPr>
            <a:spLocks noGrp="1"/>
          </p:cNvSpPr>
          <p:nvPr>
            <p:ph type="subTitle" idx="1"/>
          </p:nvPr>
        </p:nvSpPr>
        <p:spPr/>
        <p:txBody>
          <a:bodyPr>
            <a:normAutofit/>
          </a:bodyPr>
          <a:lstStyle/>
          <a:p>
            <a:endParaRPr lang="de-DE" sz="1400" dirty="0">
              <a:latin typeface="Arial" pitchFamily="34" charset="0"/>
              <a:cs typeface="Arial" pitchFamily="34" charset="0"/>
            </a:endParaRPr>
          </a:p>
        </p:txBody>
      </p:sp>
    </p:spTree>
    <p:extLst>
      <p:ext uri="{BB962C8B-B14F-4D97-AF65-F5344CB8AC3E}">
        <p14:creationId xmlns="" xmlns:p14="http://schemas.microsoft.com/office/powerpoint/2010/main" val="31406121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Quellen </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7BFE0F7F-00AC-41BD-B9C9-C7036909459D}" type="slidenum">
              <a:rPr lang="de-DE" smtClean="0"/>
              <a:pPr/>
              <a:t>10</a:t>
            </a:fld>
            <a:endParaRPr lang="de-DE" dirty="0"/>
          </a:p>
        </p:txBody>
      </p:sp>
      <p:sp>
        <p:nvSpPr>
          <p:cNvPr id="4" name="Inhaltsplatzhalter 3"/>
          <p:cNvSpPr>
            <a:spLocks noGrp="1"/>
          </p:cNvSpPr>
          <p:nvPr>
            <p:ph sz="quarter" idx="4294967295"/>
          </p:nvPr>
        </p:nvSpPr>
        <p:spPr>
          <a:xfrm>
            <a:off x="990600" y="1600200"/>
            <a:ext cx="8153400" cy="4781550"/>
          </a:xfrm>
        </p:spPr>
        <p:txBody>
          <a:bodyPr>
            <a:normAutofit fontScale="32500" lnSpcReduction="20000"/>
          </a:bodyPr>
          <a:lstStyle/>
          <a:p>
            <a:r>
              <a:rPr lang="de-DE" dirty="0" smtClean="0"/>
              <a:t>BAMF (2015</a:t>
            </a:r>
            <a:r>
              <a:rPr lang="de-DE" dirty="0"/>
              <a:t>): http://</a:t>
            </a:r>
            <a:r>
              <a:rPr lang="de-DE" dirty="0" smtClean="0"/>
              <a:t>www.bamf.de/DE/Migration/Spaetaussiedler/spaetaussiedler-node.html</a:t>
            </a:r>
            <a:endParaRPr lang="de-DE" dirty="0"/>
          </a:p>
          <a:p>
            <a:r>
              <a:rPr lang="de-DE" dirty="0"/>
              <a:t>Bundesgesundheitsministerium (2011): Abschlussbericht zur Studie „Wirkungen des Pflege-Weiterentwicklungsgesetzes“. Bericht zu den Repräsentativerhebungen im Auftrag des Bundesministeriums für Gesundheit Berlin, Juni 2011.</a:t>
            </a:r>
          </a:p>
          <a:p>
            <a:r>
              <a:rPr lang="de-DE" dirty="0" smtClean="0"/>
              <a:t>Brzoska</a:t>
            </a:r>
            <a:r>
              <a:rPr lang="de-DE" dirty="0"/>
              <a:t>, </a:t>
            </a:r>
            <a:r>
              <a:rPr lang="de-DE" dirty="0" smtClean="0"/>
              <a:t>P., </a:t>
            </a:r>
            <a:r>
              <a:rPr lang="de-DE" dirty="0" err="1" smtClean="0"/>
              <a:t>Razum</a:t>
            </a:r>
            <a:r>
              <a:rPr lang="de-DE" dirty="0"/>
              <a:t>, </a:t>
            </a:r>
            <a:r>
              <a:rPr lang="de-DE" dirty="0" smtClean="0"/>
              <a:t>O. </a:t>
            </a:r>
            <a:r>
              <a:rPr lang="de-DE" dirty="0"/>
              <a:t>(2011): Migration und Pflege. In: Scha­effer, Doris; </a:t>
            </a:r>
            <a:r>
              <a:rPr lang="de-DE" dirty="0" err="1"/>
              <a:t>Wingenfeld</a:t>
            </a:r>
            <a:r>
              <a:rPr lang="de-DE" dirty="0"/>
              <a:t>, Klaus (Hrsg.): Handbuch </a:t>
            </a:r>
            <a:r>
              <a:rPr lang="de-DE" dirty="0" err="1"/>
              <a:t>Pflegewissen­schaft</a:t>
            </a:r>
            <a:r>
              <a:rPr lang="de-DE" dirty="0"/>
              <a:t>. Weinheim und München: </a:t>
            </a:r>
            <a:r>
              <a:rPr lang="de-DE" dirty="0" err="1"/>
              <a:t>Juventa</a:t>
            </a:r>
            <a:r>
              <a:rPr lang="de-DE" dirty="0"/>
              <a:t>, 429-445</a:t>
            </a:r>
            <a:r>
              <a:rPr lang="de-DE" dirty="0" smtClean="0"/>
              <a:t>.</a:t>
            </a:r>
          </a:p>
          <a:p>
            <a:r>
              <a:rPr lang="de-DE" dirty="0" smtClean="0"/>
              <a:t>Buchcik</a:t>
            </a:r>
            <a:r>
              <a:rPr lang="en-US" dirty="0" smtClean="0"/>
              <a:t> (2015): Factors and Structures of the Sf-36 Health-related Quality of Life among Turkish and Polish Migrants and German Natives.  </a:t>
            </a:r>
            <a:endParaRPr lang="de-DE" dirty="0" smtClean="0"/>
          </a:p>
          <a:p>
            <a:r>
              <a:rPr lang="de-DE" dirty="0" err="1"/>
              <a:t>Butterwegge</a:t>
            </a:r>
            <a:r>
              <a:rPr lang="de-DE" dirty="0"/>
              <a:t>, C. (2005</a:t>
            </a:r>
            <a:r>
              <a:rPr lang="de-DE" dirty="0" smtClean="0"/>
              <a:t>): </a:t>
            </a:r>
            <a:r>
              <a:rPr lang="de-DE" dirty="0"/>
              <a:t>Von der "Gastarbeiter"-Anwerbung zum Zuwanderungsgesetz. Migrationsgeschehen und Zuwanderungspolitik in der Bundesrepublik [Online] </a:t>
            </a:r>
            <a:r>
              <a:rPr lang="de-DE" dirty="0" err="1"/>
              <a:t>Available</a:t>
            </a:r>
            <a:r>
              <a:rPr lang="de-DE" dirty="0"/>
              <a:t>: http://www.bpb.de/gesellschaft/migration/dossier-migration/56377/migrationspolitik-in-der-brd?p=all. </a:t>
            </a:r>
            <a:r>
              <a:rPr lang="en-US" dirty="0"/>
              <a:t>[Accessed: 15 April 2014</a:t>
            </a:r>
            <a:r>
              <a:rPr lang="en-US" dirty="0" smtClean="0"/>
              <a:t>].</a:t>
            </a:r>
            <a:endParaRPr lang="de-DE" dirty="0" smtClean="0"/>
          </a:p>
          <a:p>
            <a:r>
              <a:rPr lang="de-DE" dirty="0" smtClean="0"/>
              <a:t>Eichler</a:t>
            </a:r>
            <a:r>
              <a:rPr lang="de-DE" dirty="0"/>
              <a:t>, K. J. (2008</a:t>
            </a:r>
            <a:r>
              <a:rPr lang="de-DE" dirty="0" smtClean="0"/>
              <a:t>): </a:t>
            </a:r>
            <a:r>
              <a:rPr lang="de-DE" dirty="0"/>
              <a:t>Migration, transnationale Lebenswelten und Gesundheit. Eine qualitative Studie über das Gesundheitshandeln von Migrantinnen. Wiesbaden: VS Verlag für Sozialwissenschaften/GWV Fachverlage </a:t>
            </a:r>
            <a:r>
              <a:rPr lang="de-DE" dirty="0" smtClean="0"/>
              <a:t>GmbH.</a:t>
            </a:r>
          </a:p>
          <a:p>
            <a:r>
              <a:rPr lang="de-DE" dirty="0"/>
              <a:t>Dietzel-Papakyriakou, Maria; Olbermann, Elke (2005): Gesundheitliche Lage und Versorgung alter Arbeitsmigranten in Deutschland. In: </a:t>
            </a:r>
            <a:r>
              <a:rPr lang="de-DE" dirty="0" err="1"/>
              <a:t>Marschalck</a:t>
            </a:r>
            <a:r>
              <a:rPr lang="de-DE" dirty="0"/>
              <a:t>, Peter; Wiedl, Karl-Heinz (Hrsg.): Migration und Krankheit. Göttingen: V&amp;R </a:t>
            </a:r>
            <a:r>
              <a:rPr lang="de-DE" dirty="0" err="1"/>
              <a:t>unipress</a:t>
            </a:r>
            <a:r>
              <a:rPr lang="de-DE" dirty="0"/>
              <a:t>, 283-311</a:t>
            </a:r>
            <a:r>
              <a:rPr lang="de-DE" dirty="0" smtClean="0"/>
              <a:t>.</a:t>
            </a:r>
          </a:p>
          <a:p>
            <a:r>
              <a:rPr lang="de-DE" dirty="0" smtClean="0"/>
              <a:t>Freie </a:t>
            </a:r>
            <a:r>
              <a:rPr lang="de-DE" dirty="0"/>
              <a:t>und Hansestadt Hamburg – Behörde für Gesundheit und Verbraucherschutz (2012): Älter werden in Hamburg. Bilanz und Perspektiven. Entwurf. Hamburg.</a:t>
            </a:r>
            <a:endParaRPr lang="en-US" dirty="0" smtClean="0"/>
          </a:p>
          <a:p>
            <a:r>
              <a:rPr lang="en-US" dirty="0" err="1" smtClean="0"/>
              <a:t>Goddar</a:t>
            </a:r>
            <a:r>
              <a:rPr lang="en-US" dirty="0"/>
              <a:t>, J. </a:t>
            </a:r>
            <a:r>
              <a:rPr lang="en-US" dirty="0" smtClean="0"/>
              <a:t>und </a:t>
            </a:r>
            <a:r>
              <a:rPr lang="en-US" dirty="0" err="1"/>
              <a:t>Huneke</a:t>
            </a:r>
            <a:r>
              <a:rPr lang="en-US" dirty="0"/>
              <a:t>, D. (2011</a:t>
            </a:r>
            <a:r>
              <a:rPr lang="en-US" dirty="0" smtClean="0"/>
              <a:t>): </a:t>
            </a:r>
            <a:r>
              <a:rPr lang="en-US" dirty="0"/>
              <a:t>Auf </a:t>
            </a:r>
            <a:r>
              <a:rPr lang="en-US" dirty="0" err="1"/>
              <a:t>Zeit</a:t>
            </a:r>
            <a:r>
              <a:rPr lang="en-US" dirty="0"/>
              <a:t>. </a:t>
            </a:r>
            <a:r>
              <a:rPr lang="de-DE" dirty="0"/>
              <a:t>Für immer. Zuwanderer aus der Türkei erinnern sich. Ein Projekt der Bundeszentrale für politische Bildung und des </a:t>
            </a:r>
            <a:r>
              <a:rPr lang="de-DE" dirty="0" err="1"/>
              <a:t>KulturForums</a:t>
            </a:r>
            <a:r>
              <a:rPr lang="de-DE" dirty="0"/>
              <a:t> Türkei Deutschland e. V. Bonn: Bundeszentrale für politische Bildung. </a:t>
            </a:r>
            <a:endParaRPr lang="de-DE" dirty="0" smtClean="0"/>
          </a:p>
          <a:p>
            <a:r>
              <a:rPr lang="de-DE" dirty="0" smtClean="0"/>
              <a:t>Knipper</a:t>
            </a:r>
            <a:r>
              <a:rPr lang="de-DE" dirty="0"/>
              <a:t>, M. u</a:t>
            </a:r>
            <a:r>
              <a:rPr lang="de-DE" dirty="0" smtClean="0"/>
              <a:t>nd </a:t>
            </a:r>
            <a:r>
              <a:rPr lang="de-DE" dirty="0"/>
              <a:t>Bilgin, Y. (2009</a:t>
            </a:r>
            <a:r>
              <a:rPr lang="de-DE" dirty="0" smtClean="0"/>
              <a:t>): </a:t>
            </a:r>
            <a:r>
              <a:rPr lang="de-DE" dirty="0"/>
              <a:t>Migration und Gesundheit. Sankt Augustin/Berlin: Konrad-Adenauer-Stiftung e.V.</a:t>
            </a:r>
          </a:p>
          <a:p>
            <a:r>
              <a:rPr lang="de-DE" dirty="0"/>
              <a:t>Olbermann, E. (2010</a:t>
            </a:r>
            <a:r>
              <a:rPr lang="de-DE" dirty="0" smtClean="0"/>
              <a:t>): </a:t>
            </a:r>
            <a:r>
              <a:rPr lang="de-DE" dirty="0"/>
              <a:t>Gesundheitsförderung und Primärprävention bei älteren Migrantinnen und Migranten: Ausgewählte Projektergebnisse. </a:t>
            </a:r>
            <a:r>
              <a:rPr lang="en-US" dirty="0" err="1"/>
              <a:t>Informationsdienst</a:t>
            </a:r>
            <a:r>
              <a:rPr lang="en-US" dirty="0"/>
              <a:t> </a:t>
            </a:r>
            <a:r>
              <a:rPr lang="en-US" dirty="0" err="1"/>
              <a:t>Altersfragen</a:t>
            </a:r>
            <a:r>
              <a:rPr lang="en-US" dirty="0"/>
              <a:t>. Vol.06(2010), pp.3–8.</a:t>
            </a:r>
            <a:endParaRPr lang="de-DE" dirty="0"/>
          </a:p>
          <a:p>
            <a:r>
              <a:rPr lang="de-DE" dirty="0" err="1"/>
              <a:t>Razum</a:t>
            </a:r>
            <a:r>
              <a:rPr lang="de-DE" dirty="0"/>
              <a:t>, O., Zeeb, H., </a:t>
            </a:r>
            <a:r>
              <a:rPr lang="de-DE" dirty="0" err="1"/>
              <a:t>Meesmann,U</a:t>
            </a:r>
            <a:r>
              <a:rPr lang="de-DE" dirty="0"/>
              <a:t>., Schenk, L., </a:t>
            </a:r>
            <a:r>
              <a:rPr lang="de-DE" dirty="0" err="1"/>
              <a:t>Bredehorst</a:t>
            </a:r>
            <a:r>
              <a:rPr lang="de-DE" dirty="0"/>
              <a:t>, M., Brzoska, P., </a:t>
            </a:r>
            <a:r>
              <a:rPr lang="de-DE" dirty="0" err="1"/>
              <a:t>Dercks</a:t>
            </a:r>
            <a:r>
              <a:rPr lang="de-DE" dirty="0"/>
              <a:t>, T.,  </a:t>
            </a:r>
            <a:r>
              <a:rPr lang="de-DE" dirty="0" err="1"/>
              <a:t>Glodny</a:t>
            </a:r>
            <a:r>
              <a:rPr lang="de-DE" dirty="0"/>
              <a:t>, S., </a:t>
            </a:r>
            <a:r>
              <a:rPr lang="de-DE" dirty="0" err="1"/>
              <a:t>Menkhaus</a:t>
            </a:r>
            <a:r>
              <a:rPr lang="de-DE" dirty="0"/>
              <a:t>, B., Salman, R., Saß, A.-C. </a:t>
            </a:r>
            <a:r>
              <a:rPr lang="de-DE" dirty="0" err="1"/>
              <a:t>and</a:t>
            </a:r>
            <a:r>
              <a:rPr lang="de-DE" dirty="0"/>
              <a:t> Ulrich, R. (2008</a:t>
            </a:r>
            <a:r>
              <a:rPr lang="de-DE" dirty="0" smtClean="0"/>
              <a:t>): </a:t>
            </a:r>
            <a:r>
              <a:rPr lang="de-DE" dirty="0"/>
              <a:t>Schwerpunktbericht der Gesundheitsberichterstattung des Bundes. Migration und Gesundheit, Berlin: Robert Koch-Institut</a:t>
            </a:r>
            <a:r>
              <a:rPr lang="de-DE" dirty="0" smtClean="0"/>
              <a:t>.</a:t>
            </a:r>
          </a:p>
          <a:p>
            <a:r>
              <a:rPr lang="de-DE" dirty="0"/>
              <a:t>Schopf, </a:t>
            </a:r>
            <a:r>
              <a:rPr lang="de-DE" dirty="0" smtClean="0"/>
              <a:t>C., </a:t>
            </a:r>
            <a:r>
              <a:rPr lang="de-DE" dirty="0" err="1"/>
              <a:t>Naegele</a:t>
            </a:r>
            <a:r>
              <a:rPr lang="de-DE" dirty="0"/>
              <a:t>, </a:t>
            </a:r>
            <a:r>
              <a:rPr lang="de-DE" dirty="0" smtClean="0"/>
              <a:t>G. </a:t>
            </a:r>
            <a:r>
              <a:rPr lang="de-DE" dirty="0"/>
              <a:t>(2005): Alter und Migration. Ein Überblick. In: Zeitschrift für Gerontologie und Geriatrie. 38/6, 384-395.</a:t>
            </a:r>
          </a:p>
          <a:p>
            <a:r>
              <a:rPr lang="de-DE" dirty="0" smtClean="0"/>
              <a:t>Statistisches </a:t>
            </a:r>
            <a:r>
              <a:rPr lang="de-DE" dirty="0"/>
              <a:t>Amt für Hamburg und Schleswig Holstein (2010</a:t>
            </a:r>
            <a:r>
              <a:rPr lang="de-DE" dirty="0" smtClean="0"/>
              <a:t>): </a:t>
            </a:r>
            <a:r>
              <a:rPr lang="de-DE" dirty="0"/>
              <a:t>Bevölkerung mit Migrationshintergrund in den Hamburger Stadtteilen. </a:t>
            </a:r>
            <a:r>
              <a:rPr lang="en-US" dirty="0"/>
              <a:t>[Online] Available: http://www.statistik-nord.de/uploads/tx_standocuments/SI_SPEZIAL_V_2010_01.pdf. </a:t>
            </a:r>
          </a:p>
          <a:p>
            <a:r>
              <a:rPr lang="de-DE" dirty="0" smtClean="0"/>
              <a:t>Statistisches </a:t>
            </a:r>
            <a:r>
              <a:rPr lang="de-DE" dirty="0"/>
              <a:t>Bundesamt (2013</a:t>
            </a:r>
            <a:r>
              <a:rPr lang="de-DE" dirty="0" smtClean="0"/>
              <a:t>): </a:t>
            </a:r>
            <a:r>
              <a:rPr lang="de-DE" dirty="0"/>
              <a:t>Zensus 2011. Ausgewählte Ergebnisse. Tabellenband zur Pressekonferenz am 31. Mai 2013 in Berlin. Wiesbaden: Statistisches Bundesamt.</a:t>
            </a:r>
          </a:p>
          <a:p>
            <a:r>
              <a:rPr lang="de-DE" dirty="0"/>
              <a:t>Verband Deutscher Städtestatistiker (2012) Migrationshintergrund in der Statistik – Definitionen, Erfassung und Vergleichbarkeit. Materialien zur Bevölkerungsstatistik, Heft 2. [Online] </a:t>
            </a:r>
            <a:r>
              <a:rPr lang="de-DE" dirty="0" err="1"/>
              <a:t>Available</a:t>
            </a:r>
            <a:r>
              <a:rPr lang="de-DE" dirty="0"/>
              <a:t>: http://www.staedtestatistik.de/fileadmin/vdst/AG_Bevoelkerung/Publikation/Heft2_Migrationshintergrund.pdf. </a:t>
            </a:r>
          </a:p>
        </p:txBody>
      </p:sp>
    </p:spTree>
    <p:extLst>
      <p:ext uri="{BB962C8B-B14F-4D97-AF65-F5344CB8AC3E}">
        <p14:creationId xmlns="" xmlns:p14="http://schemas.microsoft.com/office/powerpoint/2010/main" val="158487489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p:cNvSpPr>
            <a:spLocks noGrp="1"/>
          </p:cNvSpPr>
          <p:nvPr>
            <p:ph type="body" idx="1"/>
          </p:nvPr>
        </p:nvSpPr>
        <p:spPr/>
        <p:txBody>
          <a:bodyPr/>
          <a:lstStyle/>
          <a:p>
            <a:endParaRPr lang="de-DE" dirty="0"/>
          </a:p>
        </p:txBody>
      </p:sp>
      <p:sp>
        <p:nvSpPr>
          <p:cNvPr id="2" name="Titel 1"/>
          <p:cNvSpPr>
            <a:spLocks noGrp="1"/>
          </p:cNvSpPr>
          <p:nvPr>
            <p:ph type="title"/>
          </p:nvPr>
        </p:nvSpPr>
        <p:spPr/>
        <p:txBody>
          <a:bodyPr>
            <a:noAutofit/>
          </a:bodyPr>
          <a:lstStyle/>
          <a:p>
            <a:pPr>
              <a:lnSpc>
                <a:spcPct val="150000"/>
              </a:lnSpc>
            </a:pPr>
            <a:r>
              <a:rPr lang="de-DE" sz="2500" b="1" dirty="0" smtClean="0">
                <a:latin typeface="Corbel" pitchFamily="34" charset="0"/>
              </a:rPr>
              <a:t>Migranten in Deutschland </a:t>
            </a:r>
            <a:endParaRPr lang="de-DE" sz="2500" b="1" dirty="0">
              <a:latin typeface="Corbel" pitchFamily="34" charset="0"/>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1560" y="404664"/>
            <a:ext cx="8153400" cy="846584"/>
          </a:xfrm>
        </p:spPr>
        <p:txBody>
          <a:bodyPr>
            <a:normAutofit fontScale="90000"/>
          </a:bodyPr>
          <a:lstStyle/>
          <a:p>
            <a:r>
              <a:rPr lang="de-DE" dirty="0" smtClean="0"/>
              <a:t>Migranten in </a:t>
            </a:r>
            <a:r>
              <a:rPr lang="de-DE" dirty="0" smtClean="0"/>
              <a:t>Deutschland</a:t>
            </a:r>
            <a:r>
              <a:rPr lang="de-DE" dirty="0" smtClean="0"/>
              <a:t/>
            </a:r>
            <a:br>
              <a:rPr lang="de-DE" dirty="0" smtClean="0"/>
            </a:b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3</a:t>
            </a:fld>
            <a:endParaRPr lang="de-DE"/>
          </a:p>
        </p:txBody>
      </p:sp>
      <p:sp>
        <p:nvSpPr>
          <p:cNvPr id="6" name="Rechteck 5"/>
          <p:cNvSpPr/>
          <p:nvPr/>
        </p:nvSpPr>
        <p:spPr>
          <a:xfrm>
            <a:off x="5796136" y="2276872"/>
            <a:ext cx="3059832" cy="2123658"/>
          </a:xfrm>
          <a:prstGeom prst="rect">
            <a:avLst/>
          </a:prstGeom>
        </p:spPr>
        <p:txBody>
          <a:bodyPr wrap="square">
            <a:spAutoFit/>
          </a:bodyPr>
          <a:lstStyle/>
          <a:p>
            <a:pPr>
              <a:buFont typeface="Arial" pitchFamily="34" charset="0"/>
              <a:buChar char="•"/>
            </a:pPr>
            <a:r>
              <a:rPr lang="de-DE" dirty="0" smtClean="0"/>
              <a:t>Jede fünfte Person hat einen Migrationshintergrund </a:t>
            </a:r>
            <a:r>
              <a:rPr lang="de-DE" sz="1200" dirty="0" smtClean="0"/>
              <a:t>(Statistisches Bundesamt, 2013</a:t>
            </a:r>
            <a:r>
              <a:rPr lang="de-DE" sz="1200" dirty="0" smtClean="0"/>
              <a:t>)</a:t>
            </a:r>
          </a:p>
          <a:p>
            <a:pPr>
              <a:buFont typeface="Arial" pitchFamily="34" charset="0"/>
              <a:buChar char="•"/>
            </a:pPr>
            <a:endParaRPr lang="de-DE" dirty="0" smtClean="0"/>
          </a:p>
          <a:p>
            <a:pPr>
              <a:buFont typeface="Arial" pitchFamily="34" charset="0"/>
              <a:buChar char="•"/>
            </a:pPr>
            <a:r>
              <a:rPr lang="de-DE" dirty="0" smtClean="0"/>
              <a:t>Migranten kommen überwiegend aus der Türkei und Polen </a:t>
            </a:r>
            <a:r>
              <a:rPr lang="de-DE" sz="1200" dirty="0" smtClean="0"/>
              <a:t>(Statistisches Bundesamt, 2013) </a:t>
            </a:r>
            <a:endParaRPr lang="de-DE" sz="1200" dirty="0"/>
          </a:p>
        </p:txBody>
      </p:sp>
      <p:pic>
        <p:nvPicPr>
          <p:cNvPr id="1026" name="Picture 2" descr="\\Mac\Home\Desktop\f.tiff"/>
          <p:cNvPicPr>
            <a:picLocks noChangeAspect="1" noChangeArrowheads="1"/>
          </p:cNvPicPr>
          <p:nvPr/>
        </p:nvPicPr>
        <p:blipFill>
          <a:blip r:embed="rId2" cstate="print"/>
          <a:srcRect/>
          <a:stretch>
            <a:fillRect/>
          </a:stretch>
        </p:blipFill>
        <p:spPr bwMode="auto">
          <a:xfrm>
            <a:off x="395536" y="1556792"/>
            <a:ext cx="4587403" cy="4661793"/>
          </a:xfrm>
          <a:prstGeom prst="rect">
            <a:avLst/>
          </a:prstGeom>
          <a:noFill/>
        </p:spPr>
      </p:pic>
      <p:sp>
        <p:nvSpPr>
          <p:cNvPr id="8" name="Textfeld 7"/>
          <p:cNvSpPr txBox="1"/>
          <p:nvPr/>
        </p:nvSpPr>
        <p:spPr>
          <a:xfrm>
            <a:off x="467544" y="6165304"/>
            <a:ext cx="5487168" cy="553998"/>
          </a:xfrm>
          <a:prstGeom prst="rect">
            <a:avLst/>
          </a:prstGeom>
          <a:noFill/>
        </p:spPr>
        <p:txBody>
          <a:bodyPr wrap="square" rtlCol="0">
            <a:spAutoFit/>
          </a:bodyPr>
          <a:lstStyle/>
          <a:p>
            <a:r>
              <a:rPr lang="de-DE" baseline="30000" dirty="0" smtClean="0"/>
              <a:t>Migranten (n = 15.017.000) in Deutschland nach Herkunftsland (in Prozent). Quelle: Statistisches Bundesamt (2013)</a:t>
            </a:r>
            <a:endParaRPr lang="de-DE"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Ältere Migranten </a:t>
            </a:r>
            <a:endParaRPr lang="de-DE" dirty="0"/>
          </a:p>
        </p:txBody>
      </p:sp>
      <p:graphicFrame>
        <p:nvGraphicFramePr>
          <p:cNvPr id="5" name="Inhaltsplatzhalter 4"/>
          <p:cNvGraphicFramePr>
            <a:graphicFrameLocks noGrp="1"/>
          </p:cNvGraphicFramePr>
          <p:nvPr>
            <p:ph sz="quarter" idx="1"/>
            <p:extLst>
              <p:ext uri="{D42A27DB-BD31-4B8C-83A1-F6EECF244321}">
                <p14:modId xmlns="" xmlns:p14="http://schemas.microsoft.com/office/powerpoint/2010/main" val="2490299969"/>
              </p:ext>
            </p:extLst>
          </p:nvPr>
        </p:nvGraphicFramePr>
        <p:xfrm>
          <a:off x="251520" y="1589088"/>
          <a:ext cx="4464496" cy="4358228"/>
        </p:xfrm>
        <a:graphic>
          <a:graphicData uri="http://schemas.openxmlformats.org/drawingml/2006/table">
            <a:tbl>
              <a:tblPr firstRow="1" bandRow="1">
                <a:tableStyleId>{2D5ABB26-0587-4C30-8999-92F81FD0307C}</a:tableStyleId>
              </a:tblPr>
              <a:tblGrid>
                <a:gridCol w="1560173"/>
                <a:gridCol w="1560173"/>
                <a:gridCol w="1344150"/>
              </a:tblGrid>
              <a:tr h="1228013">
                <a:tc gridSpan="3">
                  <a:txBody>
                    <a:bodyPr/>
                    <a:lstStyle/>
                    <a:p>
                      <a:pPr algn="ctr"/>
                      <a:endParaRPr lang="de-DE" dirty="0" smtClean="0"/>
                    </a:p>
                    <a:p>
                      <a:pPr algn="ctr"/>
                      <a:r>
                        <a:rPr lang="de-DE" dirty="0" smtClean="0"/>
                        <a:t>Personen</a:t>
                      </a:r>
                      <a:r>
                        <a:rPr lang="de-DE" baseline="0" dirty="0" smtClean="0"/>
                        <a:t> mit Migrationshintergrund (n=15.017.000)</a:t>
                      </a:r>
                      <a:endParaRPr lang="de-DE" dirty="0"/>
                    </a:p>
                  </a:txBody>
                  <a:tcPr marL="43584" marR="43584">
                    <a:lnB w="12700" cap="flat" cmpd="sng" algn="ctr">
                      <a:solidFill>
                        <a:schemeClr val="tx1"/>
                      </a:solidFill>
                      <a:prstDash val="solid"/>
                      <a:round/>
                      <a:headEnd type="none" w="med" len="med"/>
                      <a:tailEnd type="none" w="med" len="med"/>
                    </a:lnB>
                  </a:tcPr>
                </a:tc>
                <a:tc hMerge="1">
                  <a:txBody>
                    <a:bodyPr/>
                    <a:lstStyle/>
                    <a:p>
                      <a:pPr algn="ctr"/>
                      <a:endParaRPr lang="de-DE" dirty="0"/>
                    </a:p>
                  </a:txBody>
                  <a:tcPr marL="43584" marR="43584">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hMerge="1">
                  <a:txBody>
                    <a:bodyPr/>
                    <a:lstStyle/>
                    <a:p>
                      <a:endParaRPr lang="de-DE" dirty="0"/>
                    </a:p>
                  </a:txBody>
                  <a:tcPr/>
                </a:tc>
              </a:tr>
              <a:tr h="498027">
                <a:tc>
                  <a:txBody>
                    <a:bodyPr/>
                    <a:lstStyle/>
                    <a:p>
                      <a:r>
                        <a:rPr lang="de-DE" b="1" dirty="0" smtClean="0"/>
                        <a:t>Alter</a:t>
                      </a:r>
                      <a:endParaRPr lang="de-DE" b="1" dirty="0"/>
                    </a:p>
                  </a:txBody>
                  <a:tcPr marL="43584" marR="43584">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1" dirty="0" smtClean="0"/>
                        <a:t>Abs. </a:t>
                      </a:r>
                      <a:endParaRPr lang="de-DE" b="1" dirty="0"/>
                    </a:p>
                  </a:txBody>
                  <a:tcPr marL="43584" marR="435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1" dirty="0" smtClean="0"/>
                        <a:t>Prozent (%)</a:t>
                      </a:r>
                      <a:endParaRPr lang="de-DE" b="1" dirty="0"/>
                    </a:p>
                  </a:txBody>
                  <a:tcPr marL="43584" marR="43584">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8027">
                <a:tc>
                  <a:txBody>
                    <a:bodyPr/>
                    <a:lstStyle/>
                    <a:p>
                      <a:r>
                        <a:rPr lang="de-DE" dirty="0" smtClean="0"/>
                        <a:t>Unter 18 </a:t>
                      </a:r>
                      <a:endParaRPr lang="de-DE" dirty="0"/>
                    </a:p>
                  </a:txBody>
                  <a:tcPr marL="43584" marR="43584">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3.530.000</a:t>
                      </a:r>
                      <a:endParaRPr lang="de-DE" dirty="0"/>
                    </a:p>
                  </a:txBody>
                  <a:tcPr marL="43584" marR="435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23,5</a:t>
                      </a:r>
                      <a:endParaRPr lang="de-DE" dirty="0"/>
                    </a:p>
                  </a:txBody>
                  <a:tcPr marL="43584" marR="43584">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8027">
                <a:tc>
                  <a:txBody>
                    <a:bodyPr/>
                    <a:lstStyle/>
                    <a:p>
                      <a:r>
                        <a:rPr lang="de-DE" dirty="0" smtClean="0"/>
                        <a:t>18 – 29 </a:t>
                      </a:r>
                      <a:endParaRPr lang="de-DE" dirty="0"/>
                    </a:p>
                  </a:txBody>
                  <a:tcPr marL="43584" marR="43584">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2.790.000</a:t>
                      </a:r>
                      <a:endParaRPr lang="de-DE" dirty="0"/>
                    </a:p>
                  </a:txBody>
                  <a:tcPr marL="43584" marR="435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18,6</a:t>
                      </a:r>
                      <a:endParaRPr lang="de-DE" dirty="0"/>
                    </a:p>
                  </a:txBody>
                  <a:tcPr marL="43584" marR="43584">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8027">
                <a:tc>
                  <a:txBody>
                    <a:bodyPr/>
                    <a:lstStyle/>
                    <a:p>
                      <a:r>
                        <a:rPr lang="de-DE" dirty="0" smtClean="0"/>
                        <a:t>30 - 49</a:t>
                      </a:r>
                      <a:endParaRPr lang="de-DE" dirty="0"/>
                    </a:p>
                  </a:txBody>
                  <a:tcPr marL="43584" marR="43584">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4.927.000</a:t>
                      </a:r>
                      <a:endParaRPr lang="de-DE" dirty="0"/>
                    </a:p>
                  </a:txBody>
                  <a:tcPr marL="43584" marR="435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32,8</a:t>
                      </a:r>
                      <a:endParaRPr lang="de-DE" dirty="0"/>
                    </a:p>
                  </a:txBody>
                  <a:tcPr marL="43584" marR="43584">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8027">
                <a:tc>
                  <a:txBody>
                    <a:bodyPr/>
                    <a:lstStyle/>
                    <a:p>
                      <a:r>
                        <a:rPr lang="de-DE" dirty="0" smtClean="0"/>
                        <a:t>50 – 64 </a:t>
                      </a:r>
                      <a:endParaRPr lang="de-DE" dirty="0"/>
                    </a:p>
                  </a:txBody>
                  <a:tcPr marL="43584" marR="43584">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2.417.000</a:t>
                      </a:r>
                      <a:endParaRPr lang="de-DE" dirty="0"/>
                    </a:p>
                  </a:txBody>
                  <a:tcPr marL="43584" marR="435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16,1</a:t>
                      </a:r>
                      <a:endParaRPr lang="de-DE" dirty="0"/>
                    </a:p>
                  </a:txBody>
                  <a:tcPr marL="43584" marR="43584">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8027">
                <a:tc>
                  <a:txBody>
                    <a:bodyPr/>
                    <a:lstStyle/>
                    <a:p>
                      <a:r>
                        <a:rPr lang="de-DE" dirty="0" smtClean="0"/>
                        <a:t>65 und älter </a:t>
                      </a:r>
                      <a:endParaRPr lang="de-DE" dirty="0"/>
                    </a:p>
                  </a:txBody>
                  <a:tcPr marL="43584" marR="43584">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1.353.000</a:t>
                      </a:r>
                      <a:endParaRPr lang="de-DE" dirty="0"/>
                    </a:p>
                  </a:txBody>
                  <a:tcPr marL="43584" marR="435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dirty="0" smtClean="0"/>
                        <a:t>9,0</a:t>
                      </a:r>
                      <a:endParaRPr lang="de-DE" dirty="0"/>
                    </a:p>
                  </a:txBody>
                  <a:tcPr marL="43584" marR="43584">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Inhaltsplatzhalter 5"/>
          <p:cNvSpPr>
            <a:spLocks noGrp="1"/>
          </p:cNvSpPr>
          <p:nvPr>
            <p:ph sz="quarter" idx="2"/>
          </p:nvPr>
        </p:nvSpPr>
        <p:spPr/>
        <p:txBody>
          <a:bodyPr>
            <a:normAutofit lnSpcReduction="10000"/>
          </a:bodyPr>
          <a:lstStyle/>
          <a:p>
            <a:r>
              <a:rPr lang="de-DE" dirty="0" smtClean="0"/>
              <a:t>Von den 15 Mio. </a:t>
            </a:r>
            <a:r>
              <a:rPr lang="de-DE" dirty="0" smtClean="0"/>
              <a:t>Migranten </a:t>
            </a:r>
            <a:r>
              <a:rPr lang="de-DE" dirty="0" smtClean="0"/>
              <a:t>zählen </a:t>
            </a:r>
            <a:r>
              <a:rPr lang="de-DE" dirty="0" smtClean="0"/>
              <a:t>3,7 </a:t>
            </a:r>
            <a:r>
              <a:rPr lang="de-DE" dirty="0" smtClean="0"/>
              <a:t>Mio. (</a:t>
            </a:r>
            <a:r>
              <a:rPr lang="de-DE" dirty="0" smtClean="0"/>
              <a:t>25,1</a:t>
            </a:r>
            <a:r>
              <a:rPr lang="de-DE" dirty="0" smtClean="0"/>
              <a:t>%) über 50 Jahre und älter</a:t>
            </a:r>
            <a:r>
              <a:rPr lang="de-DE" dirty="0" smtClean="0"/>
              <a:t>.</a:t>
            </a:r>
            <a:r>
              <a:rPr lang="de-DE" sz="1700" dirty="0" smtClean="0">
                <a:solidFill>
                  <a:schemeClr val="accent1">
                    <a:lumMod val="50000"/>
                  </a:schemeClr>
                </a:solidFill>
              </a:rPr>
              <a:t>(</a:t>
            </a:r>
            <a:r>
              <a:rPr lang="de-DE" sz="1700" dirty="0"/>
              <a:t>Statistisches Bundesamt, </a:t>
            </a:r>
            <a:r>
              <a:rPr lang="de-DE" sz="1700" dirty="0" smtClean="0"/>
              <a:t>2013</a:t>
            </a:r>
            <a:r>
              <a:rPr lang="de-DE" sz="1700" dirty="0" smtClean="0">
                <a:solidFill>
                  <a:schemeClr val="accent1">
                    <a:lumMod val="50000"/>
                  </a:schemeClr>
                </a:solidFill>
              </a:rPr>
              <a:t>)</a:t>
            </a:r>
            <a:endParaRPr lang="de-DE" sz="1700" dirty="0">
              <a:solidFill>
                <a:schemeClr val="accent1">
                  <a:lumMod val="50000"/>
                </a:schemeClr>
              </a:solidFill>
            </a:endParaRPr>
          </a:p>
          <a:p>
            <a:endParaRPr lang="de-DE" dirty="0" smtClean="0"/>
          </a:p>
          <a:p>
            <a:r>
              <a:rPr lang="de-DE" dirty="0" smtClean="0"/>
              <a:t>Zukünftige Zunahme älterer </a:t>
            </a:r>
            <a:r>
              <a:rPr lang="de-DE" dirty="0" smtClean="0"/>
              <a:t>Migranten</a:t>
            </a:r>
            <a:r>
              <a:rPr lang="de-DE" dirty="0" smtClean="0"/>
              <a:t>.   </a:t>
            </a:r>
            <a:r>
              <a:rPr lang="de-DE" sz="1700" dirty="0" smtClean="0"/>
              <a:t>(Statistisches Bundesamt, 2013) </a:t>
            </a:r>
          </a:p>
          <a:p>
            <a:pPr marL="0" indent="0">
              <a:buNone/>
            </a:pPr>
            <a:r>
              <a:rPr lang="de-DE" sz="1200" dirty="0">
                <a:solidFill>
                  <a:schemeClr val="accent1">
                    <a:lumMod val="50000"/>
                  </a:schemeClr>
                </a:solidFill>
              </a:rPr>
              <a:t>	</a:t>
            </a:r>
            <a:endParaRPr lang="de-DE" sz="1400" dirty="0">
              <a:solidFill>
                <a:schemeClr val="accent1">
                  <a:lumMod val="50000"/>
                </a:schemeClr>
              </a:solidFill>
            </a:endParaRPr>
          </a:p>
          <a:p>
            <a:endParaRPr lang="de-DE" dirty="0" smtClean="0"/>
          </a:p>
        </p:txBody>
      </p:sp>
      <p:sp>
        <p:nvSpPr>
          <p:cNvPr id="4" name="Foliennummernplatzhalter 3"/>
          <p:cNvSpPr>
            <a:spLocks noGrp="1"/>
          </p:cNvSpPr>
          <p:nvPr>
            <p:ph type="sldNum" sz="quarter" idx="16"/>
          </p:nvPr>
        </p:nvSpPr>
        <p:spPr/>
        <p:txBody>
          <a:bodyPr>
            <a:normAutofit fontScale="85000" lnSpcReduction="20000"/>
          </a:bodyPr>
          <a:lstStyle/>
          <a:p>
            <a:fld id="{41B5DFE0-78B4-452B-9D60-C65E5A71627D}" type="slidenum">
              <a:rPr lang="de-DE" smtClean="0"/>
              <a:pPr/>
              <a:t>4</a:t>
            </a:fld>
            <a:endParaRPr lang="de-DE" dirty="0"/>
          </a:p>
        </p:txBody>
      </p:sp>
      <p:sp>
        <p:nvSpPr>
          <p:cNvPr id="7" name="Textfeld 6"/>
          <p:cNvSpPr txBox="1"/>
          <p:nvPr/>
        </p:nvSpPr>
        <p:spPr>
          <a:xfrm>
            <a:off x="251520" y="6237312"/>
            <a:ext cx="3744416" cy="400110"/>
          </a:xfrm>
          <a:prstGeom prst="rect">
            <a:avLst/>
          </a:prstGeom>
          <a:noFill/>
        </p:spPr>
        <p:txBody>
          <a:bodyPr wrap="square" rtlCol="0">
            <a:spAutoFit/>
          </a:bodyPr>
          <a:lstStyle/>
          <a:p>
            <a:r>
              <a:rPr lang="de-DE" sz="1000" dirty="0" smtClean="0"/>
              <a:t>Personen </a:t>
            </a:r>
            <a:r>
              <a:rPr lang="de-DE" sz="1000" dirty="0" smtClean="0"/>
              <a:t>mit Migrationshintergrund, nach Alter. </a:t>
            </a:r>
          </a:p>
          <a:p>
            <a:r>
              <a:rPr lang="de-DE" sz="1000" dirty="0" smtClean="0"/>
              <a:t>Quelle: Statistisches Bundesamt, 2013</a:t>
            </a:r>
            <a:endParaRPr lang="de-DE" sz="1000" dirty="0"/>
          </a:p>
        </p:txBody>
      </p:sp>
    </p:spTree>
    <p:extLst>
      <p:ext uri="{BB962C8B-B14F-4D97-AF65-F5344CB8AC3E}">
        <p14:creationId xmlns="" xmlns:p14="http://schemas.microsoft.com/office/powerpoint/2010/main" val="329642082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4000" smtClean="0"/>
              <a:t>Ausgangslage türkische Migranten</a:t>
            </a:r>
            <a:endParaRPr lang="de-DE" sz="4000" dirty="0"/>
          </a:p>
        </p:txBody>
      </p:sp>
      <p:sp>
        <p:nvSpPr>
          <p:cNvPr id="3" name="Foliennummernplatzhalter 2"/>
          <p:cNvSpPr>
            <a:spLocks noGrp="1"/>
          </p:cNvSpPr>
          <p:nvPr>
            <p:ph type="sldNum" sz="quarter" idx="12"/>
          </p:nvPr>
        </p:nvSpPr>
        <p:spPr/>
        <p:txBody>
          <a:bodyPr>
            <a:normAutofit fontScale="85000" lnSpcReduction="20000"/>
          </a:bodyPr>
          <a:lstStyle/>
          <a:p>
            <a:fld id="{7BFE0F7F-00AC-41BD-B9C9-C7036909459D}" type="slidenum">
              <a:rPr lang="de-DE" smtClean="0"/>
              <a:pPr/>
              <a:t>5</a:t>
            </a:fld>
            <a:endParaRPr lang="de-DE" dirty="0"/>
          </a:p>
        </p:txBody>
      </p:sp>
      <p:sp>
        <p:nvSpPr>
          <p:cNvPr id="4" name="Inhaltsplatzhalter 3"/>
          <p:cNvSpPr>
            <a:spLocks noGrp="1"/>
          </p:cNvSpPr>
          <p:nvPr>
            <p:ph sz="quarter" idx="4294967295"/>
          </p:nvPr>
        </p:nvSpPr>
        <p:spPr>
          <a:xfrm>
            <a:off x="990600" y="1600200"/>
            <a:ext cx="8153400" cy="4781550"/>
          </a:xfrm>
        </p:spPr>
        <p:txBody>
          <a:bodyPr>
            <a:normAutofit/>
          </a:bodyPr>
          <a:lstStyle/>
          <a:p>
            <a:pPr marL="266700" indent="-266700"/>
            <a:r>
              <a:rPr lang="de-DE" sz="2400" b="1" dirty="0" smtClean="0"/>
              <a:t>Gesundheitszustand</a:t>
            </a:r>
            <a:r>
              <a:rPr lang="de-DE" sz="2400" dirty="0" smtClean="0"/>
              <a:t> älterer Menschen mit türkischem Migrationshintergrund ist vergleichsweise schlechter  </a:t>
            </a:r>
            <a:r>
              <a:rPr lang="de-DE" sz="1300" dirty="0" smtClean="0"/>
              <a:t>(Knipper </a:t>
            </a:r>
            <a:r>
              <a:rPr lang="de-DE" sz="1300" dirty="0" smtClean="0"/>
              <a:t>u. </a:t>
            </a:r>
            <a:r>
              <a:rPr lang="de-DE" sz="1300" dirty="0" smtClean="0"/>
              <a:t>Bilgin, 2009) </a:t>
            </a:r>
          </a:p>
          <a:p>
            <a:pPr marL="266700" indent="-266700"/>
            <a:r>
              <a:rPr lang="de-DE" sz="2400" b="1" dirty="0" smtClean="0"/>
              <a:t>Soziale Lage: </a:t>
            </a:r>
            <a:r>
              <a:rPr lang="de-DE" sz="2400" dirty="0" smtClean="0"/>
              <a:t>prekäre materielle Situation, schlechtere Wohnverhältnisse und niedriges Bildungsniveau (Analphabetismus) </a:t>
            </a:r>
            <a:r>
              <a:rPr lang="de-DE" sz="1300" dirty="0" smtClean="0"/>
              <a:t>(Olbermann, 2010)</a:t>
            </a:r>
          </a:p>
          <a:p>
            <a:pPr marL="266700" indent="-266700"/>
            <a:r>
              <a:rPr lang="de-DE" sz="2400" b="1" dirty="0" smtClean="0"/>
              <a:t>Barrieren</a:t>
            </a:r>
            <a:r>
              <a:rPr lang="de-DE" sz="2400" dirty="0" smtClean="0"/>
              <a:t> im Zugang zur Gesundheitsversorgung, den Angeboten der Gesundheitsförderung und der Altenhilfe </a:t>
            </a:r>
            <a:r>
              <a:rPr lang="de-DE" sz="1300" dirty="0" smtClean="0"/>
              <a:t>(Olbermann, 2010, </a:t>
            </a:r>
            <a:r>
              <a:rPr lang="de-DE" sz="1300" dirty="0" err="1" smtClean="0"/>
              <a:t>Razum</a:t>
            </a:r>
            <a:r>
              <a:rPr lang="de-DE" sz="1300" dirty="0" smtClean="0"/>
              <a:t> et al., 2008) </a:t>
            </a:r>
          </a:p>
          <a:p>
            <a:pPr marL="266700" indent="-266700"/>
            <a:r>
              <a:rPr lang="de-DE" sz="2400" dirty="0" smtClean="0"/>
              <a:t>Spezifische Relevanz: </a:t>
            </a:r>
            <a:r>
              <a:rPr lang="de-DE" sz="2400" b="1" dirty="0" smtClean="0"/>
              <a:t>ethnische Netzwerke</a:t>
            </a:r>
            <a:r>
              <a:rPr lang="de-DE" sz="2400" dirty="0" smtClean="0"/>
              <a:t> </a:t>
            </a:r>
            <a:r>
              <a:rPr lang="de-DE" sz="1300" dirty="0" smtClean="0"/>
              <a:t>(Eichler, 2008)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4000" dirty="0" smtClean="0"/>
              <a:t>Ausgangslage polnische Migranten</a:t>
            </a:r>
            <a:endParaRPr lang="de-DE" sz="4000" dirty="0"/>
          </a:p>
        </p:txBody>
      </p:sp>
      <p:sp>
        <p:nvSpPr>
          <p:cNvPr id="3" name="Foliennummernplatzhalter 2"/>
          <p:cNvSpPr>
            <a:spLocks noGrp="1"/>
          </p:cNvSpPr>
          <p:nvPr>
            <p:ph type="sldNum" sz="quarter" idx="12"/>
          </p:nvPr>
        </p:nvSpPr>
        <p:spPr/>
        <p:txBody>
          <a:bodyPr>
            <a:normAutofit fontScale="85000" lnSpcReduction="20000"/>
          </a:bodyPr>
          <a:lstStyle/>
          <a:p>
            <a:fld id="{7BFE0F7F-00AC-41BD-B9C9-C7036909459D}" type="slidenum">
              <a:rPr lang="de-DE" smtClean="0"/>
              <a:pPr/>
              <a:t>6</a:t>
            </a:fld>
            <a:endParaRPr lang="de-DE" dirty="0"/>
          </a:p>
        </p:txBody>
      </p:sp>
      <p:sp>
        <p:nvSpPr>
          <p:cNvPr id="4" name="Inhaltsplatzhalter 3"/>
          <p:cNvSpPr>
            <a:spLocks noGrp="1"/>
          </p:cNvSpPr>
          <p:nvPr>
            <p:ph sz="quarter" idx="4294967295"/>
          </p:nvPr>
        </p:nvSpPr>
        <p:spPr>
          <a:xfrm>
            <a:off x="990600" y="1600200"/>
            <a:ext cx="8153400" cy="4781550"/>
          </a:xfrm>
        </p:spPr>
        <p:txBody>
          <a:bodyPr>
            <a:normAutofit/>
          </a:bodyPr>
          <a:lstStyle/>
          <a:p>
            <a:pPr marL="266700" indent="-266700"/>
            <a:r>
              <a:rPr lang="de-DE" sz="2400" b="1" dirty="0" smtClean="0"/>
              <a:t>Gesundheitszustand</a:t>
            </a:r>
            <a:r>
              <a:rPr lang="de-DE" sz="2400" dirty="0" smtClean="0"/>
              <a:t> bzw. gesundheitsbezogene Lebensqualität vergleichsweise zu türkischen Migranten besser</a:t>
            </a:r>
            <a:r>
              <a:rPr lang="de-DE" sz="2400" dirty="0" smtClean="0"/>
              <a:t>. </a:t>
            </a:r>
            <a:r>
              <a:rPr lang="de-DE" sz="1300" dirty="0" smtClean="0"/>
              <a:t>(</a:t>
            </a:r>
            <a:r>
              <a:rPr lang="de-DE" sz="1300" dirty="0" smtClean="0"/>
              <a:t>Buchcik, 2015, unveröffentlicht) </a:t>
            </a:r>
          </a:p>
          <a:p>
            <a:pPr marL="266700" indent="-266700"/>
            <a:r>
              <a:rPr lang="de-DE" sz="2400" b="1" dirty="0" smtClean="0"/>
              <a:t>Soziale Lage: </a:t>
            </a:r>
            <a:r>
              <a:rPr lang="de-DE" sz="2400" dirty="0" smtClean="0"/>
              <a:t>höheres Bildungsniveau </a:t>
            </a:r>
          </a:p>
          <a:p>
            <a:pPr marL="266700" indent="-266700"/>
            <a:r>
              <a:rPr lang="de-DE" sz="2400" b="1" dirty="0" smtClean="0"/>
              <a:t>Barrieren</a:t>
            </a:r>
            <a:r>
              <a:rPr lang="de-DE" sz="2400" dirty="0" smtClean="0"/>
              <a:t> im Zugang zur Gesundheitsversorgung, den Angeboten der Gesundheitsförderung und der Altenhilfe gleichermaßen gegeben</a:t>
            </a:r>
          </a:p>
          <a:p>
            <a:pPr marL="266700" indent="-266700"/>
            <a:r>
              <a:rPr lang="de-DE" sz="2400" dirty="0" smtClean="0"/>
              <a:t>Spezifische Relevanz: </a:t>
            </a:r>
            <a:r>
              <a:rPr lang="de-DE" sz="2400" b="1" dirty="0" smtClean="0"/>
              <a:t>ethnische Netzwerke</a:t>
            </a:r>
            <a:r>
              <a:rPr lang="de-DE" sz="2400" dirty="0" smtClean="0"/>
              <a:t> </a:t>
            </a:r>
            <a:r>
              <a:rPr lang="de-DE" sz="1300" dirty="0" smtClean="0"/>
              <a:t>(Eichler, 2008) </a:t>
            </a:r>
          </a:p>
        </p:txBody>
      </p:sp>
    </p:spTree>
    <p:extLst>
      <p:ext uri="{BB962C8B-B14F-4D97-AF65-F5344CB8AC3E}">
        <p14:creationId xmlns="" xmlns:p14="http://schemas.microsoft.com/office/powerpoint/2010/main" val="39037467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4400" dirty="0" smtClean="0"/>
              <a:t>Gastarbeiter…</a:t>
            </a:r>
            <a:endParaRPr lang="de-DE" sz="4400" dirty="0"/>
          </a:p>
        </p:txBody>
      </p:sp>
      <p:sp>
        <p:nvSpPr>
          <p:cNvPr id="4" name="Foliennummernplatzhalter 3"/>
          <p:cNvSpPr>
            <a:spLocks noGrp="1"/>
          </p:cNvSpPr>
          <p:nvPr>
            <p:ph type="sldNum" sz="quarter" idx="12"/>
          </p:nvPr>
        </p:nvSpPr>
        <p:spPr>
          <a:prstGeom prst="rect">
            <a:avLst/>
          </a:prstGeom>
        </p:spPr>
        <p:txBody>
          <a:bodyPr>
            <a:normAutofit fontScale="85000" lnSpcReduction="20000"/>
          </a:bodyPr>
          <a:lstStyle/>
          <a:p>
            <a:fld id="{41B5DFE0-78B4-452B-9D60-C65E5A71627D}" type="slidenum">
              <a:rPr lang="de-DE" smtClean="0"/>
              <a:pPr/>
              <a:t>7</a:t>
            </a:fld>
            <a:endParaRPr lang="de-DE" dirty="0"/>
          </a:p>
        </p:txBody>
      </p:sp>
      <p:sp>
        <p:nvSpPr>
          <p:cNvPr id="3" name="Inhaltsplatzhalter 2"/>
          <p:cNvSpPr>
            <a:spLocks noGrp="1"/>
          </p:cNvSpPr>
          <p:nvPr>
            <p:ph sz="quarter" idx="4294967295"/>
          </p:nvPr>
        </p:nvSpPr>
        <p:spPr>
          <a:xfrm>
            <a:off x="990600" y="1600200"/>
            <a:ext cx="8153400" cy="4781550"/>
          </a:xfrm>
        </p:spPr>
        <p:txBody>
          <a:bodyPr>
            <a:normAutofit/>
          </a:bodyPr>
          <a:lstStyle/>
          <a:p>
            <a:r>
              <a:rPr lang="de-DE" sz="2400" dirty="0" smtClean="0"/>
              <a:t>Wirtschaftsboom nach dem zweiten Weltkrieg</a:t>
            </a:r>
          </a:p>
          <a:p>
            <a:r>
              <a:rPr lang="de-DE" sz="2400" dirty="0" smtClean="0"/>
              <a:t>1961 Anwerbeabkommen mit der Türkei                           </a:t>
            </a:r>
            <a:r>
              <a:rPr lang="de-DE" sz="1300" dirty="0" smtClean="0"/>
              <a:t>(Goddar </a:t>
            </a:r>
            <a:r>
              <a:rPr lang="de-DE" sz="1300" dirty="0" smtClean="0"/>
              <a:t>u. </a:t>
            </a:r>
            <a:r>
              <a:rPr lang="de-DE" sz="1300" dirty="0" err="1" smtClean="0"/>
              <a:t>Huneke</a:t>
            </a:r>
            <a:r>
              <a:rPr lang="de-DE" sz="1300" dirty="0" smtClean="0"/>
              <a:t>, 2011)</a:t>
            </a:r>
          </a:p>
          <a:p>
            <a:r>
              <a:rPr lang="de-DE" sz="2400" dirty="0" smtClean="0"/>
              <a:t>Erfüllung bestimmter Voraussetzungen</a:t>
            </a:r>
          </a:p>
          <a:p>
            <a:r>
              <a:rPr lang="de-DE" sz="2400" dirty="0" smtClean="0"/>
              <a:t>„Rotationsprinzip“ nach drei Jahren aufgehoben                  </a:t>
            </a:r>
            <a:r>
              <a:rPr lang="de-DE" sz="1300" dirty="0" smtClean="0"/>
              <a:t>(</a:t>
            </a:r>
            <a:r>
              <a:rPr lang="de-DE" sz="1300" dirty="0" err="1" smtClean="0"/>
              <a:t>Butterwegge</a:t>
            </a:r>
            <a:r>
              <a:rPr lang="de-DE" sz="1300" dirty="0" smtClean="0"/>
              <a:t>, 2005)</a:t>
            </a:r>
          </a:p>
          <a:p>
            <a:r>
              <a:rPr lang="de-DE" sz="2400" dirty="0" smtClean="0"/>
              <a:t>Meist monotone und körperlich anstrengende Tätigkeiten</a:t>
            </a:r>
          </a:p>
          <a:p>
            <a:pPr marL="0" indent="0">
              <a:buNone/>
            </a:pPr>
            <a:endParaRPr lang="de-DE" sz="2400" dirty="0" smtClean="0"/>
          </a:p>
          <a:p>
            <a:endParaRPr lang="de-DE" sz="2400" dirty="0"/>
          </a:p>
        </p:txBody>
      </p:sp>
    </p:spTree>
    <p:extLst>
      <p:ext uri="{BB962C8B-B14F-4D97-AF65-F5344CB8AC3E}">
        <p14:creationId xmlns="" xmlns:p14="http://schemas.microsoft.com/office/powerpoint/2010/main" val="420168091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Spätaussiedler…</a:t>
            </a:r>
            <a:endParaRPr lang="de-DE" dirty="0"/>
          </a:p>
        </p:txBody>
      </p:sp>
      <p:sp>
        <p:nvSpPr>
          <p:cNvPr id="4" name="Foliennummernplatzhalter 3"/>
          <p:cNvSpPr>
            <a:spLocks noGrp="1"/>
          </p:cNvSpPr>
          <p:nvPr>
            <p:ph type="sldNum" sz="quarter" idx="12"/>
          </p:nvPr>
        </p:nvSpPr>
        <p:spPr>
          <a:prstGeom prst="rect">
            <a:avLst/>
          </a:prstGeom>
        </p:spPr>
        <p:txBody>
          <a:bodyPr>
            <a:normAutofit fontScale="85000" lnSpcReduction="20000"/>
          </a:bodyPr>
          <a:lstStyle/>
          <a:p>
            <a:fld id="{41B5DFE0-78B4-452B-9D60-C65E5A71627D}" type="slidenum">
              <a:rPr lang="de-DE" smtClean="0"/>
              <a:pPr/>
              <a:t>8</a:t>
            </a:fld>
            <a:endParaRPr lang="de-DE" dirty="0"/>
          </a:p>
        </p:txBody>
      </p:sp>
      <p:sp>
        <p:nvSpPr>
          <p:cNvPr id="3" name="Inhaltsplatzhalter 2"/>
          <p:cNvSpPr>
            <a:spLocks noGrp="1"/>
          </p:cNvSpPr>
          <p:nvPr>
            <p:ph sz="quarter" idx="4294967295"/>
          </p:nvPr>
        </p:nvSpPr>
        <p:spPr>
          <a:xfrm>
            <a:off x="990600" y="1600200"/>
            <a:ext cx="8153400" cy="4781550"/>
          </a:xfrm>
        </p:spPr>
        <p:txBody>
          <a:bodyPr>
            <a:noAutofit/>
          </a:bodyPr>
          <a:lstStyle/>
          <a:p>
            <a:r>
              <a:rPr lang="de-DE" sz="1900" dirty="0"/>
              <a:t>D</a:t>
            </a:r>
            <a:r>
              <a:rPr lang="de-DE" sz="1900" dirty="0" smtClean="0"/>
              <a:t>eutsche </a:t>
            </a:r>
            <a:r>
              <a:rPr lang="de-DE" sz="1900" dirty="0"/>
              <a:t>Volkszugehörige aus </a:t>
            </a:r>
            <a:r>
              <a:rPr lang="de-DE" sz="1900" dirty="0" smtClean="0"/>
              <a:t>den Nachfolgestaaten </a:t>
            </a:r>
            <a:r>
              <a:rPr lang="de-DE" sz="1900" dirty="0"/>
              <a:t>der ehemaligen Sowjetunion und anderen osteuropäischen </a:t>
            </a:r>
            <a:r>
              <a:rPr lang="de-DE" sz="1900" dirty="0" smtClean="0"/>
              <a:t>Staaten</a:t>
            </a:r>
          </a:p>
          <a:p>
            <a:r>
              <a:rPr lang="de-DE" sz="1900" dirty="0"/>
              <a:t>G</a:t>
            </a:r>
            <a:r>
              <a:rPr lang="de-DE" sz="1900" dirty="0" smtClean="0"/>
              <a:t>esetzliche </a:t>
            </a:r>
            <a:r>
              <a:rPr lang="de-DE" sz="1900" dirty="0"/>
              <a:t>Grundlage für die Aufnahme </a:t>
            </a:r>
            <a:r>
              <a:rPr lang="de-DE" sz="1900" dirty="0" smtClean="0"/>
              <a:t>ist </a:t>
            </a:r>
            <a:r>
              <a:rPr lang="de-DE" sz="1900" dirty="0"/>
              <a:t>das </a:t>
            </a:r>
            <a:r>
              <a:rPr lang="de-DE" sz="1900" dirty="0" smtClean="0"/>
              <a:t>Bundesvertriebenengesetz</a:t>
            </a:r>
            <a:endParaRPr lang="de-DE" sz="1900" dirty="0"/>
          </a:p>
          <a:p>
            <a:r>
              <a:rPr lang="de-DE" sz="1900" dirty="0"/>
              <a:t>Familienangehörige können auf Antrag gemeinsam mit dem Spätaussiedlerbewerber nach Deutschland </a:t>
            </a:r>
            <a:r>
              <a:rPr lang="de-DE" sz="1900" dirty="0" smtClean="0"/>
              <a:t>aussiedeln</a:t>
            </a:r>
          </a:p>
          <a:p>
            <a:r>
              <a:rPr lang="de-DE" sz="1900" dirty="0" smtClean="0"/>
              <a:t>Seit </a:t>
            </a:r>
            <a:r>
              <a:rPr lang="de-DE" sz="1900" dirty="0" smtClean="0"/>
              <a:t>01.01.2005 </a:t>
            </a:r>
            <a:r>
              <a:rPr lang="de-DE" sz="1900" dirty="0"/>
              <a:t>müssen sie dafür Grundkenntnisse der deutschen Sprache </a:t>
            </a:r>
            <a:r>
              <a:rPr lang="de-DE" sz="1900" dirty="0" smtClean="0"/>
              <a:t>nachweisen</a:t>
            </a:r>
            <a:r>
              <a:rPr lang="de-DE" sz="1900" dirty="0"/>
              <a:t> </a:t>
            </a:r>
            <a:r>
              <a:rPr lang="de-DE" sz="1300" dirty="0" smtClean="0"/>
              <a:t>(BAMF, 2015) </a:t>
            </a:r>
            <a:endParaRPr lang="de-DE" sz="1300" dirty="0"/>
          </a:p>
          <a:p>
            <a:endParaRPr lang="de-DE" sz="1900" dirty="0"/>
          </a:p>
        </p:txBody>
      </p:sp>
    </p:spTree>
    <p:extLst>
      <p:ext uri="{BB962C8B-B14F-4D97-AF65-F5344CB8AC3E}">
        <p14:creationId xmlns="" xmlns:p14="http://schemas.microsoft.com/office/powerpoint/2010/main" val="240850492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Was bedeutet das für die Pflege?</a:t>
            </a:r>
            <a:endParaRPr lang="de-DE" sz="3600"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9</a:t>
            </a:fld>
            <a:endParaRPr lang="de-DE"/>
          </a:p>
        </p:txBody>
      </p:sp>
      <p:sp>
        <p:nvSpPr>
          <p:cNvPr id="5" name="Rechteck 4"/>
          <p:cNvSpPr/>
          <p:nvPr/>
        </p:nvSpPr>
        <p:spPr>
          <a:xfrm>
            <a:off x="611560" y="1484784"/>
            <a:ext cx="8136904" cy="5308184"/>
          </a:xfrm>
          <a:prstGeom prst="rect">
            <a:avLst/>
          </a:prstGeom>
        </p:spPr>
        <p:txBody>
          <a:bodyPr wrap="square">
            <a:spAutoFit/>
          </a:bodyPr>
          <a:lstStyle/>
          <a:p>
            <a:pPr marL="320040" lvl="0" indent="-320040">
              <a:lnSpc>
                <a:spcPct val="113000"/>
              </a:lnSpc>
              <a:spcBef>
                <a:spcPts val="600"/>
              </a:spcBef>
              <a:spcAft>
                <a:spcPts val="600"/>
              </a:spcAft>
              <a:buClr>
                <a:srgbClr val="9FB8CD"/>
              </a:buClr>
              <a:buSzPct val="100000"/>
              <a:buFont typeface="Wingdings" pitchFamily="2" charset="2"/>
              <a:buChar char="§"/>
            </a:pPr>
            <a:r>
              <a:rPr lang="de-DE" sz="2000" dirty="0">
                <a:solidFill>
                  <a:srgbClr val="727CA3">
                    <a:lumMod val="50000"/>
                  </a:srgbClr>
                </a:solidFill>
              </a:rPr>
              <a:t>Zwischen 2005 und 2025: Verdoppelung der Menschen mit Migrationshintergrund über 55 Jahren in HH</a:t>
            </a:r>
            <a:r>
              <a:rPr lang="de-DE" dirty="0">
                <a:solidFill>
                  <a:srgbClr val="727CA3">
                    <a:lumMod val="50000"/>
                  </a:srgbClr>
                </a:solidFill>
              </a:rPr>
              <a:t> </a:t>
            </a:r>
            <a:r>
              <a:rPr lang="de-DE" sz="1200" dirty="0" smtClean="0">
                <a:solidFill>
                  <a:srgbClr val="727CA3">
                    <a:lumMod val="50000"/>
                  </a:srgbClr>
                </a:solidFill>
              </a:rPr>
              <a:t>(</a:t>
            </a:r>
            <a:r>
              <a:rPr lang="de-DE" sz="1200" dirty="0">
                <a:solidFill>
                  <a:srgbClr val="727CA3">
                    <a:lumMod val="50000"/>
                  </a:srgbClr>
                </a:solidFill>
              </a:rPr>
              <a:t>Freie u. Hansestadt Hamburg, </a:t>
            </a:r>
            <a:r>
              <a:rPr lang="de-DE" sz="1200" dirty="0" smtClean="0">
                <a:solidFill>
                  <a:srgbClr val="727CA3">
                    <a:lumMod val="50000"/>
                  </a:srgbClr>
                </a:solidFill>
              </a:rPr>
              <a:t>2012)</a:t>
            </a:r>
          </a:p>
          <a:p>
            <a:pPr marL="320040" lvl="0" indent="-320040">
              <a:lnSpc>
                <a:spcPct val="113000"/>
              </a:lnSpc>
              <a:spcBef>
                <a:spcPts val="600"/>
              </a:spcBef>
              <a:spcAft>
                <a:spcPts val="600"/>
              </a:spcAft>
              <a:buClr>
                <a:srgbClr val="9FB8CD"/>
              </a:buClr>
              <a:buSzPct val="100000"/>
              <a:buFont typeface="Wingdings" pitchFamily="2" charset="2"/>
              <a:buChar char="§"/>
            </a:pPr>
            <a:r>
              <a:rPr lang="de-DE" sz="2000" dirty="0" smtClean="0">
                <a:solidFill>
                  <a:srgbClr val="727CA3">
                    <a:lumMod val="50000"/>
                  </a:srgbClr>
                </a:solidFill>
              </a:rPr>
              <a:t>Defizitäre </a:t>
            </a:r>
            <a:r>
              <a:rPr lang="de-DE" sz="2000" dirty="0">
                <a:solidFill>
                  <a:srgbClr val="727CA3">
                    <a:lumMod val="50000"/>
                  </a:srgbClr>
                </a:solidFill>
              </a:rPr>
              <a:t>Pflegeversorgung</a:t>
            </a:r>
            <a:r>
              <a:rPr lang="de-DE" dirty="0">
                <a:solidFill>
                  <a:srgbClr val="727CA3">
                    <a:lumMod val="50000"/>
                  </a:srgbClr>
                </a:solidFill>
              </a:rPr>
              <a:t> </a:t>
            </a:r>
            <a:r>
              <a:rPr lang="de-DE" sz="1200" dirty="0" smtClean="0">
                <a:solidFill>
                  <a:srgbClr val="727CA3">
                    <a:lumMod val="50000"/>
                  </a:srgbClr>
                </a:solidFill>
              </a:rPr>
              <a:t>(</a:t>
            </a:r>
            <a:r>
              <a:rPr lang="de-DE" sz="1200" dirty="0">
                <a:solidFill>
                  <a:srgbClr val="727CA3">
                    <a:lumMod val="50000"/>
                  </a:srgbClr>
                </a:solidFill>
              </a:rPr>
              <a:t>Brzoska </a:t>
            </a:r>
            <a:r>
              <a:rPr lang="de-DE" sz="1200" dirty="0" smtClean="0">
                <a:solidFill>
                  <a:srgbClr val="727CA3">
                    <a:lumMod val="50000"/>
                  </a:srgbClr>
                </a:solidFill>
              </a:rPr>
              <a:t>u. </a:t>
            </a:r>
            <a:r>
              <a:rPr lang="de-DE" sz="1200" dirty="0" err="1">
                <a:solidFill>
                  <a:srgbClr val="727CA3">
                    <a:lumMod val="50000"/>
                  </a:srgbClr>
                </a:solidFill>
              </a:rPr>
              <a:t>Razum</a:t>
            </a:r>
            <a:r>
              <a:rPr lang="de-DE" sz="1200" dirty="0">
                <a:solidFill>
                  <a:srgbClr val="727CA3">
                    <a:lumMod val="50000"/>
                  </a:srgbClr>
                </a:solidFill>
              </a:rPr>
              <a:t>, 2011; Dietzel-Papakyriakou </a:t>
            </a:r>
            <a:r>
              <a:rPr lang="de-DE" sz="1200" dirty="0" smtClean="0">
                <a:solidFill>
                  <a:srgbClr val="727CA3">
                    <a:lumMod val="50000"/>
                  </a:srgbClr>
                </a:solidFill>
              </a:rPr>
              <a:t>u. </a:t>
            </a:r>
            <a:r>
              <a:rPr lang="de-DE" sz="1200" dirty="0">
                <a:solidFill>
                  <a:srgbClr val="727CA3">
                    <a:lumMod val="50000"/>
                  </a:srgbClr>
                </a:solidFill>
              </a:rPr>
              <a:t>Olbermann, 2005; Schopf </a:t>
            </a:r>
            <a:r>
              <a:rPr lang="de-DE" sz="1200" dirty="0" smtClean="0">
                <a:solidFill>
                  <a:srgbClr val="727CA3">
                    <a:lumMod val="50000"/>
                  </a:srgbClr>
                </a:solidFill>
              </a:rPr>
              <a:t>u. </a:t>
            </a:r>
            <a:r>
              <a:rPr lang="de-DE" sz="1200" dirty="0" err="1">
                <a:solidFill>
                  <a:srgbClr val="727CA3">
                    <a:lumMod val="50000"/>
                  </a:srgbClr>
                </a:solidFill>
              </a:rPr>
              <a:t>Naegele</a:t>
            </a:r>
            <a:r>
              <a:rPr lang="de-DE" sz="1200" dirty="0">
                <a:solidFill>
                  <a:srgbClr val="727CA3">
                    <a:lumMod val="50000"/>
                  </a:srgbClr>
                </a:solidFill>
              </a:rPr>
              <a:t>, </a:t>
            </a:r>
            <a:r>
              <a:rPr lang="de-DE" sz="1200" dirty="0" smtClean="0">
                <a:solidFill>
                  <a:srgbClr val="727CA3">
                    <a:lumMod val="50000"/>
                  </a:srgbClr>
                </a:solidFill>
              </a:rPr>
              <a:t>2005)</a:t>
            </a:r>
          </a:p>
          <a:p>
            <a:pPr marL="320040" lvl="0" indent="-320040">
              <a:lnSpc>
                <a:spcPct val="113000"/>
              </a:lnSpc>
              <a:spcBef>
                <a:spcPts val="600"/>
              </a:spcBef>
              <a:spcAft>
                <a:spcPts val="600"/>
              </a:spcAft>
              <a:buClr>
                <a:srgbClr val="9FB8CD"/>
              </a:buClr>
              <a:buSzPct val="100000"/>
              <a:buFont typeface="Wingdings" pitchFamily="2" charset="2"/>
              <a:buChar char="§"/>
            </a:pPr>
            <a:r>
              <a:rPr lang="de-DE" sz="2000" dirty="0" smtClean="0">
                <a:solidFill>
                  <a:srgbClr val="464653"/>
                </a:solidFill>
              </a:rPr>
              <a:t>75</a:t>
            </a:r>
            <a:r>
              <a:rPr lang="de-DE" sz="2000" dirty="0">
                <a:solidFill>
                  <a:srgbClr val="464653"/>
                </a:solidFill>
              </a:rPr>
              <a:t>% möchten nicht von Fremden gepflegt werden </a:t>
            </a:r>
            <a:r>
              <a:rPr lang="de-DE" sz="1200" dirty="0" smtClean="0">
                <a:solidFill>
                  <a:srgbClr val="464653"/>
                </a:solidFill>
              </a:rPr>
              <a:t>(</a:t>
            </a:r>
            <a:r>
              <a:rPr lang="de-DE" sz="1200" dirty="0">
                <a:solidFill>
                  <a:srgbClr val="464653"/>
                </a:solidFill>
              </a:rPr>
              <a:t>Bundesgesundheitsministerium, 2011</a:t>
            </a:r>
            <a:r>
              <a:rPr lang="de-DE" sz="1200" dirty="0" smtClean="0">
                <a:solidFill>
                  <a:srgbClr val="464653"/>
                </a:solidFill>
              </a:rPr>
              <a:t>)</a:t>
            </a:r>
          </a:p>
          <a:p>
            <a:pPr marL="320040" lvl="0" indent="-320040">
              <a:lnSpc>
                <a:spcPct val="113000"/>
              </a:lnSpc>
              <a:spcBef>
                <a:spcPts val="600"/>
              </a:spcBef>
              <a:spcAft>
                <a:spcPts val="600"/>
              </a:spcAft>
              <a:buClr>
                <a:srgbClr val="9FB8CD"/>
              </a:buClr>
              <a:buSzPct val="100000"/>
              <a:buFont typeface="Wingdings" pitchFamily="2" charset="2"/>
              <a:buChar char="§"/>
            </a:pPr>
            <a:r>
              <a:rPr lang="de-DE" sz="2000" dirty="0">
                <a:solidFill>
                  <a:srgbClr val="464653"/>
                </a:solidFill>
              </a:rPr>
              <a:t>Der Pflegebedarf wächst (zunehmendes Alter und arbeitsbezogene Belastungen) </a:t>
            </a:r>
            <a:r>
              <a:rPr lang="de-DE" sz="1200" dirty="0">
                <a:solidFill>
                  <a:srgbClr val="464653"/>
                </a:solidFill>
              </a:rPr>
              <a:t>(</a:t>
            </a:r>
            <a:r>
              <a:rPr lang="de-DE" sz="1200" dirty="0" err="1">
                <a:solidFill>
                  <a:srgbClr val="464653"/>
                </a:solidFill>
              </a:rPr>
              <a:t>Razum</a:t>
            </a:r>
            <a:r>
              <a:rPr lang="de-DE" sz="1200" dirty="0">
                <a:solidFill>
                  <a:srgbClr val="464653"/>
                </a:solidFill>
              </a:rPr>
              <a:t> et al., </a:t>
            </a:r>
            <a:r>
              <a:rPr lang="de-DE" sz="1200" dirty="0" smtClean="0">
                <a:solidFill>
                  <a:srgbClr val="464653"/>
                </a:solidFill>
              </a:rPr>
              <a:t>2008)</a:t>
            </a:r>
          </a:p>
          <a:p>
            <a:pPr marL="320040" lvl="0" indent="-320040">
              <a:lnSpc>
                <a:spcPct val="113000"/>
              </a:lnSpc>
              <a:spcBef>
                <a:spcPts val="600"/>
              </a:spcBef>
              <a:spcAft>
                <a:spcPts val="600"/>
              </a:spcAft>
              <a:buClr>
                <a:srgbClr val="9FB8CD"/>
              </a:buClr>
              <a:buSzPct val="100000"/>
              <a:buFont typeface="Wingdings" pitchFamily="2" charset="2"/>
              <a:buChar char="§"/>
            </a:pPr>
            <a:r>
              <a:rPr lang="de-DE" sz="2000" dirty="0" smtClean="0">
                <a:solidFill>
                  <a:srgbClr val="464653"/>
                </a:solidFill>
              </a:rPr>
              <a:t>Angebote </a:t>
            </a:r>
            <a:r>
              <a:rPr lang="de-DE" sz="2000" dirty="0">
                <a:solidFill>
                  <a:srgbClr val="464653"/>
                </a:solidFill>
              </a:rPr>
              <a:t>für pflegende Angehörige, die die spezifischen Bedürfnisse adäquat </a:t>
            </a:r>
            <a:r>
              <a:rPr lang="de-DE" sz="2000" dirty="0" smtClean="0">
                <a:solidFill>
                  <a:srgbClr val="464653"/>
                </a:solidFill>
              </a:rPr>
              <a:t>berücksichtigen, fehlen</a:t>
            </a:r>
            <a:endParaRPr lang="de-DE" sz="2000" dirty="0" smtClean="0">
              <a:solidFill>
                <a:srgbClr val="464653"/>
              </a:solidFill>
            </a:endParaRPr>
          </a:p>
          <a:p>
            <a:pPr marL="320040" lvl="0" indent="-320040">
              <a:lnSpc>
                <a:spcPct val="113000"/>
              </a:lnSpc>
              <a:spcBef>
                <a:spcPts val="600"/>
              </a:spcBef>
              <a:spcAft>
                <a:spcPts val="600"/>
              </a:spcAft>
              <a:buClr>
                <a:srgbClr val="9FB8CD"/>
              </a:buClr>
              <a:buSzPct val="100000"/>
              <a:buFont typeface="Wingdings" pitchFamily="2" charset="2"/>
              <a:buChar char="§"/>
            </a:pPr>
            <a:r>
              <a:rPr lang="de-DE" sz="2000" dirty="0" smtClean="0">
                <a:solidFill>
                  <a:srgbClr val="464653"/>
                </a:solidFill>
              </a:rPr>
              <a:t>Mangel </a:t>
            </a:r>
            <a:r>
              <a:rPr lang="de-DE" sz="2000" dirty="0">
                <a:solidFill>
                  <a:srgbClr val="464653"/>
                </a:solidFill>
              </a:rPr>
              <a:t>an empirischen Erkenntnissen zur </a:t>
            </a:r>
            <a:r>
              <a:rPr lang="de-DE" sz="2000" dirty="0" smtClean="0">
                <a:solidFill>
                  <a:srgbClr val="464653"/>
                </a:solidFill>
              </a:rPr>
              <a:t>Pflegesituation</a:t>
            </a:r>
          </a:p>
          <a:p>
            <a:pPr marL="320040" lvl="0" indent="-320040">
              <a:lnSpc>
                <a:spcPct val="113000"/>
              </a:lnSpc>
              <a:spcBef>
                <a:spcPts val="600"/>
              </a:spcBef>
              <a:spcAft>
                <a:spcPts val="600"/>
              </a:spcAft>
              <a:buClr>
                <a:srgbClr val="9FB8CD"/>
              </a:buClr>
              <a:buSzPct val="100000"/>
              <a:buFont typeface="Wingdings" pitchFamily="2" charset="2"/>
              <a:buChar char="§"/>
            </a:pPr>
            <a:r>
              <a:rPr lang="de-DE" sz="2000" dirty="0" smtClean="0">
                <a:solidFill>
                  <a:srgbClr val="464653"/>
                </a:solidFill>
              </a:rPr>
              <a:t>Wenig </a:t>
            </a:r>
            <a:r>
              <a:rPr lang="de-DE" sz="2000" dirty="0">
                <a:solidFill>
                  <a:srgbClr val="464653"/>
                </a:solidFill>
              </a:rPr>
              <a:t>kultursensible Kompetenzen von professionell Pflegende</a:t>
            </a:r>
          </a:p>
          <a:p>
            <a:pPr marL="320040" lvl="0" indent="-320040">
              <a:lnSpc>
                <a:spcPct val="113000"/>
              </a:lnSpc>
              <a:spcBef>
                <a:spcPts val="600"/>
              </a:spcBef>
              <a:spcAft>
                <a:spcPts val="600"/>
              </a:spcAft>
              <a:buClr>
                <a:srgbClr val="9FB8CD"/>
              </a:buClr>
              <a:buSzPct val="100000"/>
              <a:buFont typeface="Wingdings" pitchFamily="2" charset="2"/>
              <a:buChar char="§"/>
            </a:pPr>
            <a:endParaRPr lang="de-DE" sz="1400" dirty="0">
              <a:solidFill>
                <a:srgbClr val="727CA3">
                  <a:lumMod val="50000"/>
                </a:srgbClr>
              </a:solidFill>
            </a:endParaRPr>
          </a:p>
        </p:txBody>
      </p:sp>
    </p:spTree>
    <p:extLst>
      <p:ext uri="{BB962C8B-B14F-4D97-AF65-F5344CB8AC3E}">
        <p14:creationId xmlns="" xmlns:p14="http://schemas.microsoft.com/office/powerpoint/2010/main" val="1083479587"/>
      </p:ext>
    </p:extLst>
  </p:cSld>
  <p:clrMapOvr>
    <a:masterClrMapping/>
  </p:clrMapOvr>
  <p:transition>
    <p:fade/>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alathea">
  <a:themeElements>
    <a:clrScheme name="Okeanos">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Galathea">
  <a:themeElements>
    <a:clrScheme name="Okeanos">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1079</Words>
  <Application>Microsoft Office PowerPoint</Application>
  <PresentationFormat>Bildschirmpräsentation (4:3)</PresentationFormat>
  <Paragraphs>92</Paragraphs>
  <Slides>10</Slides>
  <Notes>1</Notes>
  <HiddenSlides>0</HiddenSlides>
  <MMClips>0</MMClips>
  <ScaleCrop>false</ScaleCrop>
  <HeadingPairs>
    <vt:vector size="4" baseType="variant">
      <vt:variant>
        <vt:lpstr>Design</vt:lpstr>
      </vt:variant>
      <vt:variant>
        <vt:i4>2</vt:i4>
      </vt:variant>
      <vt:variant>
        <vt:lpstr>Folientitel</vt:lpstr>
      </vt:variant>
      <vt:variant>
        <vt:i4>10</vt:i4>
      </vt:variant>
    </vt:vector>
  </HeadingPairs>
  <TitlesOfParts>
    <vt:vector size="12" baseType="lpstr">
      <vt:lpstr>Galathea</vt:lpstr>
      <vt:lpstr>1_Galathea</vt:lpstr>
      <vt:lpstr>Modul 1:  Geschichte der Migration in Deutschland</vt:lpstr>
      <vt:lpstr>Migranten in Deutschland </vt:lpstr>
      <vt:lpstr>Migranten in Deutschland </vt:lpstr>
      <vt:lpstr>Ältere Migranten </vt:lpstr>
      <vt:lpstr>Ausgangslage türkische Migranten</vt:lpstr>
      <vt:lpstr>Ausgangslage polnische Migranten</vt:lpstr>
      <vt:lpstr>Gastarbeiter…</vt:lpstr>
      <vt:lpstr>Spätaussiedler…</vt:lpstr>
      <vt:lpstr>Was bedeutet das für die Pflege?</vt:lpstr>
      <vt:lpstr>Quellen </vt:lpstr>
    </vt:vector>
  </TitlesOfParts>
  <Company>HAW Hamburg, 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Annette</dc:creator>
  <cp:lastModifiedBy>Sirka Nitschmann</cp:lastModifiedBy>
  <cp:revision>278</cp:revision>
  <dcterms:created xsi:type="dcterms:W3CDTF">2011-11-09T09:41:51Z</dcterms:created>
  <dcterms:modified xsi:type="dcterms:W3CDTF">2017-07-04T13:44:11Z</dcterms:modified>
</cp:coreProperties>
</file>