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92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90" r:id="rId22"/>
    <p:sldId id="278" r:id="rId23"/>
    <p:sldId id="279" r:id="rId24"/>
    <p:sldId id="280" r:id="rId25"/>
    <p:sldId id="281" r:id="rId26"/>
    <p:sldId id="287" r:id="rId27"/>
    <p:sldId id="286" r:id="rId28"/>
    <p:sldId id="282" r:id="rId29"/>
    <p:sldId id="283" r:id="rId30"/>
    <p:sldId id="288" r:id="rId31"/>
    <p:sldId id="284" r:id="rId32"/>
    <p:sldId id="289" r:id="rId33"/>
    <p:sldId id="291" r:id="rId34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06" autoAdjust="0"/>
    <p:restoredTop sz="94660"/>
  </p:normalViewPr>
  <p:slideViewPr>
    <p:cSldViewPr>
      <p:cViewPr varScale="1">
        <p:scale>
          <a:sx n="98" d="100"/>
          <a:sy n="98" d="100"/>
        </p:scale>
        <p:origin x="-30" y="-6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9" name="Untertitel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e-DE" smtClean="0"/>
              <a:t>Formatvorlage des Untertitelmasters durch Klicken bearbeiten</a:t>
            </a:r>
            <a:endParaRPr kumimoji="0" lang="en-US"/>
          </a:p>
        </p:txBody>
      </p:sp>
      <p:sp>
        <p:nvSpPr>
          <p:cNvPr id="28" name="Datumsplatzhalt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F534985E-5973-4D2F-A8F3-FF5DADBBD555}" type="datetimeFigureOut">
              <a:rPr lang="de-DE" smtClean="0"/>
              <a:pPr/>
              <a:t>04.07.2017</a:t>
            </a:fld>
            <a:endParaRPr lang="de-DE"/>
          </a:p>
        </p:txBody>
      </p:sp>
      <p:sp>
        <p:nvSpPr>
          <p:cNvPr id="17" name="Fußzeilenplatzhalt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de-DE">
              <a:solidFill>
                <a:srgbClr val="DDE9EC"/>
              </a:solidFill>
            </a:endParaRPr>
          </a:p>
        </p:txBody>
      </p:sp>
      <p:sp>
        <p:nvSpPr>
          <p:cNvPr id="29" name="Foliennummernplatzhalt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1B5DFE0-78B4-452B-9D60-C65E5A71627D}" type="slidenum">
              <a:rPr lang="de-DE" smtClean="0">
                <a:solidFill>
                  <a:srgbClr val="DDE9EC"/>
                </a:solidFill>
              </a:rPr>
              <a:pPr/>
              <a:t>‹Nr.›</a:t>
            </a:fld>
            <a:endParaRPr lang="de-DE">
              <a:solidFill>
                <a:srgbClr val="DDE9EC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690727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16145537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kaler Titel u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7" name="Rechteck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7390732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9" name="Untertitel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e-DE" smtClean="0"/>
              <a:t>Formatvorlage des Untertitelmasters durch Klicken bearbeiten</a:t>
            </a:r>
            <a:endParaRPr kumimoji="0" lang="en-US"/>
          </a:p>
        </p:txBody>
      </p:sp>
      <p:sp>
        <p:nvSpPr>
          <p:cNvPr id="28" name="Datumsplatzhalt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F534985E-5973-4D2F-A8F3-FF5DADBBD555}" type="datetimeFigureOut">
              <a:rPr lang="de-DE" smtClean="0"/>
              <a:pPr/>
              <a:t>04.07.2017</a:t>
            </a:fld>
            <a:endParaRPr lang="de-DE"/>
          </a:p>
        </p:txBody>
      </p:sp>
      <p:sp>
        <p:nvSpPr>
          <p:cNvPr id="17" name="Fußzeilenplatzhalt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de-DE">
              <a:solidFill>
                <a:srgbClr val="DDE9EC"/>
              </a:solidFill>
            </a:endParaRPr>
          </a:p>
        </p:txBody>
      </p:sp>
      <p:sp>
        <p:nvSpPr>
          <p:cNvPr id="29" name="Foliennummernplatzhalt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1B5DFE0-78B4-452B-9D60-C65E5A71627D}" type="slidenum">
              <a:rPr lang="de-DE" smtClean="0">
                <a:solidFill>
                  <a:srgbClr val="DDE9EC"/>
                </a:solidFill>
              </a:rPr>
              <a:pPr/>
              <a:t>‹Nr.›</a:t>
            </a:fld>
            <a:endParaRPr lang="de-DE">
              <a:solidFill>
                <a:srgbClr val="DDE9EC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668537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7343728" cy="99060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tx2"/>
                </a:solidFill>
              </a:defRPr>
            </a:lvl1pPr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sp>
        <p:nvSpPr>
          <p:cNvPr id="8" name="Inhaltsplatzhalt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>
            <a:lvl1pPr>
              <a:buSzPct val="100000"/>
              <a:buFont typeface="Wingdings" pitchFamily="2" charset="2"/>
              <a:buChar char="§"/>
              <a:defRPr>
                <a:solidFill>
                  <a:schemeClr val="tx2"/>
                </a:solidFill>
              </a:defRPr>
            </a:lvl1pPr>
            <a:lvl2pPr>
              <a:buSzPct val="100000"/>
              <a:buFont typeface="Wingdings" pitchFamily="2" charset="2"/>
              <a:buChar char="§"/>
              <a:defRPr>
                <a:solidFill>
                  <a:schemeClr val="tx2"/>
                </a:solidFill>
              </a:defRPr>
            </a:lvl2pPr>
            <a:lvl3pPr>
              <a:buSzPct val="100000"/>
              <a:buFont typeface="Wingdings" pitchFamily="2" charset="2"/>
              <a:buChar char="§"/>
              <a:defRPr>
                <a:solidFill>
                  <a:schemeClr val="tx2"/>
                </a:solidFill>
              </a:defRPr>
            </a:lvl3pPr>
            <a:lvl4pPr>
              <a:buFont typeface="Wingdings" pitchFamily="2" charset="2"/>
              <a:buChar char="§"/>
              <a:defRPr>
                <a:solidFill>
                  <a:schemeClr val="tx2"/>
                </a:solidFill>
              </a:defRPr>
            </a:lvl4pPr>
            <a:lvl5pPr>
              <a:buFont typeface="Wingdings" pitchFamily="2" charset="2"/>
              <a:buChar char="§"/>
              <a:defRPr>
                <a:solidFill>
                  <a:schemeClr val="tx2"/>
                </a:solidFill>
              </a:defRPr>
            </a:lvl5pPr>
          </a:lstStyle>
          <a:p>
            <a:pPr lvl="0" eaLnBrk="1" latinLnBrk="0" hangingPunct="1"/>
            <a:r>
              <a:rPr lang="de-DE" dirty="0" smtClean="0"/>
              <a:t>Textmasterformate durch Klicken bearbeiten</a:t>
            </a:r>
          </a:p>
          <a:p>
            <a:pPr lvl="1" eaLnBrk="1" latinLnBrk="0" hangingPunct="1"/>
            <a:r>
              <a:rPr lang="de-DE" dirty="0" smtClean="0"/>
              <a:t>Zweite Ebene</a:t>
            </a:r>
          </a:p>
          <a:p>
            <a:pPr lvl="2" eaLnBrk="1" latinLnBrk="0" hangingPunct="1"/>
            <a:r>
              <a:rPr lang="de-DE" dirty="0" smtClean="0"/>
              <a:t>Dritte Ebene</a:t>
            </a:r>
          </a:p>
          <a:p>
            <a:pPr lvl="3" eaLnBrk="1" latinLnBrk="0" hangingPunct="1"/>
            <a:r>
              <a:rPr lang="de-DE" dirty="0" smtClean="0"/>
              <a:t>Vierte Ebene</a:t>
            </a:r>
          </a:p>
          <a:p>
            <a:pPr lvl="4" eaLnBrk="1" latinLnBrk="0" hangingPunct="1"/>
            <a:r>
              <a:rPr lang="de-DE" dirty="0" smtClean="0"/>
              <a:t>Fünfte Ebene</a:t>
            </a:r>
            <a:endParaRPr kumimoji="0" lang="en-US" dirty="0"/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0"/>
          </p:nvPr>
        </p:nvSpPr>
        <p:spPr>
          <a:xfrm>
            <a:off x="611560" y="6381328"/>
            <a:ext cx="8151440" cy="365125"/>
          </a:xfrm>
        </p:spPr>
        <p:txBody>
          <a:bodyPr/>
          <a:lstStyle>
            <a:lvl1pPr algn="ctr">
              <a:defRPr sz="1200"/>
            </a:lvl1pPr>
          </a:lstStyle>
          <a:p>
            <a:r>
              <a:rPr lang="de-DE" dirty="0" smtClean="0">
                <a:solidFill>
                  <a:srgbClr val="464653"/>
                </a:solidFill>
              </a:rPr>
              <a:t>Kooperationstreffen  -  13.02.2012</a:t>
            </a:r>
            <a:endParaRPr lang="de-DE" dirty="0">
              <a:solidFill>
                <a:srgbClr val="464653"/>
              </a:solidFill>
            </a:endParaRPr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15" name="Picture 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2727" y="404665"/>
            <a:ext cx="599092" cy="592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461700259"/>
      </p:ext>
    </p:extLst>
  </p:cSld>
  <p:clrMapOvr>
    <a:masterClrMapping/>
  </p:clrMapOvr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überschrift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7" name="Rechteck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616717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9" name="Inhaltsplatzhalt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11" name="Inhaltsplatzhalt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de-DE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549370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1" name="Inhaltsplatzhalt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13" name="Inhaltsplatzhalt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16" name="Textplatzhalt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15" name="Textplatzhalt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="" xmlns:p14="http://schemas.microsoft.com/office/powerpoint/2010/main" val="16887562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14216678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1B5DFE0-78B4-452B-9D60-C65E5A71627D}" type="slidenum">
              <a:rPr lang="de-DE" smtClean="0">
                <a:solidFill>
                  <a:srgbClr val="464653"/>
                </a:solidFill>
              </a:rPr>
              <a:pPr/>
              <a:t>‹Nr.›</a:t>
            </a:fld>
            <a:endParaRPr lang="de-DE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606073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</p:spTree>
    <p:extLst>
      <p:ext uri="{BB962C8B-B14F-4D97-AF65-F5344CB8AC3E}">
        <p14:creationId xmlns="" xmlns:p14="http://schemas.microsoft.com/office/powerpoint/2010/main" val="1612010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7343728" cy="99060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tx2"/>
                </a:solidFill>
              </a:defRPr>
            </a:lvl1pPr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sp>
        <p:nvSpPr>
          <p:cNvPr id="8" name="Inhaltsplatzhalt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>
            <a:lvl1pPr>
              <a:buSzPct val="100000"/>
              <a:buFont typeface="Wingdings" pitchFamily="2" charset="2"/>
              <a:buChar char="§"/>
              <a:defRPr>
                <a:solidFill>
                  <a:schemeClr val="tx2"/>
                </a:solidFill>
              </a:defRPr>
            </a:lvl1pPr>
            <a:lvl2pPr>
              <a:buSzPct val="100000"/>
              <a:buFont typeface="Wingdings" pitchFamily="2" charset="2"/>
              <a:buChar char="§"/>
              <a:defRPr>
                <a:solidFill>
                  <a:schemeClr val="tx2"/>
                </a:solidFill>
              </a:defRPr>
            </a:lvl2pPr>
            <a:lvl3pPr>
              <a:buSzPct val="100000"/>
              <a:buFont typeface="Wingdings" pitchFamily="2" charset="2"/>
              <a:buChar char="§"/>
              <a:defRPr>
                <a:solidFill>
                  <a:schemeClr val="tx2"/>
                </a:solidFill>
              </a:defRPr>
            </a:lvl3pPr>
            <a:lvl4pPr>
              <a:buFont typeface="Wingdings" pitchFamily="2" charset="2"/>
              <a:buChar char="§"/>
              <a:defRPr>
                <a:solidFill>
                  <a:schemeClr val="tx2"/>
                </a:solidFill>
              </a:defRPr>
            </a:lvl4pPr>
            <a:lvl5pPr>
              <a:buFont typeface="Wingdings" pitchFamily="2" charset="2"/>
              <a:buChar char="§"/>
              <a:defRPr>
                <a:solidFill>
                  <a:schemeClr val="tx2"/>
                </a:solidFill>
              </a:defRPr>
            </a:lvl5pPr>
          </a:lstStyle>
          <a:p>
            <a:pPr lvl="0" eaLnBrk="1" latinLnBrk="0" hangingPunct="1"/>
            <a:r>
              <a:rPr lang="de-DE" dirty="0" smtClean="0"/>
              <a:t>Textmasterformate durch Klicken bearbeiten</a:t>
            </a:r>
          </a:p>
          <a:p>
            <a:pPr lvl="1" eaLnBrk="1" latinLnBrk="0" hangingPunct="1"/>
            <a:r>
              <a:rPr lang="de-DE" dirty="0" smtClean="0"/>
              <a:t>Zweite Ebene</a:t>
            </a:r>
          </a:p>
          <a:p>
            <a:pPr lvl="2" eaLnBrk="1" latinLnBrk="0" hangingPunct="1"/>
            <a:r>
              <a:rPr lang="de-DE" dirty="0" smtClean="0"/>
              <a:t>Dritte Ebene</a:t>
            </a:r>
          </a:p>
          <a:p>
            <a:pPr lvl="3" eaLnBrk="1" latinLnBrk="0" hangingPunct="1"/>
            <a:r>
              <a:rPr lang="de-DE" dirty="0" smtClean="0"/>
              <a:t>Vierte Ebene</a:t>
            </a:r>
          </a:p>
          <a:p>
            <a:pPr lvl="4" eaLnBrk="1" latinLnBrk="0" hangingPunct="1"/>
            <a:r>
              <a:rPr lang="de-DE" dirty="0" smtClean="0"/>
              <a:t>Fünfte Ebene</a:t>
            </a:r>
            <a:endParaRPr kumimoji="0" lang="en-US" dirty="0"/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0"/>
          </p:nvPr>
        </p:nvSpPr>
        <p:spPr>
          <a:xfrm>
            <a:off x="611560" y="6381328"/>
            <a:ext cx="8151440" cy="365125"/>
          </a:xfrm>
        </p:spPr>
        <p:txBody>
          <a:bodyPr/>
          <a:lstStyle>
            <a:lvl1pPr algn="ctr">
              <a:defRPr sz="1200"/>
            </a:lvl1pPr>
          </a:lstStyle>
          <a:p>
            <a:r>
              <a:rPr lang="de-DE" dirty="0" smtClean="0">
                <a:solidFill>
                  <a:srgbClr val="464653"/>
                </a:solidFill>
              </a:rPr>
              <a:t>Kooperationstreffen  -  13.02.2012</a:t>
            </a:r>
            <a:endParaRPr lang="de-DE" dirty="0">
              <a:solidFill>
                <a:srgbClr val="464653"/>
              </a:solidFill>
            </a:endParaRPr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15" name="Picture 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2727" y="404665"/>
            <a:ext cx="599092" cy="592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22364553"/>
      </p:ext>
    </p:extLst>
  </p:cSld>
  <p:clrMapOvr>
    <a:masterClrMapping/>
  </p:clrMapOvr>
  <p:hf hd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8" name="Rechteck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1" name="Rechteck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de-DE" smtClean="0"/>
              <a:t>Bild durch Klicken auf Symbol hinzufügen</a:t>
            </a:r>
            <a:endParaRPr kumimoji="0" lang="en-US" dirty="0"/>
          </a:p>
        </p:txBody>
      </p:sp>
    </p:spTree>
    <p:extLst>
      <p:ext uri="{BB962C8B-B14F-4D97-AF65-F5344CB8AC3E}">
        <p14:creationId xmlns="" xmlns:p14="http://schemas.microsoft.com/office/powerpoint/2010/main" val="9217129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27242058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kaler Titel u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7" name="Rechteck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2906000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überschrift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7" name="Rechteck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694727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9" name="Inhaltsplatzhalt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11" name="Inhaltsplatzhalt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de-DE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38885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1" name="Inhaltsplatzhalt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13" name="Inhaltsplatzhalt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16" name="Textplatzhalt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15" name="Textplatzhalt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="" xmlns:p14="http://schemas.microsoft.com/office/powerpoint/2010/main" val="40607843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11155839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1B5DFE0-78B4-452B-9D60-C65E5A71627D}" type="slidenum">
              <a:rPr lang="de-DE" smtClean="0">
                <a:solidFill>
                  <a:srgbClr val="464653"/>
                </a:solidFill>
              </a:rPr>
              <a:pPr/>
              <a:t>‹Nr.›</a:t>
            </a:fld>
            <a:endParaRPr lang="de-DE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42613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</p:spTree>
    <p:extLst>
      <p:ext uri="{BB962C8B-B14F-4D97-AF65-F5344CB8AC3E}">
        <p14:creationId xmlns="" xmlns:p14="http://schemas.microsoft.com/office/powerpoint/2010/main" val="37552994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8" name="Rechteck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1" name="Rechteck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de-DE" smtClean="0"/>
              <a:t>Bild durch Klicken auf Symbol hinzufügen</a:t>
            </a:r>
            <a:endParaRPr kumimoji="0" lang="en-US" dirty="0"/>
          </a:p>
        </p:txBody>
      </p:sp>
    </p:spTree>
    <p:extLst>
      <p:ext uri="{BB962C8B-B14F-4D97-AF65-F5344CB8AC3E}">
        <p14:creationId xmlns="" xmlns:p14="http://schemas.microsoft.com/office/powerpoint/2010/main" val="26518169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elplatzhalt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3" name="Textplatzhalt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  <a:p>
            <a:pPr lvl="1" eaLnBrk="1" latinLnBrk="0" hangingPunct="1"/>
            <a:r>
              <a:rPr kumimoji="0" lang="de-DE" smtClean="0"/>
              <a:t>Zweite Ebene</a:t>
            </a:r>
          </a:p>
          <a:p>
            <a:pPr lvl="2" eaLnBrk="1" latinLnBrk="0" hangingPunct="1"/>
            <a:r>
              <a:rPr kumimoji="0" lang="de-DE" smtClean="0"/>
              <a:t>Dritte Ebene</a:t>
            </a:r>
          </a:p>
          <a:p>
            <a:pPr lvl="3" eaLnBrk="1" latinLnBrk="0" hangingPunct="1"/>
            <a:r>
              <a:rPr kumimoji="0" lang="de-DE" smtClean="0"/>
              <a:t>Vierte Ebene</a:t>
            </a:r>
          </a:p>
          <a:p>
            <a:pPr lvl="4" eaLnBrk="1" latinLnBrk="0" hangingPunct="1"/>
            <a:r>
              <a:rPr kumimoji="0" lang="de-DE" smtClean="0"/>
              <a:t>Fünfte Ebene</a:t>
            </a:r>
            <a:endParaRPr kumimoji="0" lang="en-US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7" name="Rechteck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3712327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elplatzhalt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3" name="Textplatzhalt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  <a:p>
            <a:pPr lvl="1" eaLnBrk="1" latinLnBrk="0" hangingPunct="1"/>
            <a:r>
              <a:rPr kumimoji="0" lang="de-DE" smtClean="0"/>
              <a:t>Zweite Ebene</a:t>
            </a:r>
          </a:p>
          <a:p>
            <a:pPr lvl="2" eaLnBrk="1" latinLnBrk="0" hangingPunct="1"/>
            <a:r>
              <a:rPr kumimoji="0" lang="de-DE" smtClean="0"/>
              <a:t>Dritte Ebene</a:t>
            </a:r>
          </a:p>
          <a:p>
            <a:pPr lvl="3" eaLnBrk="1" latinLnBrk="0" hangingPunct="1"/>
            <a:r>
              <a:rPr kumimoji="0" lang="de-DE" smtClean="0"/>
              <a:t>Vierte Ebene</a:t>
            </a:r>
          </a:p>
          <a:p>
            <a:pPr lvl="4" eaLnBrk="1" latinLnBrk="0" hangingPunct="1"/>
            <a:r>
              <a:rPr kumimoji="0" lang="de-DE" smtClean="0"/>
              <a:t>Fünfte Ebene</a:t>
            </a:r>
            <a:endParaRPr kumimoji="0" lang="en-US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7" name="Rechteck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1389992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Ujyu8_hsUrY&amp;feature=youtube_gdata_player" TargetMode="External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de-DE" sz="4000" dirty="0" smtClean="0"/>
              <a:t>Modul 3: </a:t>
            </a:r>
            <a:br>
              <a:rPr lang="de-DE" sz="4000" dirty="0" smtClean="0"/>
            </a:br>
            <a:r>
              <a:rPr lang="de-DE" sz="4000" dirty="0" smtClean="0"/>
              <a:t>Diabetes Mellitus Typ 2</a:t>
            </a:r>
            <a:endParaRPr lang="de-DE" sz="40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de-DE" sz="1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25993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Insulintherapie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10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>
            <a:normAutofit fontScale="92500" lnSpcReduction="10000"/>
          </a:bodyPr>
          <a:lstStyle/>
          <a:p>
            <a:r>
              <a:rPr lang="de-DE" dirty="0" smtClean="0"/>
              <a:t>Insulinschemata/Insulindosierung</a:t>
            </a:r>
            <a:endParaRPr lang="de-DE" dirty="0" smtClean="0"/>
          </a:p>
          <a:p>
            <a:r>
              <a:rPr lang="de-DE" dirty="0" smtClean="0"/>
              <a:t>Dosierung nach internationalen Einheiten (IE)</a:t>
            </a:r>
          </a:p>
          <a:p>
            <a:r>
              <a:rPr lang="de-DE" dirty="0" smtClean="0"/>
              <a:t>Injektion nach Spritzkalender in das Unterhautfettgewebe (Bauch/Oberschenkel)</a:t>
            </a:r>
          </a:p>
          <a:p>
            <a:r>
              <a:rPr lang="de-DE" dirty="0" smtClean="0"/>
              <a:t>Einstellung der Therapie nur unter ärztlicher Begleitung</a:t>
            </a:r>
          </a:p>
          <a:p>
            <a:r>
              <a:rPr lang="de-DE" dirty="0" smtClean="0"/>
              <a:t>Führen eines </a:t>
            </a:r>
            <a:r>
              <a:rPr lang="de-DE" dirty="0" smtClean="0"/>
              <a:t>Tagebuchs </a:t>
            </a:r>
            <a:r>
              <a:rPr lang="de-DE" dirty="0" smtClean="0"/>
              <a:t>(BZ-Werte, Ernährung, Bewegung)</a:t>
            </a:r>
          </a:p>
          <a:p>
            <a:r>
              <a:rPr lang="de-DE" dirty="0" smtClean="0"/>
              <a:t>Normbereich der BZ-Werte kann individuell variieren</a:t>
            </a:r>
            <a:endParaRPr lang="de-DE" dirty="0"/>
          </a:p>
        </p:txBody>
      </p:sp>
    </p:spTree>
    <p:extLst>
      <p:ext uri="{BB962C8B-B14F-4D97-AF65-F5344CB8AC3E}">
        <p14:creationId xmlns="" xmlns:p14="http://schemas.microsoft.com/office/powerpoint/2010/main" val="12343052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Insulintherapie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11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de-DE" sz="5100" b="1" dirty="0" smtClean="0"/>
              <a:t>Konventionelle Insulintherapie</a:t>
            </a:r>
          </a:p>
          <a:p>
            <a:pPr marL="0" indent="0">
              <a:buNone/>
            </a:pPr>
            <a:endParaRPr lang="de-DE" b="1" dirty="0" smtClean="0"/>
          </a:p>
          <a:p>
            <a:r>
              <a:rPr lang="de-DE" sz="3600" dirty="0" smtClean="0"/>
              <a:t>Injizieren von Mischinsulin vor dem Frühstück und Abendessen. </a:t>
            </a:r>
          </a:p>
          <a:p>
            <a:r>
              <a:rPr lang="de-DE" sz="3600" dirty="0" smtClean="0"/>
              <a:t>Tages- und Ernährungsplanung müssen angepasst werden</a:t>
            </a:r>
          </a:p>
          <a:p>
            <a:r>
              <a:rPr lang="de-DE" sz="3600" dirty="0" smtClean="0"/>
              <a:t>Regelmäßiger Tagesablauf notwendig</a:t>
            </a:r>
          </a:p>
          <a:p>
            <a:endParaRPr lang="de-DE" sz="2600" dirty="0" smtClean="0"/>
          </a:p>
          <a:p>
            <a:pPr marL="0" lvl="0" indent="0">
              <a:buClr>
                <a:srgbClr val="9FB8CD"/>
              </a:buClr>
              <a:buNone/>
            </a:pPr>
            <a:r>
              <a:rPr lang="de-DE" sz="4400" b="1" dirty="0">
                <a:solidFill>
                  <a:srgbClr val="464653"/>
                </a:solidFill>
              </a:rPr>
              <a:t>Intensivierte konventionelle </a:t>
            </a:r>
            <a:r>
              <a:rPr lang="de-DE" sz="4400" b="1" dirty="0" smtClean="0">
                <a:solidFill>
                  <a:srgbClr val="464653"/>
                </a:solidFill>
              </a:rPr>
              <a:t>Insulintherapie (Basis-Bolus-Prinzip)</a:t>
            </a:r>
          </a:p>
          <a:p>
            <a:pPr marL="0" lvl="0" indent="0">
              <a:buClr>
                <a:srgbClr val="9FB8CD"/>
              </a:buClr>
              <a:buNone/>
            </a:pPr>
            <a:endParaRPr lang="de-DE" sz="2000" dirty="0" smtClean="0"/>
          </a:p>
          <a:p>
            <a:r>
              <a:rPr lang="de-DE" sz="3600" dirty="0" smtClean="0"/>
              <a:t>Deckung des Basisbedarfs durch injizieren von Verzögerungsinsulin </a:t>
            </a:r>
            <a:r>
              <a:rPr lang="de-DE" sz="3600" dirty="0" smtClean="0"/>
              <a:t>1- bis 2-mal tägl</a:t>
            </a:r>
            <a:r>
              <a:rPr lang="de-DE" sz="3600" dirty="0" smtClean="0"/>
              <a:t>.</a:t>
            </a:r>
          </a:p>
          <a:p>
            <a:r>
              <a:rPr lang="de-DE" sz="3600" dirty="0" smtClean="0"/>
              <a:t>Zusätzlich zu den Hauptmahlzeiten Injektion eines Humaninsulins (Bolus), der sich nach dem Blutzuckerwert, der geplanten Mahlzeit und der geplanten körperlichen Aktivität richtet </a:t>
            </a:r>
            <a:r>
              <a:rPr lang="de-DE" sz="3600" dirty="0" smtClean="0"/>
              <a:t>(flexibler </a:t>
            </a:r>
            <a:r>
              <a:rPr lang="de-DE" sz="3600" dirty="0" smtClean="0"/>
              <a:t>Tagesablauf)</a:t>
            </a:r>
          </a:p>
          <a:p>
            <a:r>
              <a:rPr lang="de-DE" sz="3600" dirty="0" smtClean="0"/>
              <a:t>Mehrere BZ-Messungen und Injektionen notwendig</a:t>
            </a:r>
          </a:p>
          <a:p>
            <a:r>
              <a:rPr lang="de-DE" sz="3600" dirty="0" smtClean="0"/>
              <a:t>Berechnung und Einstellung der Werte erfordert Erfahrung und Übung</a:t>
            </a:r>
          </a:p>
          <a:p>
            <a:endParaRPr lang="de-DE" sz="3200" dirty="0"/>
          </a:p>
        </p:txBody>
      </p:sp>
    </p:spTree>
    <p:extLst>
      <p:ext uri="{BB962C8B-B14F-4D97-AF65-F5344CB8AC3E}">
        <p14:creationId xmlns="" xmlns:p14="http://schemas.microsoft.com/office/powerpoint/2010/main" val="7103437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Insulinlagerung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12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>
            <a:normAutofit lnSpcReduction="10000"/>
          </a:bodyPr>
          <a:lstStyle/>
          <a:p>
            <a:r>
              <a:rPr lang="de-DE" dirty="0" smtClean="0"/>
              <a:t>Bei </a:t>
            </a:r>
            <a:r>
              <a:rPr lang="de-DE" dirty="0" smtClean="0"/>
              <a:t>2-8° im Kühlschrank (Butter-/Gemüsefach)</a:t>
            </a:r>
          </a:p>
          <a:p>
            <a:r>
              <a:rPr lang="de-DE" dirty="0" smtClean="0"/>
              <a:t>Nicht </a:t>
            </a:r>
            <a:r>
              <a:rPr lang="de-DE" dirty="0" smtClean="0"/>
              <a:t>einfrieren oder großer Hitze aussetzen</a:t>
            </a:r>
          </a:p>
          <a:p>
            <a:r>
              <a:rPr lang="de-DE" dirty="0" smtClean="0"/>
              <a:t>Angebrochenes Insulin </a:t>
            </a:r>
            <a:r>
              <a:rPr lang="de-DE" dirty="0" smtClean="0"/>
              <a:t>kann 3-4 Wochen bei Zimmertemperatur (bis 30°) gelagert werden </a:t>
            </a:r>
          </a:p>
          <a:p>
            <a:r>
              <a:rPr lang="de-DE" dirty="0" smtClean="0"/>
              <a:t>Angebrochenes </a:t>
            </a:r>
            <a:r>
              <a:rPr lang="de-DE" dirty="0" smtClean="0"/>
              <a:t>Insulin nicht im Kühlschrank lagern (Luftblasenbildung, Insulinmenge verändert)</a:t>
            </a:r>
          </a:p>
          <a:p>
            <a:r>
              <a:rPr lang="de-DE" dirty="0" smtClean="0"/>
              <a:t>Auf </a:t>
            </a:r>
            <a:r>
              <a:rPr lang="de-DE" dirty="0" smtClean="0"/>
              <a:t>Reisen alle Pens im Handgepäck transportieren (nicht angebrochene Pens </a:t>
            </a:r>
            <a:r>
              <a:rPr lang="de-DE" dirty="0" smtClean="0"/>
              <a:t>evtl. </a:t>
            </a:r>
            <a:r>
              <a:rPr lang="de-DE" dirty="0" smtClean="0"/>
              <a:t>in kleiner Kühltasche)</a:t>
            </a:r>
            <a:endParaRPr lang="de-DE" dirty="0"/>
          </a:p>
        </p:txBody>
      </p:sp>
    </p:spTree>
    <p:extLst>
      <p:ext uri="{BB962C8B-B14F-4D97-AF65-F5344CB8AC3E}">
        <p14:creationId xmlns="" xmlns:p14="http://schemas.microsoft.com/office/powerpoint/2010/main" val="32791420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Komplikationen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13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de-DE" b="1" dirty="0" err="1" smtClean="0"/>
              <a:t>Hyperglykämisches</a:t>
            </a:r>
            <a:r>
              <a:rPr lang="de-DE" b="1" dirty="0" smtClean="0"/>
              <a:t> Koma</a:t>
            </a:r>
          </a:p>
          <a:p>
            <a:pPr marL="0" indent="0">
              <a:buNone/>
            </a:pPr>
            <a:endParaRPr lang="de-DE" b="1" dirty="0" smtClean="0"/>
          </a:p>
          <a:p>
            <a:r>
              <a:rPr lang="de-DE" dirty="0" smtClean="0"/>
              <a:t>Komplikation mit </a:t>
            </a:r>
            <a:r>
              <a:rPr lang="de-DE" dirty="0" smtClean="0">
                <a:solidFill>
                  <a:srgbClr val="FF0000"/>
                </a:solidFill>
              </a:rPr>
              <a:t>extrem hohen </a:t>
            </a:r>
            <a:r>
              <a:rPr lang="de-DE" dirty="0" smtClean="0"/>
              <a:t>Blutzuckerwerten (&gt;700mg/dl, lebensbedrohlich)</a:t>
            </a:r>
          </a:p>
          <a:p>
            <a:r>
              <a:rPr lang="de-DE" b="1" dirty="0" smtClean="0"/>
              <a:t>Ursache</a:t>
            </a:r>
            <a:r>
              <a:rPr lang="de-DE" dirty="0" smtClean="0"/>
              <a:t>: falsche Ernährung, vernachlässigte Medikamenteneinnahme, plötzlich erhöhter Insulinbedarf)</a:t>
            </a:r>
          </a:p>
          <a:p>
            <a:r>
              <a:rPr lang="de-DE" b="1" dirty="0" smtClean="0"/>
              <a:t>Symptome</a:t>
            </a:r>
            <a:r>
              <a:rPr lang="de-DE" dirty="0" smtClean="0"/>
              <a:t>: Stunden bis Tage andauernder starker Durst, Polyurie, Schwäche, Übelkeit, Erbrechen, </a:t>
            </a:r>
            <a:r>
              <a:rPr lang="de-DE" dirty="0"/>
              <a:t>B</a:t>
            </a:r>
            <a:r>
              <a:rPr lang="de-DE" dirty="0" smtClean="0"/>
              <a:t>ewusstseinseintrübung, Bauchschmerzen, vertiefte Atmung, </a:t>
            </a:r>
            <a:r>
              <a:rPr lang="de-DE" dirty="0" err="1" smtClean="0"/>
              <a:t>Azetonantmung</a:t>
            </a:r>
            <a:r>
              <a:rPr lang="de-DE" dirty="0" smtClean="0"/>
              <a:t>, </a:t>
            </a:r>
            <a:r>
              <a:rPr lang="de-DE" dirty="0" err="1" smtClean="0"/>
              <a:t>Exsikose</a:t>
            </a:r>
            <a:r>
              <a:rPr lang="de-DE" dirty="0" smtClean="0"/>
              <a:t>, „Herzrasen“ warme, trockene Haut</a:t>
            </a:r>
          </a:p>
          <a:p>
            <a:r>
              <a:rPr lang="de-DE" dirty="0" smtClean="0">
                <a:solidFill>
                  <a:srgbClr val="FF0000"/>
                </a:solidFill>
              </a:rPr>
              <a:t>BZ messen, Notruf absetzen</a:t>
            </a:r>
            <a:endParaRPr lang="de-DE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195319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Komplikationen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14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de-DE" dirty="0" err="1" smtClean="0"/>
              <a:t>Hypoglykämischer</a:t>
            </a:r>
            <a:r>
              <a:rPr lang="de-DE" dirty="0" smtClean="0"/>
              <a:t> Schock</a:t>
            </a:r>
          </a:p>
          <a:p>
            <a:pPr marL="0" indent="0">
              <a:buNone/>
            </a:pPr>
            <a:endParaRPr lang="de-DE" dirty="0" smtClean="0"/>
          </a:p>
          <a:p>
            <a:r>
              <a:rPr lang="de-DE" dirty="0" smtClean="0"/>
              <a:t>Komplikation mit </a:t>
            </a:r>
            <a:r>
              <a:rPr lang="de-DE" dirty="0" smtClean="0">
                <a:solidFill>
                  <a:srgbClr val="FF0000"/>
                </a:solidFill>
              </a:rPr>
              <a:t>sehr niedrigen </a:t>
            </a:r>
            <a:r>
              <a:rPr lang="de-DE" dirty="0" smtClean="0"/>
              <a:t>Blutzuckerwerten (&lt;40mg/dl, lebensbedrohlich)</a:t>
            </a:r>
          </a:p>
          <a:p>
            <a:r>
              <a:rPr lang="de-DE" b="1" dirty="0" smtClean="0"/>
              <a:t>Ursache</a:t>
            </a:r>
            <a:r>
              <a:rPr lang="de-DE" dirty="0" smtClean="0"/>
              <a:t>: Medikamentenüberdosierung, zu wenig oder zu späte Kohlenhydratzufuhr, Alkoholgenuss, schwere körperliche Anstrengung</a:t>
            </a:r>
          </a:p>
          <a:p>
            <a:r>
              <a:rPr lang="de-DE" b="1" dirty="0" smtClean="0"/>
              <a:t>Symptome</a:t>
            </a:r>
            <a:r>
              <a:rPr lang="de-DE" dirty="0" smtClean="0"/>
              <a:t>: z.B. Heißhunger, zittern, Schwitzen, Angst, </a:t>
            </a:r>
            <a:r>
              <a:rPr lang="de-DE" dirty="0"/>
              <a:t>U</a:t>
            </a:r>
            <a:r>
              <a:rPr lang="de-DE" dirty="0" smtClean="0"/>
              <a:t>nruhe, </a:t>
            </a:r>
            <a:r>
              <a:rPr lang="de-DE" dirty="0"/>
              <a:t>H</a:t>
            </a:r>
            <a:r>
              <a:rPr lang="de-DE" dirty="0" smtClean="0"/>
              <a:t>erzklopfen, Reizbarkeit, Konzentrationsstörungen, Verwirrtheit, Sprachstörung, feucht-kalter Schweiß</a:t>
            </a:r>
          </a:p>
          <a:p>
            <a:r>
              <a:rPr lang="de-DE" dirty="0" smtClean="0">
                <a:solidFill>
                  <a:srgbClr val="FF0000"/>
                </a:solidFill>
              </a:rPr>
              <a:t>BZ messen, Notruf absetzen, Zuckerzufuhr bei Bewusstsein, Glukagon-Injektion bei Bewusstlosigkeit</a:t>
            </a:r>
            <a:endParaRPr lang="de-DE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303867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Folgeerkrankungen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15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r>
              <a:rPr lang="de-DE" dirty="0" smtClean="0"/>
              <a:t>Diabetische </a:t>
            </a:r>
            <a:r>
              <a:rPr lang="de-DE" b="1" dirty="0" err="1" smtClean="0"/>
              <a:t>Makro</a:t>
            </a:r>
            <a:r>
              <a:rPr lang="de-DE" dirty="0" err="1" smtClean="0"/>
              <a:t>angiopathie</a:t>
            </a:r>
            <a:endParaRPr lang="de-DE" dirty="0" smtClean="0"/>
          </a:p>
          <a:p>
            <a:r>
              <a:rPr lang="de-DE" dirty="0" smtClean="0"/>
              <a:t>Diabetische </a:t>
            </a:r>
            <a:r>
              <a:rPr lang="de-DE" b="1" dirty="0" err="1" smtClean="0"/>
              <a:t>Mikro</a:t>
            </a:r>
            <a:r>
              <a:rPr lang="de-DE" dirty="0" err="1" smtClean="0"/>
              <a:t>angiopathie</a:t>
            </a:r>
            <a:endParaRPr lang="de-DE" dirty="0" smtClean="0"/>
          </a:p>
          <a:p>
            <a:r>
              <a:rPr lang="de-DE" dirty="0" smtClean="0"/>
              <a:t>Diabetische Polyneuropathie</a:t>
            </a:r>
          </a:p>
          <a:p>
            <a:r>
              <a:rPr lang="de-DE" dirty="0" smtClean="0"/>
              <a:t>Diabetisches Fußsyndrom</a:t>
            </a:r>
            <a:endParaRPr lang="de-DE" dirty="0"/>
          </a:p>
        </p:txBody>
      </p:sp>
    </p:spTree>
    <p:extLst>
      <p:ext uri="{BB962C8B-B14F-4D97-AF65-F5344CB8AC3E}">
        <p14:creationId xmlns="" xmlns:p14="http://schemas.microsoft.com/office/powerpoint/2010/main" val="38920291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Folgeerkrankungen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16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pPr marL="0" indent="0">
              <a:buNone/>
            </a:pPr>
            <a:r>
              <a:rPr lang="de-DE" dirty="0" smtClean="0"/>
              <a:t>Diabetische </a:t>
            </a:r>
            <a:r>
              <a:rPr lang="de-DE" b="1" dirty="0" err="1" smtClean="0"/>
              <a:t>Makro</a:t>
            </a:r>
            <a:r>
              <a:rPr lang="de-DE" dirty="0" err="1" smtClean="0"/>
              <a:t>angiopathie</a:t>
            </a:r>
            <a:endParaRPr lang="de-DE" dirty="0" smtClean="0"/>
          </a:p>
          <a:p>
            <a:pPr marL="0" indent="0">
              <a:buNone/>
            </a:pPr>
            <a:r>
              <a:rPr lang="de-DE" dirty="0" smtClean="0"/>
              <a:t>Erkrankung der großen </a:t>
            </a:r>
            <a:r>
              <a:rPr lang="de-DE" dirty="0" smtClean="0"/>
              <a:t>Blutgefäße/Arteriosklerose</a:t>
            </a:r>
            <a:endParaRPr lang="de-DE" dirty="0" smtClean="0"/>
          </a:p>
          <a:p>
            <a:r>
              <a:rPr lang="de-DE" dirty="0" smtClean="0"/>
              <a:t>Koronare Herzkrankheit (KHK)</a:t>
            </a:r>
          </a:p>
          <a:p>
            <a:r>
              <a:rPr lang="de-DE" dirty="0" smtClean="0"/>
              <a:t>Herzinfarkt</a:t>
            </a:r>
          </a:p>
          <a:p>
            <a:r>
              <a:rPr lang="de-DE" dirty="0" smtClean="0"/>
              <a:t>Schlaganfall</a:t>
            </a:r>
          </a:p>
          <a:p>
            <a:r>
              <a:rPr lang="de-DE" dirty="0" smtClean="0"/>
              <a:t>Periphere arterielle Verschlusskrankheit (</a:t>
            </a:r>
            <a:r>
              <a:rPr lang="de-DE" dirty="0" err="1" smtClean="0"/>
              <a:t>pAVK</a:t>
            </a:r>
            <a:r>
              <a:rPr lang="de-DE" dirty="0" smtClean="0"/>
              <a:t>)</a:t>
            </a:r>
            <a:endParaRPr lang="de-DE" dirty="0"/>
          </a:p>
        </p:txBody>
      </p:sp>
    </p:spTree>
    <p:extLst>
      <p:ext uri="{BB962C8B-B14F-4D97-AF65-F5344CB8AC3E}">
        <p14:creationId xmlns="" xmlns:p14="http://schemas.microsoft.com/office/powerpoint/2010/main" val="4799730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Folgeerkrankungen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17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 smtClean="0"/>
              <a:t>Diabetische </a:t>
            </a:r>
            <a:r>
              <a:rPr lang="de-DE" b="1" dirty="0" err="1" smtClean="0"/>
              <a:t>Mikro</a:t>
            </a:r>
            <a:r>
              <a:rPr lang="de-DE" dirty="0" err="1" smtClean="0"/>
              <a:t>angiopathie</a:t>
            </a:r>
            <a:endParaRPr lang="de-DE" dirty="0" smtClean="0"/>
          </a:p>
          <a:p>
            <a:pPr marL="0" indent="0">
              <a:buNone/>
            </a:pPr>
            <a:r>
              <a:rPr lang="de-DE" dirty="0" smtClean="0"/>
              <a:t>Erkrankung der kleineren Blutgefäße</a:t>
            </a:r>
          </a:p>
          <a:p>
            <a:r>
              <a:rPr lang="de-DE" dirty="0"/>
              <a:t>d</a:t>
            </a:r>
            <a:r>
              <a:rPr lang="de-DE" dirty="0" smtClean="0"/>
              <a:t>er Nieren</a:t>
            </a:r>
          </a:p>
          <a:p>
            <a:r>
              <a:rPr lang="de-DE" dirty="0"/>
              <a:t>d</a:t>
            </a:r>
            <a:r>
              <a:rPr lang="de-DE" dirty="0" smtClean="0"/>
              <a:t>er Augen</a:t>
            </a:r>
          </a:p>
          <a:p>
            <a:pPr marL="514350" indent="-514350">
              <a:buFont typeface="+mj-lt"/>
              <a:buAutoNum type="arabicPeriod"/>
            </a:pPr>
            <a:r>
              <a:rPr lang="de-DE" dirty="0" smtClean="0"/>
              <a:t>Diabetische Retinopathie (Netzhautschäden bis zur Erblindung</a:t>
            </a:r>
          </a:p>
          <a:p>
            <a:pPr marL="514350" indent="-514350">
              <a:buFont typeface="+mj-lt"/>
              <a:buAutoNum type="arabicPeriod"/>
            </a:pPr>
            <a:r>
              <a:rPr lang="de-DE" dirty="0" smtClean="0"/>
              <a:t>Katarakt (Linsentrübung)</a:t>
            </a:r>
          </a:p>
          <a:p>
            <a:pPr marL="514350" indent="-514350">
              <a:buFont typeface="+mj-lt"/>
              <a:buAutoNum type="arabicPeriod"/>
            </a:pPr>
            <a:r>
              <a:rPr lang="de-DE" dirty="0" smtClean="0"/>
              <a:t>Glaukom (Erhöhung des Augeninnendrucks)</a:t>
            </a:r>
          </a:p>
          <a:p>
            <a:pPr marL="514350" indent="-514350">
              <a:buFont typeface="+mj-lt"/>
              <a:buAutoNum type="arabicPeriod"/>
            </a:pPr>
            <a:endParaRPr lang="de-DE" dirty="0" smtClean="0"/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="" xmlns:p14="http://schemas.microsoft.com/office/powerpoint/2010/main" val="38552483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Folgeerkrankungen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18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de-DE" sz="3000" dirty="0" smtClean="0"/>
              <a:t>Diabetische Polyneuropathie</a:t>
            </a:r>
          </a:p>
          <a:p>
            <a:pPr marL="0" indent="0">
              <a:buNone/>
            </a:pPr>
            <a:r>
              <a:rPr lang="de-DE" b="1" dirty="0" smtClean="0"/>
              <a:t>Ursache:</a:t>
            </a:r>
            <a:r>
              <a:rPr lang="de-DE" dirty="0" smtClean="0"/>
              <a:t> vermutlich eine Schädigung der Nervenfasern und kleiner Blutgefäße als Folge zu hoher BZ-Werte</a:t>
            </a:r>
          </a:p>
          <a:p>
            <a:pPr marL="0" indent="0">
              <a:buNone/>
            </a:pPr>
            <a:r>
              <a:rPr lang="de-DE" b="1" dirty="0" smtClean="0"/>
              <a:t>Symptome</a:t>
            </a:r>
            <a:r>
              <a:rPr lang="de-DE" dirty="0" smtClean="0"/>
              <a:t>: Sensibilitätsstörungen, Schmerzen, Lähmungen (häufig Unterschenkel/Füße)</a:t>
            </a:r>
          </a:p>
          <a:p>
            <a:pPr marL="0" indent="0">
              <a:buNone/>
            </a:pPr>
            <a:r>
              <a:rPr lang="de-DE" dirty="0" smtClean="0"/>
              <a:t>= </a:t>
            </a:r>
            <a:r>
              <a:rPr lang="de-DE" b="1" dirty="0" smtClean="0"/>
              <a:t>periphere Polyneuropathie</a:t>
            </a:r>
          </a:p>
          <a:p>
            <a:pPr marL="0" indent="0">
              <a:buNone/>
            </a:pPr>
            <a:r>
              <a:rPr lang="de-DE" b="1" dirty="0" smtClean="0"/>
              <a:t>Symptome:</a:t>
            </a:r>
            <a:r>
              <a:rPr lang="de-DE" dirty="0" smtClean="0"/>
              <a:t> Herzrhythmusstörungen, Blutdruckregulationsstörungen mit Schwindel und Übelkeit, Völlegefühl, Durchfall, Obstipation</a:t>
            </a:r>
          </a:p>
          <a:p>
            <a:pPr marL="0" indent="0">
              <a:buNone/>
            </a:pPr>
            <a:r>
              <a:rPr lang="de-DE" dirty="0" smtClean="0"/>
              <a:t>= </a:t>
            </a:r>
            <a:r>
              <a:rPr lang="de-DE" b="1" dirty="0" smtClean="0"/>
              <a:t>autonome Polyneuropathie </a:t>
            </a:r>
            <a:r>
              <a:rPr lang="de-DE" dirty="0" smtClean="0"/>
              <a:t>mit Störung des vegetativen Nervensystems</a:t>
            </a:r>
            <a:endParaRPr lang="de-DE" dirty="0"/>
          </a:p>
        </p:txBody>
      </p:sp>
    </p:spTree>
    <p:extLst>
      <p:ext uri="{BB962C8B-B14F-4D97-AF65-F5344CB8AC3E}">
        <p14:creationId xmlns="" xmlns:p14="http://schemas.microsoft.com/office/powerpoint/2010/main" val="631071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Folgeerkrankungen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19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r>
              <a:rPr lang="de-DE" dirty="0" smtClean="0"/>
              <a:t>Diabetisches Fußsyndrom</a:t>
            </a:r>
          </a:p>
          <a:p>
            <a:r>
              <a:rPr lang="de-DE" dirty="0" smtClean="0"/>
              <a:t>Zusammenspiel aus Mikro- und </a:t>
            </a:r>
            <a:r>
              <a:rPr lang="de-DE" dirty="0" err="1" smtClean="0"/>
              <a:t>Makroangiopathie</a:t>
            </a:r>
            <a:r>
              <a:rPr lang="de-DE" dirty="0" smtClean="0"/>
              <a:t>, </a:t>
            </a:r>
            <a:r>
              <a:rPr lang="de-DE" dirty="0"/>
              <a:t>N</a:t>
            </a:r>
            <a:r>
              <a:rPr lang="de-DE" dirty="0" smtClean="0"/>
              <a:t>europathie und erhöhter </a:t>
            </a:r>
            <a:r>
              <a:rPr lang="de-DE" dirty="0" err="1" smtClean="0"/>
              <a:t>Infektneigung</a:t>
            </a:r>
            <a:endParaRPr lang="de-DE" dirty="0" smtClean="0"/>
          </a:p>
          <a:p>
            <a:r>
              <a:rPr lang="de-DE" dirty="0" smtClean="0"/>
              <a:t>Symptome: Druckstellen an den Füßen und kleinere Wunden führen ohne Behandlung durch Entzündungen und Durchblutungsstörungen zu einer diabetischen Gangrän</a:t>
            </a:r>
            <a:endParaRPr lang="de-DE" dirty="0"/>
          </a:p>
        </p:txBody>
      </p:sp>
    </p:spTree>
    <p:extLst>
      <p:ext uri="{BB962C8B-B14F-4D97-AF65-F5344CB8AC3E}">
        <p14:creationId xmlns="" xmlns:p14="http://schemas.microsoft.com/office/powerpoint/2010/main" val="19613284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Schulungsinhalte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2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>
            <a:normAutofit/>
          </a:bodyPr>
          <a:lstStyle/>
          <a:p>
            <a:r>
              <a:rPr lang="de-DE" dirty="0" smtClean="0"/>
              <a:t>Krankheitsentstehung</a:t>
            </a:r>
          </a:p>
          <a:p>
            <a:r>
              <a:rPr lang="de-DE" dirty="0" smtClean="0"/>
              <a:t>Symptome</a:t>
            </a:r>
          </a:p>
          <a:p>
            <a:r>
              <a:rPr lang="de-DE" dirty="0" smtClean="0"/>
              <a:t>Diagnostik</a:t>
            </a:r>
          </a:p>
          <a:p>
            <a:r>
              <a:rPr lang="de-DE" dirty="0" smtClean="0"/>
              <a:t>Behandlung</a:t>
            </a:r>
            <a:endParaRPr lang="de-DE" dirty="0"/>
          </a:p>
          <a:p>
            <a:r>
              <a:rPr lang="de-DE" dirty="0" smtClean="0"/>
              <a:t>Komplikationen</a:t>
            </a:r>
          </a:p>
          <a:p>
            <a:r>
              <a:rPr lang="de-DE" dirty="0" smtClean="0"/>
              <a:t>Folgeerkrankungen</a:t>
            </a:r>
          </a:p>
          <a:p>
            <a:r>
              <a:rPr lang="de-DE" dirty="0" smtClean="0"/>
              <a:t>Pflege</a:t>
            </a:r>
            <a:endParaRPr lang="de-DE" dirty="0"/>
          </a:p>
        </p:txBody>
      </p:sp>
    </p:spTree>
    <p:extLst>
      <p:ext uri="{BB962C8B-B14F-4D97-AF65-F5344CB8AC3E}">
        <p14:creationId xmlns="" xmlns:p14="http://schemas.microsoft.com/office/powerpoint/2010/main" val="33516841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Folgeerkrankungen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20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r>
              <a:rPr lang="de-DE" dirty="0" smtClean="0">
                <a:hlinkClick r:id="rId2"/>
              </a:rPr>
              <a:t>Diabetisches Fußsyndrom</a:t>
            </a:r>
          </a:p>
          <a:p>
            <a:endParaRPr lang="de-DE" dirty="0">
              <a:hlinkClick r:id="rId2"/>
            </a:endParaRPr>
          </a:p>
          <a:p>
            <a:r>
              <a:rPr lang="de-DE" dirty="0" smtClean="0">
                <a:hlinkClick r:id="rId2"/>
              </a:rPr>
              <a:t>https</a:t>
            </a:r>
            <a:r>
              <a:rPr lang="de-DE" dirty="0">
                <a:hlinkClick r:id="rId2"/>
              </a:rPr>
              <a:t>://</a:t>
            </a:r>
            <a:r>
              <a:rPr lang="de-DE" dirty="0" smtClean="0">
                <a:hlinkClick r:id="rId2"/>
              </a:rPr>
              <a:t>www.youtube.com/watch?v=Ujyu8_hsUrY&amp;feature=youtube_gdata_player</a:t>
            </a:r>
            <a:endParaRPr lang="de-DE" dirty="0" smtClean="0"/>
          </a:p>
          <a:p>
            <a:endParaRPr lang="de-DE" dirty="0"/>
          </a:p>
        </p:txBody>
      </p:sp>
    </p:spTree>
    <p:extLst>
      <p:ext uri="{BB962C8B-B14F-4D97-AF65-F5344CB8AC3E}">
        <p14:creationId xmlns="" xmlns:p14="http://schemas.microsoft.com/office/powerpoint/2010/main" val="19876601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Pflege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21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r>
              <a:rPr lang="de-DE" dirty="0" smtClean="0"/>
              <a:t>Hautbeobachtung</a:t>
            </a:r>
          </a:p>
          <a:p>
            <a:r>
              <a:rPr lang="de-DE" dirty="0" smtClean="0"/>
              <a:t>Fußpflege</a:t>
            </a:r>
          </a:p>
          <a:p>
            <a:r>
              <a:rPr lang="de-DE" dirty="0" smtClean="0"/>
              <a:t>Ausscheidung</a:t>
            </a:r>
          </a:p>
          <a:p>
            <a:r>
              <a:rPr lang="de-DE" dirty="0" smtClean="0"/>
              <a:t>Ernährung</a:t>
            </a:r>
          </a:p>
          <a:p>
            <a:r>
              <a:rPr lang="de-DE" dirty="0" smtClean="0"/>
              <a:t>Bewegung</a:t>
            </a:r>
          </a:p>
          <a:p>
            <a:r>
              <a:rPr lang="de-DE" dirty="0" smtClean="0"/>
              <a:t>Blutzuckermessung</a:t>
            </a:r>
          </a:p>
          <a:p>
            <a:r>
              <a:rPr lang="de-DE" dirty="0" smtClean="0"/>
              <a:t>Insulintherapie</a:t>
            </a:r>
            <a:endParaRPr lang="de-DE" dirty="0"/>
          </a:p>
        </p:txBody>
      </p:sp>
    </p:spTree>
    <p:extLst>
      <p:ext uri="{BB962C8B-B14F-4D97-AF65-F5344CB8AC3E}">
        <p14:creationId xmlns="" xmlns:p14="http://schemas.microsoft.com/office/powerpoint/2010/main" val="32784807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Pflege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22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de-DE" dirty="0" smtClean="0"/>
              <a:t>Hautbeobachtung</a:t>
            </a:r>
          </a:p>
          <a:p>
            <a:r>
              <a:rPr lang="de-DE" dirty="0" smtClean="0"/>
              <a:t>Druckstellen, Rötungen, Verletzungen am gesamten Fuß </a:t>
            </a:r>
          </a:p>
          <a:p>
            <a:r>
              <a:rPr lang="de-DE" dirty="0" smtClean="0"/>
              <a:t>Verletzungen versorgen</a:t>
            </a:r>
          </a:p>
          <a:p>
            <a:r>
              <a:rPr lang="de-DE" dirty="0" smtClean="0"/>
              <a:t>Vermeidung von Pilzen und Infektionen durch regelmäßige Körperhygiene</a:t>
            </a:r>
          </a:p>
          <a:p>
            <a:r>
              <a:rPr lang="de-DE" dirty="0" smtClean="0"/>
              <a:t>Rückfettende Seifen</a:t>
            </a:r>
          </a:p>
          <a:p>
            <a:r>
              <a:rPr lang="de-DE" dirty="0" smtClean="0"/>
              <a:t>Haut besonders in </a:t>
            </a:r>
            <a:r>
              <a:rPr lang="de-DE" dirty="0"/>
              <a:t>H</a:t>
            </a:r>
            <a:r>
              <a:rPr lang="de-DE" dirty="0" smtClean="0"/>
              <a:t>autfalten trocken halten</a:t>
            </a:r>
          </a:p>
          <a:p>
            <a:r>
              <a:rPr lang="de-DE" dirty="0" smtClean="0"/>
              <a:t>Atmungsaktive Bekleidung aus Naturfasern</a:t>
            </a:r>
            <a:endParaRPr lang="de-DE" dirty="0"/>
          </a:p>
        </p:txBody>
      </p:sp>
    </p:spTree>
    <p:extLst>
      <p:ext uri="{BB962C8B-B14F-4D97-AF65-F5344CB8AC3E}">
        <p14:creationId xmlns="" xmlns:p14="http://schemas.microsoft.com/office/powerpoint/2010/main" val="17737583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Pflege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23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de-DE" dirty="0" smtClean="0"/>
              <a:t>Fußpflege</a:t>
            </a:r>
          </a:p>
          <a:p>
            <a:r>
              <a:rPr lang="de-DE" dirty="0" smtClean="0"/>
              <a:t>Regelmäßige </a:t>
            </a:r>
            <a:r>
              <a:rPr lang="de-DE" dirty="0" smtClean="0"/>
              <a:t>Nagelpflege durch medizinische Fußpflege</a:t>
            </a:r>
          </a:p>
          <a:p>
            <a:r>
              <a:rPr lang="de-DE" dirty="0" smtClean="0"/>
              <a:t>Zehenzwischenräume trocken halten, nicht eincremen</a:t>
            </a:r>
          </a:p>
          <a:p>
            <a:r>
              <a:rPr lang="de-DE" dirty="0" smtClean="0"/>
              <a:t>Atmungsaktive</a:t>
            </a:r>
            <a:r>
              <a:rPr lang="de-DE" dirty="0" smtClean="0"/>
              <a:t>, nicht einschnürende Socken tragen</a:t>
            </a:r>
          </a:p>
          <a:p>
            <a:r>
              <a:rPr lang="de-DE" dirty="0" smtClean="0"/>
              <a:t>Nicht </a:t>
            </a:r>
            <a:r>
              <a:rPr lang="de-DE" dirty="0" smtClean="0"/>
              <a:t>barfuß gehen</a:t>
            </a:r>
          </a:p>
          <a:p>
            <a:r>
              <a:rPr lang="de-DE" dirty="0" smtClean="0"/>
              <a:t>Keine </a:t>
            </a:r>
            <a:r>
              <a:rPr lang="de-DE" dirty="0" smtClean="0"/>
              <a:t>Wärmflaschen oder Ähnliches verwenden</a:t>
            </a:r>
          </a:p>
          <a:p>
            <a:r>
              <a:rPr lang="de-DE" dirty="0" smtClean="0"/>
              <a:t>Verletzungen sofort durch Fachpersonal behandeln lassen</a:t>
            </a:r>
            <a:endParaRPr lang="de-DE" dirty="0"/>
          </a:p>
        </p:txBody>
      </p:sp>
    </p:spTree>
    <p:extLst>
      <p:ext uri="{BB962C8B-B14F-4D97-AF65-F5344CB8AC3E}">
        <p14:creationId xmlns="" xmlns:p14="http://schemas.microsoft.com/office/powerpoint/2010/main" val="29567887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Pflege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24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de-DE" dirty="0" smtClean="0"/>
              <a:t>Ausscheidung</a:t>
            </a:r>
          </a:p>
          <a:p>
            <a:r>
              <a:rPr lang="de-DE" dirty="0" smtClean="0"/>
              <a:t>Starker </a:t>
            </a:r>
            <a:r>
              <a:rPr lang="de-DE" dirty="0"/>
              <a:t>D</a:t>
            </a:r>
            <a:r>
              <a:rPr lang="de-DE" dirty="0" smtClean="0"/>
              <a:t>urst, hohe Urinmengen weisen auf erhöhten BZ-Spiegel hin</a:t>
            </a:r>
          </a:p>
          <a:p>
            <a:r>
              <a:rPr lang="de-DE" dirty="0" smtClean="0"/>
              <a:t>Erhöhtes </a:t>
            </a:r>
            <a:r>
              <a:rPr lang="de-DE" dirty="0" smtClean="0"/>
              <a:t>Risiko einer Blasenentzündung</a:t>
            </a:r>
          </a:p>
          <a:p>
            <a:r>
              <a:rPr lang="de-DE" dirty="0" smtClean="0"/>
              <a:t>Bildung von Restharn mit Infektionsgefahr</a:t>
            </a:r>
          </a:p>
          <a:p>
            <a:r>
              <a:rPr lang="de-DE" dirty="0" smtClean="0"/>
              <a:t>Harn- und Stuhlinkontinenz</a:t>
            </a:r>
          </a:p>
          <a:p>
            <a:r>
              <a:rPr lang="de-DE" dirty="0" smtClean="0"/>
              <a:t>Phasenweise </a:t>
            </a:r>
            <a:r>
              <a:rPr lang="de-DE" dirty="0" smtClean="0"/>
              <a:t>Durchfall oder </a:t>
            </a:r>
            <a:r>
              <a:rPr lang="de-DE" dirty="0"/>
              <a:t>V</a:t>
            </a:r>
            <a:r>
              <a:rPr lang="de-DE" dirty="0" smtClean="0"/>
              <a:t>erstopfung</a:t>
            </a:r>
          </a:p>
          <a:p>
            <a:endParaRPr lang="de-DE" dirty="0" smtClean="0"/>
          </a:p>
          <a:p>
            <a:pPr marL="0" indent="0">
              <a:buNone/>
            </a:pPr>
            <a:r>
              <a:rPr lang="de-DE" dirty="0" smtClean="0"/>
              <a:t>Blutzuckerkontrollen durchführen</a:t>
            </a:r>
            <a:endParaRPr lang="de-DE" dirty="0"/>
          </a:p>
        </p:txBody>
      </p:sp>
    </p:spTree>
    <p:extLst>
      <p:ext uri="{BB962C8B-B14F-4D97-AF65-F5344CB8AC3E}">
        <p14:creationId xmlns="" xmlns:p14="http://schemas.microsoft.com/office/powerpoint/2010/main" val="20608296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Reflexion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25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r>
              <a:rPr lang="de-DE" dirty="0" smtClean="0"/>
              <a:t>Ernährung</a:t>
            </a:r>
          </a:p>
          <a:p>
            <a:pPr marL="0" indent="0">
              <a:buNone/>
            </a:pPr>
            <a:endParaRPr lang="de-DE" dirty="0" smtClean="0"/>
          </a:p>
          <a:p>
            <a:pPr marL="0" indent="0">
              <a:buNone/>
            </a:pPr>
            <a:r>
              <a:rPr lang="de-DE" dirty="0" smtClean="0">
                <a:solidFill>
                  <a:srgbClr val="00B050"/>
                </a:solidFill>
              </a:rPr>
              <a:t>Bitte schneiden Sie aus den Zeitschriften Bilder aus, die </a:t>
            </a:r>
            <a:r>
              <a:rPr lang="de-DE" dirty="0" smtClean="0">
                <a:solidFill>
                  <a:srgbClr val="00B050"/>
                </a:solidFill>
              </a:rPr>
              <a:t>Sie </a:t>
            </a:r>
            <a:r>
              <a:rPr lang="de-DE" dirty="0" smtClean="0">
                <a:solidFill>
                  <a:srgbClr val="00B050"/>
                </a:solidFill>
              </a:rPr>
              <a:t>mit Essen und Trinken verbinden. Denken </a:t>
            </a:r>
            <a:r>
              <a:rPr lang="de-DE" dirty="0" smtClean="0">
                <a:solidFill>
                  <a:srgbClr val="00B050"/>
                </a:solidFill>
              </a:rPr>
              <a:t>Sie </a:t>
            </a:r>
            <a:r>
              <a:rPr lang="de-DE" dirty="0" smtClean="0">
                <a:solidFill>
                  <a:srgbClr val="00B050"/>
                </a:solidFill>
              </a:rPr>
              <a:t>an gemeinsame Zeiten mit Familie und Freunden und berichten </a:t>
            </a:r>
            <a:r>
              <a:rPr lang="de-DE" dirty="0" smtClean="0">
                <a:solidFill>
                  <a:srgbClr val="00B050"/>
                </a:solidFill>
              </a:rPr>
              <a:t>Sie </a:t>
            </a:r>
            <a:r>
              <a:rPr lang="de-DE" dirty="0" smtClean="0">
                <a:solidFill>
                  <a:srgbClr val="00B050"/>
                </a:solidFill>
              </a:rPr>
              <a:t>einander davon. Erzählen </a:t>
            </a:r>
            <a:r>
              <a:rPr lang="de-DE" dirty="0" smtClean="0">
                <a:solidFill>
                  <a:srgbClr val="00B050"/>
                </a:solidFill>
              </a:rPr>
              <a:t>Sie </a:t>
            </a:r>
            <a:r>
              <a:rPr lang="de-DE" dirty="0" smtClean="0">
                <a:solidFill>
                  <a:srgbClr val="00B050"/>
                </a:solidFill>
              </a:rPr>
              <a:t>uns von schönen und schwierigen </a:t>
            </a:r>
            <a:r>
              <a:rPr lang="de-DE" dirty="0" smtClean="0">
                <a:solidFill>
                  <a:srgbClr val="00B050"/>
                </a:solidFill>
              </a:rPr>
              <a:t>Momenten!</a:t>
            </a:r>
            <a:endParaRPr lang="de-DE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900037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Pflege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26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r>
              <a:rPr lang="de-DE" dirty="0" smtClean="0"/>
              <a:t>Ernährung</a:t>
            </a:r>
          </a:p>
          <a:p>
            <a:r>
              <a:rPr lang="de-DE" dirty="0" smtClean="0"/>
              <a:t>Führen eines Ernährungstagebuchs, indem die Mahlzeiten und die BZ-Werte festgehalten werden.</a:t>
            </a:r>
          </a:p>
          <a:p>
            <a:r>
              <a:rPr lang="de-DE" dirty="0" smtClean="0"/>
              <a:t>Bewegungseinheiten (z.B. Spaziergänge) notieren</a:t>
            </a:r>
            <a:endParaRPr lang="de-DE" dirty="0"/>
          </a:p>
        </p:txBody>
      </p:sp>
    </p:spTree>
    <p:extLst>
      <p:ext uri="{BB962C8B-B14F-4D97-AF65-F5344CB8AC3E}">
        <p14:creationId xmlns="" xmlns:p14="http://schemas.microsoft.com/office/powerpoint/2010/main" val="42215320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Pflege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27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de-DE" dirty="0" smtClean="0"/>
              <a:t>Bewegung</a:t>
            </a:r>
          </a:p>
          <a:p>
            <a:r>
              <a:rPr lang="de-DE" dirty="0" smtClean="0"/>
              <a:t>Bewegung senkt den Blutzucker</a:t>
            </a:r>
          </a:p>
          <a:p>
            <a:r>
              <a:rPr lang="de-DE" dirty="0" smtClean="0"/>
              <a:t>Passende </a:t>
            </a:r>
            <a:r>
              <a:rPr lang="de-DE" dirty="0" smtClean="0"/>
              <a:t>Schuhe (Druckstellen vermeiden)</a:t>
            </a:r>
          </a:p>
          <a:p>
            <a:r>
              <a:rPr lang="de-DE" dirty="0" smtClean="0"/>
              <a:t>Druckentlastung </a:t>
            </a:r>
            <a:r>
              <a:rPr lang="de-DE" dirty="0" smtClean="0"/>
              <a:t>durch angepasste orthopädische Schuhe (Sanitätshaus)</a:t>
            </a:r>
          </a:p>
          <a:p>
            <a:r>
              <a:rPr lang="de-DE" dirty="0" smtClean="0"/>
              <a:t>Bewegung an die derzeitige Belastungsgrenze anpassen</a:t>
            </a:r>
          </a:p>
          <a:p>
            <a:r>
              <a:rPr lang="de-DE" dirty="0" smtClean="0"/>
              <a:t>Bewegung in den Alltag integrieren (Einkaufen, Haushaltstätigkeiten, </a:t>
            </a:r>
            <a:r>
              <a:rPr lang="de-DE" dirty="0"/>
              <a:t>F</a:t>
            </a:r>
            <a:r>
              <a:rPr lang="de-DE" dirty="0" smtClean="0"/>
              <a:t>amilie)</a:t>
            </a:r>
          </a:p>
          <a:p>
            <a:pPr marL="0" indent="0">
              <a:buNone/>
            </a:pPr>
            <a:endParaRPr lang="de-DE" dirty="0" smtClean="0"/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="" xmlns:p14="http://schemas.microsoft.com/office/powerpoint/2010/main" val="87636120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Pflege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28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de-DE" dirty="0" smtClean="0"/>
              <a:t>Blutzuckerkontrolle</a:t>
            </a:r>
          </a:p>
          <a:p>
            <a:r>
              <a:rPr lang="de-DE" dirty="0" smtClean="0"/>
              <a:t>Hautdesinfektion ist in der Häuslichkeit nicht notwendig</a:t>
            </a:r>
          </a:p>
          <a:p>
            <a:r>
              <a:rPr lang="de-DE" dirty="0" smtClean="0"/>
              <a:t>Teststreifen immer verschlossen, </a:t>
            </a:r>
            <a:r>
              <a:rPr lang="de-DE" dirty="0" err="1" smtClean="0"/>
              <a:t>frost</a:t>
            </a:r>
            <a:r>
              <a:rPr lang="de-DE" dirty="0" smtClean="0"/>
              <a:t>- und </a:t>
            </a:r>
            <a:r>
              <a:rPr lang="de-DE" dirty="0" smtClean="0"/>
              <a:t>hitzefrei lagern</a:t>
            </a:r>
          </a:p>
          <a:p>
            <a:r>
              <a:rPr lang="de-DE" dirty="0" smtClean="0"/>
              <a:t>Code des Teststreifens vergleichen</a:t>
            </a:r>
          </a:p>
          <a:p>
            <a:r>
              <a:rPr lang="de-DE" dirty="0" smtClean="0"/>
              <a:t>Mit </a:t>
            </a:r>
            <a:r>
              <a:rPr lang="de-DE" dirty="0" smtClean="0"/>
              <a:t>Stechhilfe seitlich in den sauberen Finger einstechen</a:t>
            </a:r>
          </a:p>
          <a:p>
            <a:r>
              <a:rPr lang="de-DE" dirty="0" smtClean="0"/>
              <a:t>Blut mit dem Teststreifen aufnehmen</a:t>
            </a:r>
          </a:p>
          <a:p>
            <a:r>
              <a:rPr lang="de-DE" dirty="0" smtClean="0"/>
              <a:t>Wert bewerten und </a:t>
            </a:r>
            <a:r>
              <a:rPr lang="de-DE" dirty="0" smtClean="0"/>
              <a:t>evtl. </a:t>
            </a:r>
            <a:r>
              <a:rPr lang="de-DE" dirty="0"/>
              <a:t>H</a:t>
            </a:r>
            <a:r>
              <a:rPr lang="de-DE" dirty="0" smtClean="0"/>
              <a:t>andlung planen</a:t>
            </a:r>
            <a:endParaRPr lang="de-DE" dirty="0"/>
          </a:p>
        </p:txBody>
      </p:sp>
    </p:spTree>
    <p:extLst>
      <p:ext uri="{BB962C8B-B14F-4D97-AF65-F5344CB8AC3E}">
        <p14:creationId xmlns="" xmlns:p14="http://schemas.microsoft.com/office/powerpoint/2010/main" val="28755613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Pflege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29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pPr marL="0" indent="0">
              <a:buNone/>
            </a:pPr>
            <a:r>
              <a:rPr lang="de-DE" dirty="0" smtClean="0"/>
              <a:t>Praktische Übung</a:t>
            </a:r>
          </a:p>
          <a:p>
            <a:r>
              <a:rPr lang="de-DE" dirty="0" smtClean="0">
                <a:solidFill>
                  <a:srgbClr val="00B050"/>
                </a:solidFill>
              </a:rPr>
              <a:t>Bitte messen Sie den Blutzucker bei den Schulungsleitern oder einer anderen Person, die sich freiwillig zur Verfügung stellt</a:t>
            </a:r>
          </a:p>
          <a:p>
            <a:r>
              <a:rPr lang="de-DE" dirty="0">
                <a:solidFill>
                  <a:srgbClr val="00B050"/>
                </a:solidFill>
              </a:rPr>
              <a:t>Geben </a:t>
            </a:r>
            <a:r>
              <a:rPr lang="de-DE" dirty="0" smtClean="0">
                <a:solidFill>
                  <a:srgbClr val="00B050"/>
                </a:solidFill>
              </a:rPr>
              <a:t>Sie </a:t>
            </a:r>
            <a:r>
              <a:rPr lang="de-DE" dirty="0">
                <a:solidFill>
                  <a:srgbClr val="00B050"/>
                </a:solidFill>
              </a:rPr>
              <a:t>sich gegenseitig Hilfestellung und prüfen sie die richtige </a:t>
            </a:r>
            <a:r>
              <a:rPr lang="de-DE" dirty="0" smtClean="0">
                <a:solidFill>
                  <a:srgbClr val="00B050"/>
                </a:solidFill>
              </a:rPr>
              <a:t>Durchführung</a:t>
            </a:r>
          </a:p>
          <a:p>
            <a:r>
              <a:rPr lang="de-DE" dirty="0" smtClean="0">
                <a:solidFill>
                  <a:srgbClr val="00B050"/>
                </a:solidFill>
              </a:rPr>
              <a:t>Schätzen Sie den gemessenen Wert ein</a:t>
            </a:r>
            <a:endParaRPr lang="de-DE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358395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Krankheitsentstehung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3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>
            <a:normAutofit lnSpcReduction="10000"/>
          </a:bodyPr>
          <a:lstStyle/>
          <a:p>
            <a:r>
              <a:rPr lang="de-DE" dirty="0" smtClean="0"/>
              <a:t>Diabetes mellitus Typ </a:t>
            </a:r>
            <a:r>
              <a:rPr lang="de-DE" dirty="0"/>
              <a:t>2</a:t>
            </a:r>
            <a:r>
              <a:rPr lang="de-DE" dirty="0" smtClean="0"/>
              <a:t> bedeutet eine Störung des Kohlenhydratstoffwechsels durch Insulinmangel oder Insulinunempfindlichkeit der Zellen. Häufig auch schon bei Kindern.</a:t>
            </a:r>
          </a:p>
          <a:p>
            <a:r>
              <a:rPr lang="de-DE" dirty="0" smtClean="0"/>
              <a:t>Einflussfaktoren</a:t>
            </a:r>
          </a:p>
          <a:p>
            <a:pPr marL="514350" indent="-514350">
              <a:buFont typeface="+mj-lt"/>
              <a:buAutoNum type="arabicPeriod"/>
            </a:pPr>
            <a:r>
              <a:rPr lang="de-DE" dirty="0" smtClean="0"/>
              <a:t>Überernährung</a:t>
            </a:r>
          </a:p>
          <a:p>
            <a:pPr marL="514350" indent="-514350">
              <a:buFont typeface="+mj-lt"/>
              <a:buAutoNum type="arabicPeriod"/>
            </a:pPr>
            <a:r>
              <a:rPr lang="de-DE" dirty="0" smtClean="0"/>
              <a:t>Blutfetterhöhung</a:t>
            </a:r>
          </a:p>
          <a:p>
            <a:pPr marL="514350" indent="-514350">
              <a:buFont typeface="+mj-lt"/>
              <a:buAutoNum type="arabicPeriod"/>
            </a:pPr>
            <a:r>
              <a:rPr lang="de-DE" dirty="0" smtClean="0"/>
              <a:t>Übergewicht</a:t>
            </a:r>
          </a:p>
          <a:p>
            <a:pPr marL="514350" indent="-514350">
              <a:buFont typeface="+mj-lt"/>
              <a:buAutoNum type="arabicPeriod"/>
            </a:pPr>
            <a:r>
              <a:rPr lang="de-DE" dirty="0" smtClean="0"/>
              <a:t>Bewegungsmangel</a:t>
            </a:r>
          </a:p>
        </p:txBody>
      </p:sp>
    </p:spTree>
    <p:extLst>
      <p:ext uri="{BB962C8B-B14F-4D97-AF65-F5344CB8AC3E}">
        <p14:creationId xmlns="" xmlns:p14="http://schemas.microsoft.com/office/powerpoint/2010/main" val="415818045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Pflege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30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de-DE" dirty="0" smtClean="0"/>
              <a:t>Insulininjektion </a:t>
            </a:r>
            <a:r>
              <a:rPr lang="de-DE" dirty="0"/>
              <a:t>mit </a:t>
            </a:r>
            <a:r>
              <a:rPr lang="de-DE" dirty="0" smtClean="0"/>
              <a:t>Pen</a:t>
            </a:r>
          </a:p>
          <a:p>
            <a:r>
              <a:rPr lang="de-DE" dirty="0" smtClean="0"/>
              <a:t>Verzögerungsinsulin zuerst durch mehrfaches Kippen mischen, bis es trüb wird.</a:t>
            </a:r>
          </a:p>
          <a:p>
            <a:r>
              <a:rPr lang="de-DE" dirty="0" smtClean="0"/>
              <a:t>Verordnete </a:t>
            </a:r>
            <a:r>
              <a:rPr lang="de-DE" dirty="0" smtClean="0"/>
              <a:t>Insulinmenge am Rad einstellen</a:t>
            </a:r>
          </a:p>
          <a:p>
            <a:r>
              <a:rPr lang="de-DE" dirty="0" smtClean="0"/>
              <a:t>Schutzkappe abziehen und </a:t>
            </a:r>
            <a:r>
              <a:rPr lang="de-DE" dirty="0"/>
              <a:t>K</a:t>
            </a:r>
            <a:r>
              <a:rPr lang="de-DE" dirty="0" smtClean="0"/>
              <a:t>anüle aufsetzen (Länge der Nadel beachten)</a:t>
            </a:r>
          </a:p>
          <a:p>
            <a:r>
              <a:rPr lang="de-DE" dirty="0" smtClean="0"/>
              <a:t>Hautfalte bilden und im 90°-Winkel injizieren</a:t>
            </a:r>
          </a:p>
          <a:p>
            <a:r>
              <a:rPr lang="de-DE" dirty="0" smtClean="0"/>
              <a:t>Einige </a:t>
            </a:r>
            <a:r>
              <a:rPr lang="de-DE" dirty="0" smtClean="0"/>
              <a:t>Sekunden warten, Nadel entfernen </a:t>
            </a:r>
          </a:p>
          <a:p>
            <a:r>
              <a:rPr lang="de-DE" dirty="0"/>
              <a:t>Beachten, ob der Pen 0 anzeigt, sonst Patrone wechseln und restliche Menge </a:t>
            </a:r>
            <a:r>
              <a:rPr lang="de-DE" dirty="0" smtClean="0"/>
              <a:t>injizieren</a:t>
            </a:r>
          </a:p>
          <a:p>
            <a:r>
              <a:rPr lang="de-DE" dirty="0" smtClean="0"/>
              <a:t>Nadel sicher entfernen und in ein verschließbares Glas abwerfen</a:t>
            </a:r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="" xmlns:p14="http://schemas.microsoft.com/office/powerpoint/2010/main" val="107586442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Pflege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31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pPr marL="0" indent="0">
              <a:buNone/>
            </a:pPr>
            <a:r>
              <a:rPr lang="de-DE" dirty="0" smtClean="0"/>
              <a:t>Praktische Übung</a:t>
            </a:r>
          </a:p>
          <a:p>
            <a:r>
              <a:rPr lang="de-DE" dirty="0" smtClean="0">
                <a:solidFill>
                  <a:srgbClr val="00B050"/>
                </a:solidFill>
              </a:rPr>
              <a:t>Bitte injizieren </a:t>
            </a:r>
            <a:r>
              <a:rPr lang="de-DE" dirty="0" smtClean="0">
                <a:solidFill>
                  <a:srgbClr val="00B050"/>
                </a:solidFill>
              </a:rPr>
              <a:t>Sie </a:t>
            </a:r>
            <a:r>
              <a:rPr lang="de-DE" dirty="0" smtClean="0">
                <a:solidFill>
                  <a:srgbClr val="00B050"/>
                </a:solidFill>
              </a:rPr>
              <a:t>10 Einheiten Insulin in eine </a:t>
            </a:r>
            <a:r>
              <a:rPr lang="de-DE" dirty="0" smtClean="0">
                <a:solidFill>
                  <a:srgbClr val="00B050"/>
                </a:solidFill>
              </a:rPr>
              <a:t>Orange.</a:t>
            </a:r>
            <a:endParaRPr lang="de-DE" dirty="0" smtClean="0">
              <a:solidFill>
                <a:srgbClr val="00B050"/>
              </a:solidFill>
            </a:endParaRPr>
          </a:p>
          <a:p>
            <a:r>
              <a:rPr lang="de-DE" dirty="0" smtClean="0">
                <a:solidFill>
                  <a:srgbClr val="00B050"/>
                </a:solidFill>
              </a:rPr>
              <a:t>Wechseln </a:t>
            </a:r>
            <a:r>
              <a:rPr lang="de-DE" dirty="0" smtClean="0">
                <a:solidFill>
                  <a:srgbClr val="00B050"/>
                </a:solidFill>
              </a:rPr>
              <a:t>Sie </a:t>
            </a:r>
            <a:r>
              <a:rPr lang="de-DE" dirty="0" smtClean="0">
                <a:solidFill>
                  <a:srgbClr val="00B050"/>
                </a:solidFill>
              </a:rPr>
              <a:t>anschließend die Patrone </a:t>
            </a:r>
            <a:r>
              <a:rPr lang="de-DE" dirty="0" smtClean="0">
                <a:solidFill>
                  <a:srgbClr val="00B050"/>
                </a:solidFill>
              </a:rPr>
              <a:t>aus.</a:t>
            </a:r>
            <a:endParaRPr lang="de-DE" dirty="0" smtClean="0">
              <a:solidFill>
                <a:srgbClr val="00B050"/>
              </a:solidFill>
            </a:endParaRPr>
          </a:p>
          <a:p>
            <a:r>
              <a:rPr lang="de-DE" dirty="0" smtClean="0">
                <a:solidFill>
                  <a:srgbClr val="00B050"/>
                </a:solidFill>
              </a:rPr>
              <a:t>Geben </a:t>
            </a:r>
            <a:r>
              <a:rPr lang="de-DE" dirty="0" smtClean="0">
                <a:solidFill>
                  <a:srgbClr val="00B050"/>
                </a:solidFill>
              </a:rPr>
              <a:t>Sie </a:t>
            </a:r>
            <a:r>
              <a:rPr lang="de-DE" dirty="0" smtClean="0">
                <a:solidFill>
                  <a:srgbClr val="00B050"/>
                </a:solidFill>
              </a:rPr>
              <a:t>sich gegenseitig Hilfestellung und prüfen </a:t>
            </a:r>
            <a:r>
              <a:rPr lang="de-DE" dirty="0" smtClean="0">
                <a:solidFill>
                  <a:srgbClr val="00B050"/>
                </a:solidFill>
              </a:rPr>
              <a:t>Sie </a:t>
            </a:r>
            <a:r>
              <a:rPr lang="de-DE" dirty="0" smtClean="0">
                <a:solidFill>
                  <a:srgbClr val="00B050"/>
                </a:solidFill>
              </a:rPr>
              <a:t>die richtige </a:t>
            </a:r>
            <a:r>
              <a:rPr lang="de-DE" dirty="0" smtClean="0">
                <a:solidFill>
                  <a:srgbClr val="00B050"/>
                </a:solidFill>
              </a:rPr>
              <a:t>Durchführung.</a:t>
            </a:r>
            <a:endParaRPr lang="de-DE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7103569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Quellen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32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>
            <a:normAutofit/>
          </a:bodyPr>
          <a:lstStyle/>
          <a:p>
            <a:r>
              <a:rPr lang="de-DE" dirty="0" smtClean="0"/>
              <a:t>NN (2006</a:t>
            </a:r>
            <a:r>
              <a:rPr lang="de-DE" dirty="0" smtClean="0"/>
              <a:t>) Lexikon </a:t>
            </a:r>
            <a:r>
              <a:rPr lang="de-DE" dirty="0"/>
              <a:t>der Krankheiten und Untersuchungen. 2. </a:t>
            </a:r>
            <a:r>
              <a:rPr lang="de-DE" dirty="0" smtClean="0"/>
              <a:t>Aufl. Thieme, Stuttgart </a:t>
            </a:r>
            <a:r>
              <a:rPr lang="de-DE" dirty="0"/>
              <a:t>New York</a:t>
            </a:r>
          </a:p>
          <a:p>
            <a:r>
              <a:rPr lang="de-DE" dirty="0" smtClean="0"/>
              <a:t>NN (2007) Pflege </a:t>
            </a:r>
            <a:r>
              <a:rPr lang="de-DE" dirty="0"/>
              <a:t>Heute. Lehrbuch für Pflegeberufe. 4</a:t>
            </a:r>
            <a:r>
              <a:rPr lang="de-DE" dirty="0" smtClean="0"/>
              <a:t>. Aufl. </a:t>
            </a:r>
            <a:r>
              <a:rPr lang="de-DE" smtClean="0"/>
              <a:t>Elsevier, </a:t>
            </a:r>
            <a:r>
              <a:rPr lang="de-DE" dirty="0"/>
              <a:t>München</a:t>
            </a:r>
          </a:p>
          <a:p>
            <a:r>
              <a:rPr lang="de-DE" dirty="0" err="1" smtClean="0"/>
              <a:t>Schewior</a:t>
            </a:r>
            <a:r>
              <a:rPr lang="de-DE" dirty="0" smtClean="0"/>
              <a:t>-Popp S, Sitzmann F, Ullrich L (2012) </a:t>
            </a:r>
            <a:r>
              <a:rPr lang="de-DE" dirty="0" err="1" smtClean="0"/>
              <a:t>Thiemes</a:t>
            </a:r>
            <a:r>
              <a:rPr lang="de-DE" dirty="0" smtClean="0"/>
              <a:t> </a:t>
            </a:r>
            <a:r>
              <a:rPr lang="de-DE" dirty="0"/>
              <a:t>Pflege. Das Lehrbuch für Pflegende in der Ausbildung. 12. </a:t>
            </a:r>
            <a:r>
              <a:rPr lang="de-DE" dirty="0" smtClean="0"/>
              <a:t>Aufl. Thieme, Stuttgart </a:t>
            </a:r>
            <a:r>
              <a:rPr lang="de-DE" dirty="0"/>
              <a:t>New </a:t>
            </a:r>
            <a:r>
              <a:rPr lang="de-DE" dirty="0" smtClean="0"/>
              <a:t>York</a:t>
            </a:r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="" xmlns:p14="http://schemas.microsoft.com/office/powerpoint/2010/main" val="26136595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Symptome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4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r>
              <a:rPr lang="de-DE" dirty="0" smtClean="0"/>
              <a:t>Schwäche/Leistungsabfall</a:t>
            </a:r>
            <a:endParaRPr lang="de-DE" dirty="0" smtClean="0"/>
          </a:p>
          <a:p>
            <a:r>
              <a:rPr lang="de-DE" dirty="0" smtClean="0"/>
              <a:t>Juckreiz</a:t>
            </a:r>
          </a:p>
          <a:p>
            <a:r>
              <a:rPr lang="de-DE" dirty="0" smtClean="0"/>
              <a:t>Durst</a:t>
            </a:r>
          </a:p>
          <a:p>
            <a:r>
              <a:rPr lang="de-DE" dirty="0" smtClean="0"/>
              <a:t>Harnwegsinfekt</a:t>
            </a:r>
          </a:p>
          <a:p>
            <a:r>
              <a:rPr lang="de-DE" dirty="0" smtClean="0"/>
              <a:t>Polyurie (erhöhte Urinausscheidung)</a:t>
            </a:r>
          </a:p>
          <a:p>
            <a:r>
              <a:rPr lang="de-DE" dirty="0" smtClean="0"/>
              <a:t>Pilzinfektionen der Haut</a:t>
            </a:r>
          </a:p>
          <a:p>
            <a:r>
              <a:rPr lang="de-DE" dirty="0"/>
              <a:t>G</a:t>
            </a:r>
            <a:r>
              <a:rPr lang="de-DE" dirty="0" smtClean="0"/>
              <a:t>ewichtabnahme</a:t>
            </a:r>
            <a:endParaRPr lang="de-DE" dirty="0"/>
          </a:p>
        </p:txBody>
      </p:sp>
    </p:spTree>
    <p:extLst>
      <p:ext uri="{BB962C8B-B14F-4D97-AF65-F5344CB8AC3E}">
        <p14:creationId xmlns="" xmlns:p14="http://schemas.microsoft.com/office/powerpoint/2010/main" val="41489359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Diagnostik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5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de-DE" b="1" dirty="0" smtClean="0"/>
              <a:t>Blutzuckerbestimmung (BZ)</a:t>
            </a:r>
          </a:p>
          <a:p>
            <a:r>
              <a:rPr lang="de-DE" sz="2000" dirty="0" smtClean="0"/>
              <a:t>Normalwert: </a:t>
            </a:r>
            <a:r>
              <a:rPr lang="de-DE" sz="2000" dirty="0" smtClean="0"/>
              <a:t>nüchtern &lt;</a:t>
            </a:r>
            <a:r>
              <a:rPr lang="de-DE" sz="2000" dirty="0" smtClean="0"/>
              <a:t>100mg/dl</a:t>
            </a:r>
          </a:p>
          <a:p>
            <a:r>
              <a:rPr lang="de-DE" sz="2000" dirty="0" smtClean="0"/>
              <a:t>Diabetes:     </a:t>
            </a:r>
            <a:r>
              <a:rPr lang="de-DE" sz="2000" dirty="0" smtClean="0"/>
              <a:t>nüchtern &gt;</a:t>
            </a:r>
            <a:r>
              <a:rPr lang="de-DE" sz="2000" dirty="0" smtClean="0"/>
              <a:t>100mg/dl</a:t>
            </a:r>
          </a:p>
          <a:p>
            <a:pPr marL="0" indent="0">
              <a:buNone/>
            </a:pPr>
            <a:r>
              <a:rPr lang="de-DE" sz="2800" b="1" dirty="0" smtClean="0"/>
              <a:t>Oraler Glukosetoleranztest</a:t>
            </a:r>
          </a:p>
          <a:p>
            <a:r>
              <a:rPr lang="de-DE" sz="2200" dirty="0" err="1" smtClean="0"/>
              <a:t>Nüchternblutabnahme</a:t>
            </a:r>
            <a:endParaRPr lang="de-DE" sz="2200" dirty="0"/>
          </a:p>
          <a:p>
            <a:r>
              <a:rPr lang="de-DE" sz="2200" dirty="0" smtClean="0"/>
              <a:t>Verabreichung von Glucose</a:t>
            </a:r>
          </a:p>
          <a:p>
            <a:r>
              <a:rPr lang="de-DE" sz="2200" dirty="0" smtClean="0"/>
              <a:t>Messung des Blutzuckers nach 2 Stunden</a:t>
            </a:r>
          </a:p>
          <a:p>
            <a:r>
              <a:rPr lang="de-DE" sz="2200" dirty="0" smtClean="0"/>
              <a:t>Glukosebestimmung im Urin</a:t>
            </a:r>
          </a:p>
          <a:p>
            <a:pPr marL="0" indent="0">
              <a:buNone/>
            </a:pPr>
            <a:r>
              <a:rPr lang="de-DE" sz="2800" b="1" dirty="0" smtClean="0"/>
              <a:t>HbA1c-Wertbestimmung</a:t>
            </a:r>
          </a:p>
          <a:p>
            <a:r>
              <a:rPr lang="de-DE" sz="2200" dirty="0" smtClean="0"/>
              <a:t>Durchschnittlicher Blutzuckerspiegel der letzten 3 Monate, </a:t>
            </a:r>
          </a:p>
          <a:p>
            <a:r>
              <a:rPr lang="de-DE" sz="2200" dirty="0" smtClean="0"/>
              <a:t>Normalwert ca. 6%</a:t>
            </a:r>
            <a:endParaRPr lang="de-DE" sz="2200" dirty="0"/>
          </a:p>
        </p:txBody>
      </p:sp>
    </p:spTree>
    <p:extLst>
      <p:ext uri="{BB962C8B-B14F-4D97-AF65-F5344CB8AC3E}">
        <p14:creationId xmlns="" xmlns:p14="http://schemas.microsoft.com/office/powerpoint/2010/main" val="29499257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</a:t>
            </a:r>
            <a:r>
              <a:rPr lang="de-DE" dirty="0" smtClean="0"/>
              <a:t>ehandlung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6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endParaRPr lang="de-DE" dirty="0" smtClean="0"/>
          </a:p>
          <a:p>
            <a:r>
              <a:rPr lang="de-DE" dirty="0" smtClean="0"/>
              <a:t>Langzeitschäden vermeiden</a:t>
            </a:r>
          </a:p>
          <a:p>
            <a:endParaRPr lang="de-DE" dirty="0" smtClean="0"/>
          </a:p>
          <a:p>
            <a:r>
              <a:rPr lang="de-DE" dirty="0" smtClean="0"/>
              <a:t>Insulinunempfindlichkeit durchbrechen</a:t>
            </a:r>
          </a:p>
          <a:p>
            <a:endParaRPr lang="de-DE" dirty="0"/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="" xmlns:p14="http://schemas.microsoft.com/office/powerpoint/2010/main" val="31005423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Behandlung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7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r>
              <a:rPr lang="de-DE" dirty="0" smtClean="0"/>
              <a:t>Kalorienreduzierte Ernährung</a:t>
            </a:r>
          </a:p>
          <a:p>
            <a:r>
              <a:rPr lang="de-DE" dirty="0" smtClean="0"/>
              <a:t>Bewegung</a:t>
            </a:r>
          </a:p>
          <a:p>
            <a:r>
              <a:rPr lang="de-DE" dirty="0" smtClean="0"/>
              <a:t>Medikamentöse Therapie</a:t>
            </a:r>
          </a:p>
          <a:p>
            <a:r>
              <a:rPr lang="de-DE" dirty="0" smtClean="0"/>
              <a:t>Insulintherapie</a:t>
            </a:r>
            <a:endParaRPr lang="de-DE" dirty="0"/>
          </a:p>
        </p:txBody>
      </p:sp>
    </p:spTree>
    <p:extLst>
      <p:ext uri="{BB962C8B-B14F-4D97-AF65-F5344CB8AC3E}">
        <p14:creationId xmlns="" xmlns:p14="http://schemas.microsoft.com/office/powerpoint/2010/main" val="12218533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Medikamentöse Therapie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8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r>
              <a:rPr lang="de-DE" dirty="0" smtClean="0"/>
              <a:t>Wenn keine Einstellung der Blutzuckerwerte über Ernährung, Bewegung und Gewichtsreduktion erreicht werden kann</a:t>
            </a:r>
          </a:p>
          <a:p>
            <a:r>
              <a:rPr lang="de-DE" dirty="0" smtClean="0"/>
              <a:t>Wenn die </a:t>
            </a:r>
            <a:r>
              <a:rPr lang="de-DE" dirty="0"/>
              <a:t>B</a:t>
            </a:r>
            <a:r>
              <a:rPr lang="de-DE" dirty="0" smtClean="0"/>
              <a:t>auchspeicheldrüse noch </a:t>
            </a:r>
            <a:r>
              <a:rPr lang="de-DE" dirty="0"/>
              <a:t>I</a:t>
            </a:r>
            <a:r>
              <a:rPr lang="de-DE" dirty="0" smtClean="0"/>
              <a:t>nsulin produziert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="" xmlns:p14="http://schemas.microsoft.com/office/powerpoint/2010/main" val="20098909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Insulintherapie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9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pPr marL="0" indent="0">
              <a:buNone/>
            </a:pPr>
            <a:r>
              <a:rPr lang="de-DE" sz="3200" dirty="0" smtClean="0"/>
              <a:t>Insulinarten</a:t>
            </a:r>
          </a:p>
          <a:p>
            <a:r>
              <a:rPr lang="de-DE" b="1" dirty="0" smtClean="0"/>
              <a:t>Humaninsulin</a:t>
            </a:r>
            <a:r>
              <a:rPr lang="de-DE" dirty="0" smtClean="0"/>
              <a:t> (kurzwirksam nach 10-15 Minuten)</a:t>
            </a:r>
          </a:p>
          <a:p>
            <a:r>
              <a:rPr lang="de-DE" b="1" dirty="0" smtClean="0"/>
              <a:t>Insulinanaloga</a:t>
            </a:r>
            <a:r>
              <a:rPr lang="de-DE" dirty="0" smtClean="0"/>
              <a:t> (teilweise schnellere Wirkung)</a:t>
            </a:r>
          </a:p>
          <a:p>
            <a:r>
              <a:rPr lang="de-DE" b="1" dirty="0" smtClean="0"/>
              <a:t>Verzögerungsinsuline</a:t>
            </a:r>
            <a:r>
              <a:rPr lang="de-DE" dirty="0" smtClean="0"/>
              <a:t> (Basisinsulin, wirken nach 3 Stunden für 9-24 Stunden)</a:t>
            </a:r>
          </a:p>
          <a:p>
            <a:r>
              <a:rPr lang="de-DE" b="1" dirty="0" smtClean="0"/>
              <a:t>Mischinsuline </a:t>
            </a:r>
            <a:r>
              <a:rPr lang="de-DE" dirty="0" smtClean="0"/>
              <a:t>(Mischung aus kurz wirksamen und Verzögerungsinsulinen, festes Schema </a:t>
            </a:r>
            <a:r>
              <a:rPr lang="de-DE" dirty="0" smtClean="0"/>
              <a:t>1- bis 2-mal täglich</a:t>
            </a:r>
            <a:r>
              <a:rPr lang="de-DE" dirty="0" smtClean="0"/>
              <a:t>)</a:t>
            </a:r>
            <a:endParaRPr lang="de-DE" dirty="0"/>
          </a:p>
        </p:txBody>
      </p:sp>
    </p:spTree>
    <p:extLst>
      <p:ext uri="{BB962C8B-B14F-4D97-AF65-F5344CB8AC3E}">
        <p14:creationId xmlns="" xmlns:p14="http://schemas.microsoft.com/office/powerpoint/2010/main" val="108661372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alathea">
  <a:themeElements>
    <a:clrScheme name="Okeanos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Galathea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alathea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Galathea">
  <a:themeElements>
    <a:clrScheme name="Okeanos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Galathea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alathea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1127</Words>
  <Application>Microsoft Office PowerPoint</Application>
  <PresentationFormat>Bildschirmpräsentation (4:3)</PresentationFormat>
  <Paragraphs>240</Paragraphs>
  <Slides>32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2</vt:i4>
      </vt:variant>
      <vt:variant>
        <vt:lpstr>Folientitel</vt:lpstr>
      </vt:variant>
      <vt:variant>
        <vt:i4>32</vt:i4>
      </vt:variant>
    </vt:vector>
  </HeadingPairs>
  <TitlesOfParts>
    <vt:vector size="34" baseType="lpstr">
      <vt:lpstr>Galathea</vt:lpstr>
      <vt:lpstr>1_Galathea</vt:lpstr>
      <vt:lpstr>Modul 3:  Diabetes Mellitus Typ 2</vt:lpstr>
      <vt:lpstr>Schulungsinhalte</vt:lpstr>
      <vt:lpstr>Krankheitsentstehung</vt:lpstr>
      <vt:lpstr>Symptome</vt:lpstr>
      <vt:lpstr>Diagnostik</vt:lpstr>
      <vt:lpstr>Behandlung</vt:lpstr>
      <vt:lpstr>Behandlung</vt:lpstr>
      <vt:lpstr>Medikamentöse Therapie</vt:lpstr>
      <vt:lpstr>Insulintherapie</vt:lpstr>
      <vt:lpstr>Insulintherapie</vt:lpstr>
      <vt:lpstr>Insulintherapie</vt:lpstr>
      <vt:lpstr>Insulinlagerung</vt:lpstr>
      <vt:lpstr>Komplikationen</vt:lpstr>
      <vt:lpstr>Komplikationen</vt:lpstr>
      <vt:lpstr>Folgeerkrankungen</vt:lpstr>
      <vt:lpstr>Folgeerkrankungen</vt:lpstr>
      <vt:lpstr>Folgeerkrankungen</vt:lpstr>
      <vt:lpstr>Folgeerkrankungen</vt:lpstr>
      <vt:lpstr>Folgeerkrankungen</vt:lpstr>
      <vt:lpstr>Folgeerkrankungen</vt:lpstr>
      <vt:lpstr>Pflege</vt:lpstr>
      <vt:lpstr>Pflege</vt:lpstr>
      <vt:lpstr>Pflege</vt:lpstr>
      <vt:lpstr>Pflege</vt:lpstr>
      <vt:lpstr>Reflexion</vt:lpstr>
      <vt:lpstr>Pflege</vt:lpstr>
      <vt:lpstr>Pflege</vt:lpstr>
      <vt:lpstr>Pflege</vt:lpstr>
      <vt:lpstr>Pflege</vt:lpstr>
      <vt:lpstr>Pflege</vt:lpstr>
      <vt:lpstr>Pflege</vt:lpstr>
      <vt:lpstr>Quellen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Qualifizierung und Unterstützung von pflegenden Angehörigen mit Migrationshintergrund und Pflegefachkräften Kultursensible Versorgungsbedürfnisse identifizieren und Chancen nutzen (KURVE)</dc:title>
  <dc:creator>kurve1</dc:creator>
  <cp:lastModifiedBy>Sirka Nitschmann</cp:lastModifiedBy>
  <cp:revision>67</cp:revision>
  <dcterms:created xsi:type="dcterms:W3CDTF">2015-01-14T10:23:10Z</dcterms:created>
  <dcterms:modified xsi:type="dcterms:W3CDTF">2017-07-04T14:21:10Z</dcterms:modified>
</cp:coreProperties>
</file>