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0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8" r:id="rId16"/>
    <p:sldId id="272" r:id="rId17"/>
    <p:sldId id="273" r:id="rId18"/>
    <p:sldId id="274" r:id="rId19"/>
    <p:sldId id="277" r:id="rId20"/>
    <p:sldId id="275" r:id="rId21"/>
    <p:sldId id="276" r:id="rId22"/>
    <p:sldId id="279" r:id="rId23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2"/>
    <p:restoredTop sz="93649"/>
  </p:normalViewPr>
  <p:slideViewPr>
    <p:cSldViewPr>
      <p:cViewPr>
        <p:scale>
          <a:sx n="77" d="100"/>
          <a:sy n="77" d="100"/>
        </p:scale>
        <p:origin x="-678" y="-10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9" name="Untertitel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sp>
        <p:nvSpPr>
          <p:cNvPr id="28" name="Datumsplatzhalt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F534985E-5973-4D2F-A8F3-FF5DADBBD555}" type="datetimeFigureOut">
              <a:rPr lang="de-DE" smtClean="0"/>
              <a:pPr/>
              <a:t>04.07.2017</a:t>
            </a:fld>
            <a:endParaRPr lang="de-DE"/>
          </a:p>
        </p:txBody>
      </p:sp>
      <p:sp>
        <p:nvSpPr>
          <p:cNvPr id="17" name="Fußzeilenplatzhalt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de-DE">
              <a:solidFill>
                <a:srgbClr val="DDE9EC"/>
              </a:solidFill>
            </a:endParaRPr>
          </a:p>
        </p:txBody>
      </p:sp>
      <p:sp>
        <p:nvSpPr>
          <p:cNvPr id="29" name="Foliennummernplatzhalt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1B5DFE0-78B4-452B-9D60-C65E5A71627D}" type="slidenum">
              <a:rPr lang="de-DE" smtClean="0">
                <a:solidFill>
                  <a:srgbClr val="DDE9EC"/>
                </a:solidFill>
              </a:rPr>
              <a:pPr/>
              <a:t>‹Nr.›</a:t>
            </a:fld>
            <a:endParaRPr lang="de-DE">
              <a:solidFill>
                <a:srgbClr val="DDE9E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18083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772964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er Titel u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7" name="Rechteck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5796681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7343728" cy="99060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8" name="Inhaltsplatzhalt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>
            <a:lvl1pPr>
              <a:buSzPct val="100000"/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1pPr>
            <a:lvl2pPr>
              <a:buSzPct val="100000"/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2pPr>
            <a:lvl3pPr>
              <a:buSzPct val="100000"/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3pPr>
            <a:lvl4pPr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4pPr>
            <a:lvl5pPr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 eaLnBrk="1" latinLnBrk="0" hangingPunct="1"/>
            <a:r>
              <a:rPr lang="de-DE" dirty="0" smtClean="0"/>
              <a:t>Textmasterformate durch Klicken bearbeiten</a:t>
            </a:r>
          </a:p>
          <a:p>
            <a:pPr lvl="1" eaLnBrk="1" latinLnBrk="0" hangingPunct="1"/>
            <a:r>
              <a:rPr lang="de-DE" dirty="0" smtClean="0"/>
              <a:t>Zweite Ebene</a:t>
            </a:r>
          </a:p>
          <a:p>
            <a:pPr lvl="2" eaLnBrk="1" latinLnBrk="0" hangingPunct="1"/>
            <a:r>
              <a:rPr lang="de-DE" dirty="0" smtClean="0"/>
              <a:t>Dritte Ebene</a:t>
            </a:r>
          </a:p>
          <a:p>
            <a:pPr lvl="3" eaLnBrk="1" latinLnBrk="0" hangingPunct="1"/>
            <a:r>
              <a:rPr lang="de-DE" dirty="0" smtClean="0"/>
              <a:t>Vierte Ebene</a:t>
            </a:r>
          </a:p>
          <a:p>
            <a:pPr lvl="4" eaLnBrk="1" latinLnBrk="0" hangingPunct="1"/>
            <a:r>
              <a:rPr lang="de-DE" dirty="0" smtClean="0"/>
              <a:t>Fünfte Ebene</a:t>
            </a:r>
            <a:endParaRPr kumimoji="0" lang="en-US" dirty="0"/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>
          <a:xfrm>
            <a:off x="611560" y="6381328"/>
            <a:ext cx="8151440" cy="365125"/>
          </a:xfrm>
        </p:spPr>
        <p:txBody>
          <a:bodyPr/>
          <a:lstStyle>
            <a:lvl1pPr algn="ctr">
              <a:defRPr sz="1200"/>
            </a:lvl1pPr>
          </a:lstStyle>
          <a:p>
            <a:r>
              <a:rPr lang="de-DE" dirty="0" smtClean="0">
                <a:solidFill>
                  <a:srgbClr val="464653"/>
                </a:solidFill>
              </a:rPr>
              <a:t>Kooperationstreffen  -  13.02.2012</a:t>
            </a:r>
            <a:endParaRPr lang="de-DE" dirty="0">
              <a:solidFill>
                <a:srgbClr val="464653"/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15" name="Picture 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2727" y="404665"/>
            <a:ext cx="599092" cy="592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26350892"/>
      </p:ext>
    </p:extLst>
  </p:cSld>
  <p:clrMapOvr>
    <a:masterClrMapping/>
  </p:clrMapOvr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7" name="Rechteck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40215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9" name="Inhaltsplatzhalt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de-DE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2321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3" name="Inhaltsplatzhalt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16" name="Textplatzhalt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xmlns="" val="2200912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601618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1B5DFE0-78B4-452B-9D60-C65E5A71627D}" type="slidenum">
              <a:rPr lang="de-DE" smtClean="0">
                <a:solidFill>
                  <a:srgbClr val="464653"/>
                </a:solidFill>
              </a:rPr>
              <a:pPr/>
              <a:t>‹Nr.›</a:t>
            </a:fld>
            <a:endParaRPr lang="de-DE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0885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xmlns="" val="3703782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8" name="Rechteck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1" name="Rechteck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xmlns="" val="40357024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elplatzhalt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3" name="Textplatzhalt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7" name="Rechteck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585007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de-DE" sz="4000" dirty="0" smtClean="0"/>
              <a:t>Modul 3: </a:t>
            </a:r>
            <a:br>
              <a:rPr lang="de-DE" sz="4000" dirty="0" smtClean="0"/>
            </a:br>
            <a:r>
              <a:rPr lang="de-DE" sz="4000" dirty="0" smtClean="0"/>
              <a:t>Demenz</a:t>
            </a:r>
            <a:endParaRPr lang="de-DE" sz="40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de-DE" sz="1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1142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Diagnostik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10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de-DE" dirty="0" smtClean="0"/>
              <a:t>Ausschluss von Differentialdiagnosen</a:t>
            </a:r>
          </a:p>
          <a:p>
            <a:r>
              <a:rPr lang="de-DE" dirty="0" smtClean="0"/>
              <a:t>Sekundäre Demenzen </a:t>
            </a:r>
          </a:p>
          <a:p>
            <a:r>
              <a:rPr lang="de-DE" dirty="0" smtClean="0"/>
              <a:t>Als Folge eines Schlaganfalls</a:t>
            </a:r>
          </a:p>
          <a:p>
            <a:r>
              <a:rPr lang="de-DE" dirty="0" smtClean="0"/>
              <a:t>Bei Morbus Parkinson</a:t>
            </a:r>
          </a:p>
          <a:p>
            <a:r>
              <a:rPr lang="de-DE" dirty="0" smtClean="0"/>
              <a:t>Hypothyreose (Schilddrüsenunterfunktion)</a:t>
            </a:r>
          </a:p>
          <a:p>
            <a:r>
              <a:rPr lang="de-DE" dirty="0" smtClean="0"/>
              <a:t>Vitamin-B12-Mangel</a:t>
            </a:r>
            <a:endParaRPr lang="de-DE" dirty="0" smtClean="0"/>
          </a:p>
          <a:p>
            <a:r>
              <a:rPr lang="de-DE" dirty="0" smtClean="0"/>
              <a:t>Vergiftungen </a:t>
            </a:r>
            <a:r>
              <a:rPr lang="de-DE" dirty="0" smtClean="0"/>
              <a:t>z.B. durch </a:t>
            </a:r>
            <a:r>
              <a:rPr lang="de-DE" dirty="0" smtClean="0"/>
              <a:t>Medikamente</a:t>
            </a:r>
          </a:p>
          <a:p>
            <a:r>
              <a:rPr lang="de-DE" dirty="0" smtClean="0"/>
              <a:t>Hirnblutungen</a:t>
            </a:r>
          </a:p>
          <a:p>
            <a:r>
              <a:rPr lang="de-DE" dirty="0" smtClean="0"/>
              <a:t>Hirntumore</a:t>
            </a:r>
          </a:p>
          <a:p>
            <a:r>
              <a:rPr lang="de-DE" dirty="0" smtClean="0"/>
              <a:t>Erhöhter Hirndruck aufgrund anderer Ursachen</a:t>
            </a:r>
          </a:p>
          <a:p>
            <a:r>
              <a:rPr lang="de-DE" dirty="0" smtClean="0"/>
              <a:t>Depressionen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32158192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Diagnostik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11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T</a:t>
            </a:r>
            <a:r>
              <a:rPr lang="de-DE" dirty="0" smtClean="0"/>
              <a:t>estverfahren</a:t>
            </a:r>
            <a:endParaRPr lang="de-DE" dirty="0"/>
          </a:p>
          <a:p>
            <a:r>
              <a:rPr lang="de-DE" dirty="0" smtClean="0"/>
              <a:t>Neurologische Tests (zur Zeit noch keine passenden Tests für Migranten in Deutschland)</a:t>
            </a:r>
          </a:p>
          <a:p>
            <a:r>
              <a:rPr lang="de-DE" dirty="0" smtClean="0"/>
              <a:t>Liquor- (Hirnwasser) und Blutuntersuchungen</a:t>
            </a:r>
          </a:p>
          <a:p>
            <a:r>
              <a:rPr lang="de-DE" dirty="0" smtClean="0"/>
              <a:t>CT/MRT</a:t>
            </a:r>
            <a:endParaRPr lang="de-DE" dirty="0" smtClean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4052356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Behandlung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12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de-DE" b="1" dirty="0" smtClean="0"/>
              <a:t>Heilung zur Zeit nicht möglich</a:t>
            </a:r>
          </a:p>
          <a:p>
            <a:r>
              <a:rPr lang="de-DE" dirty="0" smtClean="0"/>
              <a:t>Behandlung von </a:t>
            </a:r>
            <a:r>
              <a:rPr lang="de-DE" dirty="0" smtClean="0"/>
              <a:t>Differenzialerkrankungen</a:t>
            </a:r>
            <a:endParaRPr lang="de-DE" dirty="0" smtClean="0"/>
          </a:p>
          <a:p>
            <a:r>
              <a:rPr lang="de-DE" dirty="0" smtClean="0"/>
              <a:t>Internistische Behandlung der gefäßbedingten Demenz</a:t>
            </a:r>
          </a:p>
          <a:p>
            <a:r>
              <a:rPr lang="de-DE" dirty="0" smtClean="0"/>
              <a:t>Medikamentöse Therapie mit </a:t>
            </a:r>
            <a:r>
              <a:rPr lang="de-DE" b="1" dirty="0" err="1" smtClean="0"/>
              <a:t>Antidementiva</a:t>
            </a:r>
            <a:r>
              <a:rPr lang="de-DE" dirty="0" smtClean="0"/>
              <a:t> kann vereinzelt den Verlauf der Erkrankung bei Typ Alzheimer hinauszögern, aber nicht stoppen</a:t>
            </a:r>
          </a:p>
          <a:p>
            <a:r>
              <a:rPr lang="de-DE" b="1" dirty="0" smtClean="0"/>
              <a:t>Neuroleptika</a:t>
            </a:r>
            <a:r>
              <a:rPr lang="de-DE" dirty="0" smtClean="0"/>
              <a:t> können Unruhe, Aggressivität und Wahnvorstellungen behandeln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28415054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Erhalt der Leistungsfähigkeit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13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r>
              <a:rPr lang="de-DE" dirty="0" smtClean="0"/>
              <a:t>Ergotherapie</a:t>
            </a:r>
            <a:endParaRPr lang="de-DE" dirty="0"/>
          </a:p>
          <a:p>
            <a:r>
              <a:rPr lang="de-DE" dirty="0"/>
              <a:t>Gymnastik</a:t>
            </a:r>
          </a:p>
          <a:p>
            <a:r>
              <a:rPr lang="de-DE" dirty="0"/>
              <a:t>Geistiges Training</a:t>
            </a:r>
          </a:p>
          <a:p>
            <a:r>
              <a:rPr lang="de-DE" dirty="0"/>
              <a:t>Feste Tagesabläufe</a:t>
            </a:r>
          </a:p>
          <a:p>
            <a:r>
              <a:rPr lang="de-DE" dirty="0"/>
              <a:t>Persönliche Interessen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23962289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Komplikationen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14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 smtClean="0"/>
              <a:t>Herausfordernde </a:t>
            </a:r>
            <a:r>
              <a:rPr lang="de-DE" dirty="0" smtClean="0"/>
              <a:t>Verhaltensweisen, z.B</a:t>
            </a:r>
            <a:r>
              <a:rPr lang="de-DE" dirty="0" smtClean="0"/>
              <a:t>.: </a:t>
            </a:r>
          </a:p>
          <a:p>
            <a:r>
              <a:rPr lang="de-DE" dirty="0" smtClean="0"/>
              <a:t>Findet Gegenstände nicht</a:t>
            </a:r>
          </a:p>
          <a:p>
            <a:r>
              <a:rPr lang="de-DE" dirty="0" smtClean="0"/>
              <a:t>Diebstahlsbezichtigungen</a:t>
            </a:r>
          </a:p>
          <a:p>
            <a:r>
              <a:rPr lang="de-DE" dirty="0" smtClean="0"/>
              <a:t>Wiederholtes Fragen</a:t>
            </a:r>
          </a:p>
          <a:p>
            <a:r>
              <a:rPr lang="de-DE" dirty="0" smtClean="0"/>
              <a:t>Ekel</a:t>
            </a:r>
          </a:p>
          <a:p>
            <a:r>
              <a:rPr lang="de-DE" dirty="0" smtClean="0"/>
              <a:t>Aufbrausendes Verhalten</a:t>
            </a:r>
          </a:p>
          <a:p>
            <a:r>
              <a:rPr lang="de-DE" dirty="0" smtClean="0"/>
              <a:t>Verlassen der Wohnung</a:t>
            </a:r>
          </a:p>
          <a:p>
            <a:r>
              <a:rPr lang="de-DE" dirty="0" smtClean="0"/>
              <a:t>Tag- und Nachtumkehr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21227188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Kommunikation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15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r>
              <a:rPr lang="de-DE" dirty="0" smtClean="0">
                <a:solidFill>
                  <a:srgbClr val="00B050"/>
                </a:solidFill>
              </a:rPr>
              <a:t>Erzählen sie uns von einer Situation, die Sie als besonders schwierig </a:t>
            </a:r>
            <a:r>
              <a:rPr lang="de-DE" dirty="0" smtClean="0">
                <a:solidFill>
                  <a:srgbClr val="00B050"/>
                </a:solidFill>
              </a:rPr>
              <a:t>erleben.</a:t>
            </a:r>
            <a:endParaRPr lang="de-DE" dirty="0" smtClean="0">
              <a:solidFill>
                <a:srgbClr val="00B050"/>
              </a:solidFill>
            </a:endParaRPr>
          </a:p>
          <a:p>
            <a:r>
              <a:rPr lang="de-DE" dirty="0" smtClean="0">
                <a:solidFill>
                  <a:srgbClr val="00B050"/>
                </a:solidFill>
              </a:rPr>
              <a:t>Wir wollen sehen, ob wir uns gegenseitig helfen </a:t>
            </a:r>
            <a:r>
              <a:rPr lang="de-DE" dirty="0" smtClean="0">
                <a:solidFill>
                  <a:srgbClr val="00B050"/>
                </a:solidFill>
              </a:rPr>
              <a:t>können.</a:t>
            </a:r>
            <a:endParaRPr lang="de-DE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85183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Folgeerkrankungen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16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r>
              <a:rPr lang="de-DE" dirty="0" smtClean="0"/>
              <a:t>Eingeschränkte </a:t>
            </a:r>
            <a:r>
              <a:rPr lang="de-DE" dirty="0"/>
              <a:t>B</a:t>
            </a:r>
            <a:r>
              <a:rPr lang="de-DE" dirty="0" smtClean="0"/>
              <a:t>eweglichkeit</a:t>
            </a:r>
          </a:p>
          <a:p>
            <a:r>
              <a:rPr lang="de-DE" dirty="0" smtClean="0"/>
              <a:t>Lungenentzündungen</a:t>
            </a:r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23894751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Pflege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17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de-DE" dirty="0" smtClean="0"/>
              <a:t>Kommunikation</a:t>
            </a:r>
          </a:p>
          <a:p>
            <a:pPr marL="514350" indent="-514350">
              <a:buFont typeface="+mj-lt"/>
              <a:buAutoNum type="arabicPeriod"/>
            </a:pPr>
            <a:r>
              <a:rPr lang="de-DE" dirty="0" smtClean="0"/>
              <a:t>Ernährung und Ausscheidung</a:t>
            </a:r>
          </a:p>
          <a:p>
            <a:pPr marL="514350" indent="-514350">
              <a:buFont typeface="+mj-lt"/>
              <a:buAutoNum type="arabicPeriod"/>
            </a:pPr>
            <a:r>
              <a:rPr lang="de-DE" dirty="0" smtClean="0"/>
              <a:t>Bewegung und </a:t>
            </a:r>
            <a:r>
              <a:rPr lang="de-DE" dirty="0"/>
              <a:t>T</a:t>
            </a:r>
            <a:r>
              <a:rPr lang="de-DE" dirty="0" smtClean="0"/>
              <a:t>agesgestaltung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35544238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</a:t>
            </a:r>
            <a:r>
              <a:rPr lang="de-DE" dirty="0" smtClean="0"/>
              <a:t>flege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18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de-DE" dirty="0" smtClean="0"/>
              <a:t>Kommunikation</a:t>
            </a:r>
          </a:p>
          <a:p>
            <a:r>
              <a:rPr lang="de-DE" dirty="0" smtClean="0"/>
              <a:t>Konstante Bezugspersonen</a:t>
            </a:r>
          </a:p>
          <a:p>
            <a:r>
              <a:rPr lang="de-DE" dirty="0" smtClean="0"/>
              <a:t>Klare Anleitungen</a:t>
            </a:r>
          </a:p>
          <a:p>
            <a:r>
              <a:rPr lang="de-DE" dirty="0" smtClean="0"/>
              <a:t>Einfache, klare Sätze</a:t>
            </a:r>
          </a:p>
          <a:p>
            <a:r>
              <a:rPr lang="de-DE" dirty="0" smtClean="0"/>
              <a:t>Geduld vermitteln</a:t>
            </a:r>
          </a:p>
          <a:p>
            <a:r>
              <a:rPr lang="de-DE" dirty="0" smtClean="0"/>
              <a:t>Emotionen spiegeln</a:t>
            </a:r>
          </a:p>
          <a:p>
            <a:r>
              <a:rPr lang="de-DE" dirty="0" smtClean="0"/>
              <a:t>Lob und Zuwendung zeigen</a:t>
            </a:r>
          </a:p>
          <a:p>
            <a:r>
              <a:rPr lang="de-DE" dirty="0" smtClean="0"/>
              <a:t>Nicht überfordern</a:t>
            </a:r>
          </a:p>
          <a:p>
            <a:r>
              <a:rPr lang="de-DE" dirty="0" smtClean="0"/>
              <a:t>Wenn gewünscht: Körperkontakt</a:t>
            </a:r>
          </a:p>
          <a:p>
            <a:r>
              <a:rPr lang="de-DE" dirty="0" smtClean="0"/>
              <a:t>Mimik und Gestik</a:t>
            </a:r>
          </a:p>
          <a:p>
            <a:r>
              <a:rPr lang="de-DE" dirty="0" smtClean="0"/>
              <a:t>Singen/Musizieren</a:t>
            </a:r>
            <a:endParaRPr lang="de-DE" dirty="0" smtClean="0"/>
          </a:p>
          <a:p>
            <a:r>
              <a:rPr lang="de-DE" dirty="0" smtClean="0"/>
              <a:t>In die Welt des Erkrankten gehen</a:t>
            </a:r>
          </a:p>
          <a:p>
            <a:r>
              <a:rPr lang="de-DE" dirty="0" smtClean="0"/>
              <a:t>Nicht widersprechen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4935088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Pflege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19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r>
              <a:rPr lang="de-DE" dirty="0" smtClean="0">
                <a:solidFill>
                  <a:srgbClr val="00B050"/>
                </a:solidFill>
              </a:rPr>
              <a:t>Gemeinsam wollen wir nun Kinderlieder oder Volkslieder in </a:t>
            </a:r>
            <a:r>
              <a:rPr lang="de-DE" dirty="0" smtClean="0">
                <a:solidFill>
                  <a:srgbClr val="00B050"/>
                </a:solidFill>
              </a:rPr>
              <a:t>Ihrer </a:t>
            </a:r>
            <a:r>
              <a:rPr lang="de-DE" dirty="0" smtClean="0">
                <a:solidFill>
                  <a:srgbClr val="00B050"/>
                </a:solidFill>
              </a:rPr>
              <a:t>Heimatsprache </a:t>
            </a:r>
            <a:r>
              <a:rPr lang="de-DE" dirty="0" smtClean="0">
                <a:solidFill>
                  <a:srgbClr val="00B050"/>
                </a:solidFill>
              </a:rPr>
              <a:t>singen.</a:t>
            </a:r>
            <a:endParaRPr lang="de-DE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37666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Schulungsinhalte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2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r>
              <a:rPr lang="de-DE" dirty="0" smtClean="0"/>
              <a:t>Krankheitsentstehung</a:t>
            </a:r>
          </a:p>
          <a:p>
            <a:r>
              <a:rPr lang="de-DE" dirty="0" smtClean="0"/>
              <a:t>Symptome</a:t>
            </a:r>
          </a:p>
          <a:p>
            <a:r>
              <a:rPr lang="de-DE" dirty="0"/>
              <a:t>D</a:t>
            </a:r>
            <a:r>
              <a:rPr lang="de-DE" dirty="0" smtClean="0"/>
              <a:t>iagnostik</a:t>
            </a:r>
          </a:p>
          <a:p>
            <a:r>
              <a:rPr lang="de-DE" dirty="0" smtClean="0"/>
              <a:t>Behandlung</a:t>
            </a:r>
          </a:p>
          <a:p>
            <a:r>
              <a:rPr lang="de-DE" dirty="0" smtClean="0"/>
              <a:t>Komplikationen</a:t>
            </a:r>
          </a:p>
          <a:p>
            <a:r>
              <a:rPr lang="de-DE" dirty="0" smtClean="0"/>
              <a:t>Folgeerkrankungen</a:t>
            </a:r>
          </a:p>
          <a:p>
            <a:r>
              <a:rPr lang="de-DE" dirty="0" smtClean="0"/>
              <a:t>Pflege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10862916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Pflege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20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de-DE" dirty="0" smtClean="0"/>
              <a:t>Ernährung</a:t>
            </a:r>
          </a:p>
          <a:p>
            <a:r>
              <a:rPr lang="de-DE" dirty="0" smtClean="0"/>
              <a:t>Essen und trinken kann vergessen werden (zu wenig)</a:t>
            </a:r>
          </a:p>
          <a:p>
            <a:r>
              <a:rPr lang="de-DE" dirty="0" smtClean="0"/>
              <a:t>Es wird vergessen, dass schon gegessen wurde (zu viel)</a:t>
            </a:r>
          </a:p>
          <a:p>
            <a:r>
              <a:rPr lang="de-DE" dirty="0" smtClean="0"/>
              <a:t>Erhöhter Kalorienbedarf durch Umherlaufen und Unruhe</a:t>
            </a:r>
          </a:p>
          <a:p>
            <a:r>
              <a:rPr lang="de-DE" dirty="0" smtClean="0"/>
              <a:t>Eventuell kleiner Portionen an verschiedenen Stellen hinstellen</a:t>
            </a:r>
          </a:p>
          <a:p>
            <a:r>
              <a:rPr lang="de-DE" dirty="0" smtClean="0"/>
              <a:t>Nur wenige Reize zugleich auf dem Tisch</a:t>
            </a:r>
          </a:p>
          <a:p>
            <a:r>
              <a:rPr lang="de-DE" dirty="0" smtClean="0"/>
              <a:t>Bekannte Gegenstände (z.B. Lieblingstasse)</a:t>
            </a:r>
          </a:p>
          <a:p>
            <a:r>
              <a:rPr lang="de-DE" dirty="0" smtClean="0"/>
              <a:t>Bekannte gut erkennbare Lebensmittel</a:t>
            </a:r>
          </a:p>
          <a:p>
            <a:r>
              <a:rPr lang="de-DE" dirty="0" smtClean="0"/>
              <a:t>Eventuell süße Speisen anbieten</a:t>
            </a:r>
          </a:p>
          <a:p>
            <a:r>
              <a:rPr lang="de-DE" dirty="0" smtClean="0"/>
              <a:t>Eventuell mit den Händen essen lassen</a:t>
            </a:r>
          </a:p>
          <a:p>
            <a:endParaRPr lang="de-DE" dirty="0" smtClean="0"/>
          </a:p>
          <a:p>
            <a:pPr marL="0" indent="0">
              <a:buNone/>
            </a:pPr>
            <a:r>
              <a:rPr lang="de-DE" dirty="0"/>
              <a:t>Ausscheidung</a:t>
            </a:r>
          </a:p>
          <a:p>
            <a:r>
              <a:rPr lang="de-DE" dirty="0" err="1" smtClean="0"/>
              <a:t>Kontinenztraining</a:t>
            </a:r>
            <a:r>
              <a:rPr lang="de-DE" dirty="0"/>
              <a:t>/ Inkontinenzmaterialien </a:t>
            </a:r>
            <a:r>
              <a:rPr lang="de-DE" dirty="0" smtClean="0"/>
              <a:t>verwenden</a:t>
            </a:r>
          </a:p>
          <a:p>
            <a:r>
              <a:rPr lang="de-DE" dirty="0" smtClean="0"/>
              <a:t>Toilette sollte gut erkennbar sein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22796076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</a:t>
            </a:r>
            <a:r>
              <a:rPr lang="de-DE" dirty="0" smtClean="0"/>
              <a:t>flege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21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de-DE" dirty="0" smtClean="0"/>
              <a:t>Mobilität/ Tagesgestaltung</a:t>
            </a:r>
          </a:p>
          <a:p>
            <a:r>
              <a:rPr lang="de-DE" dirty="0" smtClean="0"/>
              <a:t>Orientierungshilfen (Bilder, Symbole, feste Rituale)</a:t>
            </a:r>
          </a:p>
          <a:p>
            <a:r>
              <a:rPr lang="de-DE" dirty="0" smtClean="0"/>
              <a:t>Aktivität fördern (Spaziergänge in gewohnter Umgebung, Gartenarbeit, Haushaltstätigkeiten)</a:t>
            </a:r>
          </a:p>
          <a:p>
            <a:r>
              <a:rPr lang="de-DE" dirty="0" smtClean="0"/>
              <a:t>Nur wenige Reize zugleich</a:t>
            </a:r>
          </a:p>
          <a:p>
            <a:r>
              <a:rPr lang="de-DE" dirty="0" smtClean="0"/>
              <a:t>Bekannte Gegenstände verwenden</a:t>
            </a:r>
          </a:p>
          <a:p>
            <a:r>
              <a:rPr lang="de-DE" dirty="0" smtClean="0"/>
              <a:t>Beschäftigung tagsüber um nächtlichen Schlaf zu fördern</a:t>
            </a:r>
          </a:p>
          <a:p>
            <a:r>
              <a:rPr lang="de-DE" dirty="0" smtClean="0"/>
              <a:t>Umgebung sicher gestalten (Stolperfallen, Gefahrenquellen entfernen)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20087533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Quellen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22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fontScale="77500" lnSpcReduction="20000"/>
          </a:bodyPr>
          <a:lstStyle/>
          <a:p>
            <a:r>
              <a:rPr lang="de-DE" dirty="0" smtClean="0"/>
              <a:t>James IA </a:t>
            </a:r>
            <a:r>
              <a:rPr lang="de-DE" dirty="0"/>
              <a:t>(2013</a:t>
            </a:r>
            <a:r>
              <a:rPr lang="de-DE" dirty="0" smtClean="0"/>
              <a:t>):Herausforderndes </a:t>
            </a:r>
            <a:r>
              <a:rPr lang="de-DE" dirty="0"/>
              <a:t>Verhalten bei Menschen mit Demenz. Einschätzen, verstehen und behandeln. </a:t>
            </a:r>
            <a:r>
              <a:rPr lang="de-DE" dirty="0" smtClean="0"/>
              <a:t>Hans Huber, </a:t>
            </a:r>
            <a:r>
              <a:rPr lang="de-DE" dirty="0"/>
              <a:t>Bern</a:t>
            </a:r>
          </a:p>
          <a:p>
            <a:r>
              <a:rPr lang="de-DE" dirty="0" smtClean="0"/>
              <a:t>Kastner U, </a:t>
            </a:r>
            <a:r>
              <a:rPr lang="de-DE" dirty="0" err="1" smtClean="0"/>
              <a:t>Löbach</a:t>
            </a:r>
            <a:r>
              <a:rPr lang="de-DE" dirty="0" smtClean="0"/>
              <a:t> R </a:t>
            </a:r>
            <a:r>
              <a:rPr lang="de-DE" dirty="0"/>
              <a:t>(2014</a:t>
            </a:r>
            <a:r>
              <a:rPr lang="de-DE" dirty="0" smtClean="0"/>
              <a:t>):Handbuch </a:t>
            </a:r>
            <a:r>
              <a:rPr lang="de-DE" dirty="0" err="1"/>
              <a:t>Demez</a:t>
            </a:r>
            <a:r>
              <a:rPr lang="de-DE" dirty="0"/>
              <a:t>. Fachwissen für Pflege und Beratung. 3. </a:t>
            </a:r>
            <a:r>
              <a:rPr lang="de-DE" dirty="0" smtClean="0"/>
              <a:t>Aufl. </a:t>
            </a:r>
            <a:r>
              <a:rPr lang="de-DE" dirty="0" err="1" smtClean="0"/>
              <a:t>Elsevier</a:t>
            </a:r>
            <a:r>
              <a:rPr lang="de-DE" dirty="0" smtClean="0"/>
              <a:t>, </a:t>
            </a:r>
            <a:r>
              <a:rPr lang="de-DE" dirty="0"/>
              <a:t>München</a:t>
            </a:r>
          </a:p>
          <a:p>
            <a:r>
              <a:rPr lang="de-DE" dirty="0" smtClean="0"/>
              <a:t>NN (2007) Pflege </a:t>
            </a:r>
            <a:r>
              <a:rPr lang="de-DE" dirty="0"/>
              <a:t>Heute. Lehrbuch für Pflegeberufe. </a:t>
            </a:r>
            <a:r>
              <a:rPr lang="de-DE" dirty="0" smtClean="0"/>
              <a:t>4. Aufl. </a:t>
            </a:r>
            <a:r>
              <a:rPr lang="de-DE" dirty="0" err="1" smtClean="0"/>
              <a:t>Elsevier</a:t>
            </a:r>
            <a:r>
              <a:rPr lang="de-DE" dirty="0" smtClean="0"/>
              <a:t>, </a:t>
            </a:r>
            <a:r>
              <a:rPr lang="de-DE" dirty="0"/>
              <a:t>München</a:t>
            </a:r>
          </a:p>
          <a:p>
            <a:r>
              <a:rPr lang="de-DE" dirty="0" err="1" smtClean="0"/>
              <a:t>Schewior</a:t>
            </a:r>
            <a:r>
              <a:rPr lang="de-DE" dirty="0" smtClean="0"/>
              <a:t>-Popp S, Sitzmann F, Ullrich L </a:t>
            </a:r>
            <a:r>
              <a:rPr lang="de-DE" dirty="0"/>
              <a:t>(Hrsg</a:t>
            </a:r>
            <a:r>
              <a:rPr lang="de-DE" dirty="0" smtClean="0"/>
              <a:t>.):</a:t>
            </a:r>
            <a:r>
              <a:rPr lang="de-DE" dirty="0" err="1" smtClean="0"/>
              <a:t>Thiemes</a:t>
            </a:r>
            <a:r>
              <a:rPr lang="de-DE" dirty="0" smtClean="0"/>
              <a:t> </a:t>
            </a:r>
            <a:r>
              <a:rPr lang="de-DE" dirty="0"/>
              <a:t>Pflege. Das Lehrbuch für Pflegende in der Ausbildung. 12. </a:t>
            </a:r>
            <a:r>
              <a:rPr lang="de-DE" dirty="0" smtClean="0"/>
              <a:t>Aufl. Thieme, Stuttgart </a:t>
            </a:r>
            <a:r>
              <a:rPr lang="de-DE" dirty="0"/>
              <a:t>New </a:t>
            </a:r>
            <a:r>
              <a:rPr lang="de-DE" dirty="0" smtClean="0"/>
              <a:t>York</a:t>
            </a:r>
            <a:endParaRPr lang="de-DE" dirty="0"/>
          </a:p>
          <a:p>
            <a:r>
              <a:rPr lang="de-DE" dirty="0" smtClean="0"/>
              <a:t>Werner S </a:t>
            </a:r>
            <a:r>
              <a:rPr lang="de-DE" dirty="0"/>
              <a:t>(2014</a:t>
            </a:r>
            <a:r>
              <a:rPr lang="de-DE" dirty="0" smtClean="0"/>
              <a:t>):Praxishandbuch </a:t>
            </a:r>
            <a:r>
              <a:rPr lang="de-DE" dirty="0"/>
              <a:t>Demenzbegleitung. Menschen mit einer Demenz aktivieren, begleiten und unterstützen. </a:t>
            </a:r>
            <a:r>
              <a:rPr lang="de-DE" dirty="0" smtClean="0"/>
              <a:t>Hans </a:t>
            </a:r>
            <a:r>
              <a:rPr lang="de-DE" dirty="0"/>
              <a:t>Huber</a:t>
            </a:r>
            <a:r>
              <a:rPr lang="de-DE"/>
              <a:t>, </a:t>
            </a:r>
            <a:r>
              <a:rPr lang="de-DE" smtClean="0"/>
              <a:t>Bern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2579790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Krankheitsentstehung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3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Demenz ist ein organisch bedingter, fortschreitender Verlust zuvor vorhandener geistiger Fähigkeiten, mit Gedächtnis-, Wahrnehmungs- und </a:t>
            </a:r>
            <a:r>
              <a:rPr lang="de-DE" dirty="0"/>
              <a:t>D</a:t>
            </a:r>
            <a:r>
              <a:rPr lang="de-DE" dirty="0" smtClean="0"/>
              <a:t>enkstörungen, Desorientiertheit und Persönlichkeitsveränderungen. Als Folge der Erkrankung auch mit körperlichem Abbau verbunden. Die Ursache ist noch nicht abschließend geklärt.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41846356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Krankheitsentstehung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4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Unterteilung in</a:t>
            </a:r>
          </a:p>
          <a:p>
            <a:r>
              <a:rPr lang="de-DE" b="1" dirty="0" smtClean="0"/>
              <a:t>Vaskuläre Demenz </a:t>
            </a:r>
          </a:p>
          <a:p>
            <a:pPr marL="320040" lvl="1" indent="0">
              <a:buNone/>
            </a:pPr>
            <a:r>
              <a:rPr lang="de-DE" dirty="0" smtClean="0"/>
              <a:t>Untergang von Blutgefäßen im Gehirn</a:t>
            </a:r>
          </a:p>
          <a:p>
            <a:r>
              <a:rPr lang="de-DE" b="1" dirty="0" smtClean="0"/>
              <a:t>Demenz Typ Alzheimer</a:t>
            </a:r>
          </a:p>
          <a:p>
            <a:pPr marL="320040" lvl="1" indent="0">
              <a:buNone/>
            </a:pPr>
            <a:r>
              <a:rPr lang="de-DE" dirty="0" smtClean="0"/>
              <a:t>Eiweißablagerungen im </a:t>
            </a:r>
            <a:r>
              <a:rPr lang="de-DE" dirty="0"/>
              <a:t>G</a:t>
            </a:r>
            <a:r>
              <a:rPr lang="de-DE" dirty="0" smtClean="0"/>
              <a:t>ehirn, Absterben von Hirnnervenzellen, Schrumpfen des </a:t>
            </a:r>
            <a:r>
              <a:rPr lang="de-DE" dirty="0"/>
              <a:t>G</a:t>
            </a:r>
            <a:r>
              <a:rPr lang="de-DE" dirty="0" smtClean="0"/>
              <a:t>ehirns</a:t>
            </a:r>
          </a:p>
          <a:p>
            <a:r>
              <a:rPr lang="de-DE" b="1" dirty="0" smtClean="0"/>
              <a:t>Mischformen</a:t>
            </a:r>
          </a:p>
          <a:p>
            <a:r>
              <a:rPr lang="de-DE" b="1" dirty="0" smtClean="0"/>
              <a:t>Andere Demenzformen</a:t>
            </a:r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30628843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Symptome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5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fontScale="85000" lnSpcReduction="20000"/>
          </a:bodyPr>
          <a:lstStyle/>
          <a:p>
            <a:r>
              <a:rPr lang="de-DE" dirty="0" smtClean="0"/>
              <a:t>Zerstreutheit</a:t>
            </a:r>
          </a:p>
          <a:p>
            <a:r>
              <a:rPr lang="de-DE" dirty="0" smtClean="0"/>
              <a:t>Eingeschränkte Merkfähigkeit</a:t>
            </a:r>
          </a:p>
          <a:p>
            <a:r>
              <a:rPr lang="de-DE" dirty="0" smtClean="0"/>
              <a:t>Fehlende Orientierung</a:t>
            </a:r>
          </a:p>
          <a:p>
            <a:r>
              <a:rPr lang="de-DE" dirty="0" smtClean="0"/>
              <a:t>Umgekehrter </a:t>
            </a:r>
            <a:r>
              <a:rPr lang="de-DE" dirty="0" smtClean="0"/>
              <a:t>Tag-Nacht-Rhythmus</a:t>
            </a:r>
            <a:endParaRPr lang="de-DE" dirty="0" smtClean="0"/>
          </a:p>
          <a:p>
            <a:r>
              <a:rPr lang="de-DE" dirty="0" smtClean="0"/>
              <a:t>Eingeschränkte Sprachfähigkeit- und Verständnis</a:t>
            </a:r>
          </a:p>
          <a:p>
            <a:r>
              <a:rPr lang="de-DE" dirty="0" smtClean="0"/>
              <a:t>Eingeschränkte Alltagsfähigkeit</a:t>
            </a:r>
          </a:p>
          <a:p>
            <a:r>
              <a:rPr lang="de-DE" dirty="0" smtClean="0"/>
              <a:t>Interessenlosigkeit</a:t>
            </a:r>
          </a:p>
          <a:p>
            <a:r>
              <a:rPr lang="de-DE" dirty="0" smtClean="0"/>
              <a:t>Ängstlichkeit, Unruhe</a:t>
            </a:r>
          </a:p>
          <a:p>
            <a:r>
              <a:rPr lang="de-DE" dirty="0" smtClean="0"/>
              <a:t>Stimmungsveränderungen</a:t>
            </a:r>
          </a:p>
          <a:p>
            <a:r>
              <a:rPr lang="de-DE" dirty="0" smtClean="0"/>
              <a:t>Gehstörungen</a:t>
            </a:r>
          </a:p>
          <a:p>
            <a:r>
              <a:rPr lang="de-DE" dirty="0" smtClean="0"/>
              <a:t>Inkontinenz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3728795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Diagnostik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6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r>
              <a:rPr lang="de-DE" dirty="0" smtClean="0"/>
              <a:t>Einteilung in Schweregrade</a:t>
            </a:r>
          </a:p>
          <a:p>
            <a:pPr marL="514350" indent="-514350">
              <a:buFont typeface="+mj-lt"/>
              <a:buAutoNum type="arabicPeriod"/>
            </a:pPr>
            <a:r>
              <a:rPr lang="de-DE" dirty="0" smtClean="0"/>
              <a:t>Leichte Demenz</a:t>
            </a:r>
          </a:p>
          <a:p>
            <a:pPr marL="514350" indent="-514350">
              <a:buFont typeface="+mj-lt"/>
              <a:buAutoNum type="arabicPeriod"/>
            </a:pPr>
            <a:r>
              <a:rPr lang="de-DE" dirty="0" smtClean="0"/>
              <a:t>Mittlere Demenz</a:t>
            </a:r>
          </a:p>
          <a:p>
            <a:pPr marL="514350" indent="-514350">
              <a:buFont typeface="+mj-lt"/>
              <a:buAutoNum type="arabicPeriod"/>
            </a:pPr>
            <a:r>
              <a:rPr lang="de-DE" dirty="0" smtClean="0"/>
              <a:t>Schwere Demenz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28747813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Diagnostik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7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1. Leichte Demenz</a:t>
            </a:r>
          </a:p>
          <a:p>
            <a:r>
              <a:rPr lang="de-DE" dirty="0" smtClean="0"/>
              <a:t>Störung des Kurzzeitgedächtnisses</a:t>
            </a:r>
          </a:p>
          <a:p>
            <a:r>
              <a:rPr lang="de-DE" dirty="0" smtClean="0"/>
              <a:t>Wortfindungsstörungen</a:t>
            </a:r>
          </a:p>
          <a:p>
            <a:r>
              <a:rPr lang="de-DE" dirty="0" smtClean="0"/>
              <a:t>Einschränkung bei schwierigen Alltagshandlungen</a:t>
            </a:r>
          </a:p>
          <a:p>
            <a:r>
              <a:rPr lang="de-DE" dirty="0" smtClean="0"/>
              <a:t>Stimmungsveränderungen</a:t>
            </a:r>
          </a:p>
          <a:p>
            <a:r>
              <a:rPr lang="de-DE" dirty="0" smtClean="0"/>
              <a:t>Unwohlsein in fremder Umgebung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6528982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Diagnostik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8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de-DE" dirty="0" smtClean="0"/>
              <a:t>2. Mittlere Demenz</a:t>
            </a:r>
          </a:p>
          <a:p>
            <a:r>
              <a:rPr lang="de-DE" dirty="0" smtClean="0"/>
              <a:t>Orientierungsstörungen auch in vertrauter Umgebung</a:t>
            </a:r>
          </a:p>
          <a:p>
            <a:r>
              <a:rPr lang="de-DE" dirty="0" smtClean="0"/>
              <a:t>Personen werden nicht mehr richtig erkannt</a:t>
            </a:r>
          </a:p>
          <a:p>
            <a:r>
              <a:rPr lang="de-DE" dirty="0" smtClean="0"/>
              <a:t>Spracheinschränkungen</a:t>
            </a:r>
          </a:p>
          <a:p>
            <a:r>
              <a:rPr lang="de-DE" dirty="0" smtClean="0"/>
              <a:t>Unruhe</a:t>
            </a:r>
          </a:p>
          <a:p>
            <a:r>
              <a:rPr lang="de-DE" dirty="0" smtClean="0"/>
              <a:t>Gestörter Tag-Nacht-Rhythmus</a:t>
            </a:r>
          </a:p>
          <a:p>
            <a:r>
              <a:rPr lang="de-DE" dirty="0" smtClean="0"/>
              <a:t>Hilfebedürfnis</a:t>
            </a:r>
          </a:p>
          <a:p>
            <a:r>
              <a:rPr lang="de-DE" dirty="0" smtClean="0"/>
              <a:t>Notwendigkeit der Beaufsichtigung</a:t>
            </a:r>
          </a:p>
        </p:txBody>
      </p:sp>
    </p:spTree>
    <p:extLst>
      <p:ext uri="{BB962C8B-B14F-4D97-AF65-F5344CB8AC3E}">
        <p14:creationId xmlns:p14="http://schemas.microsoft.com/office/powerpoint/2010/main" xmlns="" val="28891534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Diagnostik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9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3. Schwere Demenz</a:t>
            </a:r>
          </a:p>
          <a:p>
            <a:r>
              <a:rPr lang="de-DE" dirty="0" smtClean="0"/>
              <a:t>Hilfe bei allen Alltagshandlungen</a:t>
            </a:r>
          </a:p>
          <a:p>
            <a:r>
              <a:rPr lang="de-DE" dirty="0" smtClean="0"/>
              <a:t>Sprache sehr eingeschränkt</a:t>
            </a:r>
          </a:p>
          <a:p>
            <a:r>
              <a:rPr lang="de-DE" dirty="0" smtClean="0"/>
              <a:t>Bewegung sehr eingeschränkt</a:t>
            </a:r>
          </a:p>
          <a:p>
            <a:r>
              <a:rPr lang="de-DE" dirty="0" smtClean="0"/>
              <a:t>Folgeerkrankungen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325341434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alathea">
  <a:themeElements>
    <a:clrScheme name="Okeanos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Galathea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alathea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645</Words>
  <Application>Microsoft Office PowerPoint</Application>
  <PresentationFormat>Bildschirmpräsentation (4:3)</PresentationFormat>
  <Paragraphs>172</Paragraphs>
  <Slides>22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22</vt:i4>
      </vt:variant>
    </vt:vector>
  </HeadingPairs>
  <TitlesOfParts>
    <vt:vector size="23" baseType="lpstr">
      <vt:lpstr>Galathea</vt:lpstr>
      <vt:lpstr>Modul 3:  Demenz</vt:lpstr>
      <vt:lpstr>Schulungsinhalte</vt:lpstr>
      <vt:lpstr>Krankheitsentstehung</vt:lpstr>
      <vt:lpstr>Krankheitsentstehung</vt:lpstr>
      <vt:lpstr>Symptome</vt:lpstr>
      <vt:lpstr>Diagnostik</vt:lpstr>
      <vt:lpstr>Diagnostik</vt:lpstr>
      <vt:lpstr>Diagnostik</vt:lpstr>
      <vt:lpstr>Diagnostik</vt:lpstr>
      <vt:lpstr>Diagnostik</vt:lpstr>
      <vt:lpstr>Diagnostik</vt:lpstr>
      <vt:lpstr>Behandlung</vt:lpstr>
      <vt:lpstr>Erhalt der Leistungsfähigkeit</vt:lpstr>
      <vt:lpstr>Komplikationen</vt:lpstr>
      <vt:lpstr>Kommunikation</vt:lpstr>
      <vt:lpstr>Folgeerkrankungen</vt:lpstr>
      <vt:lpstr>Pflege</vt:lpstr>
      <vt:lpstr>Pflege</vt:lpstr>
      <vt:lpstr>Pflege</vt:lpstr>
      <vt:lpstr>Pflege</vt:lpstr>
      <vt:lpstr>Pflege</vt:lpstr>
      <vt:lpstr>Quellen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Qualifizierung und Unterstützung von pflegenden Angehörigen mit Migrationshintergrund und Pflegefachkräften Kultursensible Versorgungsbedürfnisse identifizieren und Chancen nutzen (KURVE)</dc:title>
  <dc:creator>kurve1</dc:creator>
  <cp:lastModifiedBy>Sirka Nitschmann</cp:lastModifiedBy>
  <cp:revision>40</cp:revision>
  <dcterms:created xsi:type="dcterms:W3CDTF">2015-01-19T08:47:50Z</dcterms:created>
  <dcterms:modified xsi:type="dcterms:W3CDTF">2017-07-04T14:26:03Z</dcterms:modified>
</cp:coreProperties>
</file>