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7" r:id="rId11"/>
    <p:sldId id="270" r:id="rId12"/>
    <p:sldId id="269" r:id="rId13"/>
    <p:sldId id="271" r:id="rId14"/>
    <p:sldId id="272" r:id="rId1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93610"/>
  </p:normalViewPr>
  <p:slideViewPr>
    <p:cSldViewPr>
      <p:cViewPr>
        <p:scale>
          <a:sx n="77" d="100"/>
          <a:sy n="77" d="100"/>
        </p:scale>
        <p:origin x="-678" y="-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3166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88712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2368528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51799201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426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7897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905469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480796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324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635041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3192136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43607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4:</a:t>
            </a:r>
            <a:br>
              <a:rPr lang="de-DE" sz="4000" dirty="0" smtClean="0"/>
            </a:br>
            <a:r>
              <a:rPr lang="de-DE" sz="4000" dirty="0" smtClean="0"/>
              <a:t>Lagerung und Transfer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18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611560" y="1628775"/>
            <a:ext cx="8280920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dirty="0" smtClean="0"/>
              <a:t>Ernährung </a:t>
            </a:r>
          </a:p>
          <a:p>
            <a:r>
              <a:rPr lang="de-DE" dirty="0" smtClean="0"/>
              <a:t>Ausreichende </a:t>
            </a:r>
            <a:r>
              <a:rPr lang="de-DE" dirty="0" smtClean="0"/>
              <a:t>Trinkmenge erhöht die Elastizität der Haut</a:t>
            </a:r>
          </a:p>
          <a:p>
            <a:r>
              <a:rPr lang="de-DE" dirty="0" smtClean="0"/>
              <a:t>Eiweiß und Vitamine spielen eine Rolle beim Aufbau der Haut</a:t>
            </a:r>
          </a:p>
          <a:p>
            <a:r>
              <a:rPr lang="de-DE" dirty="0" smtClean="0"/>
              <a:t>Zink fördert die Wundheilung</a:t>
            </a:r>
          </a:p>
          <a:p>
            <a:pPr marL="0" indent="0">
              <a:buNone/>
            </a:pPr>
            <a:r>
              <a:rPr lang="de-DE" dirty="0" smtClean="0"/>
              <a:t>Bewegung</a:t>
            </a:r>
          </a:p>
          <a:p>
            <a:r>
              <a:rPr lang="de-DE" dirty="0" smtClean="0"/>
              <a:t>Schon </a:t>
            </a:r>
            <a:r>
              <a:rPr lang="de-DE" dirty="0" smtClean="0"/>
              <a:t>geringe Bewegungen verändern die Druckbelastung und verbessern die Hautdurchblutung</a:t>
            </a:r>
          </a:p>
          <a:p>
            <a:r>
              <a:rPr lang="de-DE" dirty="0" smtClean="0"/>
              <a:t>Eigene </a:t>
            </a:r>
            <a:r>
              <a:rPr lang="de-DE" dirty="0" smtClean="0"/>
              <a:t>Beweglichkeit erhalten und wenn möglich verbessern</a:t>
            </a:r>
          </a:p>
          <a:p>
            <a:r>
              <a:rPr lang="de-DE" dirty="0" smtClean="0"/>
              <a:t>Alle </a:t>
            </a:r>
            <a:r>
              <a:rPr lang="de-DE" dirty="0" smtClean="0"/>
              <a:t>Tageshandlungen für Bewegungswechsel nutzen</a:t>
            </a:r>
          </a:p>
          <a:p>
            <a:r>
              <a:rPr lang="de-DE" dirty="0" smtClean="0"/>
              <a:t>Lagerungswechsel nach individuellem Bedarf durchführen</a:t>
            </a:r>
          </a:p>
          <a:p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87848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>
                <a:solidFill>
                  <a:srgbClr val="00B050"/>
                </a:solidFill>
              </a:rPr>
              <a:t>Praktische Übung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Wir werden Ihnen die Lagerung auf der Seite jetzt zeigen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Üben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anschließend miteinander und berichten Sie von ihren Erfahrungen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379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Transfertechniken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lvl="0" indent="0">
              <a:buClr>
                <a:srgbClr val="9FB8CD"/>
              </a:buClr>
              <a:buNone/>
            </a:pPr>
            <a:r>
              <a:rPr lang="de-DE" dirty="0">
                <a:solidFill>
                  <a:srgbClr val="00B050"/>
                </a:solidFill>
              </a:rPr>
              <a:t>Praktische Übung</a:t>
            </a:r>
          </a:p>
          <a:p>
            <a:pPr lvl="0">
              <a:buClr>
                <a:srgbClr val="9FB8CD"/>
              </a:buClr>
            </a:pPr>
            <a:r>
              <a:rPr lang="de-DE" dirty="0">
                <a:solidFill>
                  <a:srgbClr val="00B050"/>
                </a:solidFill>
              </a:rPr>
              <a:t>Wir werden Ihnen </a:t>
            </a:r>
            <a:r>
              <a:rPr lang="de-DE" dirty="0" smtClean="0">
                <a:solidFill>
                  <a:srgbClr val="00B050"/>
                </a:solidFill>
              </a:rPr>
              <a:t>den Transfer vom Bett auf den Stuhl </a:t>
            </a:r>
            <a:r>
              <a:rPr lang="de-DE" dirty="0">
                <a:solidFill>
                  <a:srgbClr val="00B050"/>
                </a:solidFill>
              </a:rPr>
              <a:t>jetzt </a:t>
            </a:r>
            <a:r>
              <a:rPr lang="de-DE" dirty="0" smtClean="0">
                <a:solidFill>
                  <a:srgbClr val="00B050"/>
                </a:solidFill>
              </a:rPr>
              <a:t>zeigen</a:t>
            </a:r>
            <a:endParaRPr lang="de-DE" dirty="0">
              <a:solidFill>
                <a:srgbClr val="00B050"/>
              </a:solidFill>
            </a:endParaRPr>
          </a:p>
          <a:p>
            <a:pPr lvl="0">
              <a:buClr>
                <a:srgbClr val="9FB8CD"/>
              </a:buClr>
            </a:pPr>
            <a:r>
              <a:rPr lang="de-DE" dirty="0">
                <a:solidFill>
                  <a:srgbClr val="00B050"/>
                </a:solidFill>
              </a:rPr>
              <a:t>Üben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>
                <a:solidFill>
                  <a:srgbClr val="00B050"/>
                </a:solidFill>
              </a:rPr>
              <a:t>anschließend miteinander und berichten Sie von </a:t>
            </a:r>
            <a:r>
              <a:rPr lang="de-DE" dirty="0" smtClean="0">
                <a:solidFill>
                  <a:srgbClr val="00B050"/>
                </a:solidFill>
              </a:rPr>
              <a:t>Ihren </a:t>
            </a:r>
            <a:r>
              <a:rPr lang="de-DE" dirty="0" smtClean="0">
                <a:solidFill>
                  <a:srgbClr val="00B050"/>
                </a:solidFill>
              </a:rPr>
              <a:t>Erfahrungen</a:t>
            </a:r>
            <a:endParaRPr lang="de-DE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68638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</a:t>
            </a:r>
            <a:r>
              <a:rPr lang="de-DE" dirty="0" smtClean="0"/>
              <a:t>ausaufgabe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7685856" cy="4495800"/>
          </a:xfrm>
        </p:spPr>
        <p:txBody>
          <a:bodyPr/>
          <a:lstStyle/>
          <a:p>
            <a:r>
              <a:rPr lang="de-DE" dirty="0" smtClean="0"/>
              <a:t>Üben Sie zuhause die Lagerung und den Transfer und berichten Sie beim nächsten Mal, was Ihnen zuhause leicht- oder schwergefallen ist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280988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10000"/>
          </a:bodyPr>
          <a:lstStyle/>
          <a:p>
            <a:r>
              <a:rPr lang="de-DE" dirty="0"/>
              <a:t>Deutsches Netzwerk für Qualitätsentwicklung in der Pflege </a:t>
            </a:r>
            <a:r>
              <a:rPr lang="de-DE" dirty="0" smtClean="0"/>
              <a:t>(2004) </a:t>
            </a:r>
            <a:r>
              <a:rPr lang="de-DE" dirty="0"/>
              <a:t>Expertenstandard. </a:t>
            </a:r>
            <a:r>
              <a:rPr lang="de-DE" dirty="0" err="1"/>
              <a:t>Dekubitusprophylaxe</a:t>
            </a:r>
            <a:r>
              <a:rPr lang="de-DE" dirty="0"/>
              <a:t> in der Pflege. Entwicklung – </a:t>
            </a:r>
            <a:r>
              <a:rPr lang="de-DE" dirty="0" err="1"/>
              <a:t>Konsentierung</a:t>
            </a:r>
            <a:r>
              <a:rPr lang="de-DE" dirty="0"/>
              <a:t> – </a:t>
            </a:r>
            <a:r>
              <a:rPr lang="de-DE" dirty="0" smtClean="0"/>
              <a:t>Implementierung</a:t>
            </a:r>
            <a:endParaRPr lang="de-DE" dirty="0"/>
          </a:p>
          <a:p>
            <a:r>
              <a:rPr lang="de-DE" dirty="0" smtClean="0"/>
              <a:t>NN (2007) Pflege </a:t>
            </a:r>
            <a:r>
              <a:rPr lang="de-DE" dirty="0"/>
              <a:t>Heute. Lehrbuch für Pflegeberufe. </a:t>
            </a:r>
            <a:r>
              <a:rPr lang="de-DE" dirty="0" smtClean="0"/>
              <a:t>4.Aufl. </a:t>
            </a:r>
            <a:r>
              <a:rPr lang="de-DE" dirty="0" err="1" smtClean="0"/>
              <a:t>Elsevier</a:t>
            </a:r>
            <a:r>
              <a:rPr lang="de-DE" dirty="0" smtClean="0"/>
              <a:t>, </a:t>
            </a:r>
            <a:r>
              <a:rPr lang="de-DE" dirty="0"/>
              <a:t>München</a:t>
            </a:r>
          </a:p>
          <a:p>
            <a:r>
              <a:rPr lang="de-DE" dirty="0" err="1" smtClean="0"/>
              <a:t>Schewior</a:t>
            </a:r>
            <a:r>
              <a:rPr lang="de-DE" dirty="0" smtClean="0"/>
              <a:t>-Popp S, Sitzmann F, Ullrich L (2012) </a:t>
            </a:r>
            <a:r>
              <a:rPr lang="de-DE" dirty="0"/>
              <a:t>Thiemes Pflege. Das Lehrbuch für Pflegende in der Ausbildung. 12. </a:t>
            </a:r>
            <a:r>
              <a:rPr lang="de-DE" dirty="0" smtClean="0"/>
              <a:t>Aufl. Thieme, Stuttgart </a:t>
            </a:r>
            <a:r>
              <a:rPr lang="de-DE" dirty="0"/>
              <a:t>New </a:t>
            </a:r>
            <a:r>
              <a:rPr lang="de-DE" dirty="0" smtClean="0"/>
              <a:t>York</a:t>
            </a:r>
            <a:endParaRPr lang="de-DE" dirty="0"/>
          </a:p>
          <a:p>
            <a:r>
              <a:rPr lang="de-DE" dirty="0" smtClean="0"/>
              <a:t>Scholz-Weinrich G, </a:t>
            </a:r>
            <a:r>
              <a:rPr lang="de-DE" dirty="0" err="1" smtClean="0"/>
              <a:t>Graber-Dünow</a:t>
            </a:r>
            <a:r>
              <a:rPr lang="de-DE" dirty="0" smtClean="0"/>
              <a:t> M (2015) </a:t>
            </a:r>
            <a:r>
              <a:rPr lang="de-DE" dirty="0"/>
              <a:t>Lebensraum Bett. Bettlägerige alte Menschen im Pflegealltag. </a:t>
            </a:r>
            <a:r>
              <a:rPr lang="de-DE" dirty="0" err="1" smtClean="0"/>
              <a:t>Schlütersche</a:t>
            </a:r>
            <a:r>
              <a:rPr lang="de-DE" smtClean="0"/>
              <a:t>, Hannover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683032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I</a:t>
            </a:r>
            <a:r>
              <a:rPr lang="de-DE" dirty="0" smtClean="0"/>
              <a:t>mmobilität</a:t>
            </a:r>
          </a:p>
          <a:p>
            <a:r>
              <a:rPr lang="de-DE" dirty="0" smtClean="0"/>
              <a:t>Lagerungstechniken</a:t>
            </a:r>
          </a:p>
          <a:p>
            <a:r>
              <a:rPr lang="de-DE" dirty="0" smtClean="0"/>
              <a:t>Komplikationen</a:t>
            </a:r>
          </a:p>
          <a:p>
            <a:r>
              <a:rPr lang="de-DE" dirty="0" smtClean="0"/>
              <a:t>Folgeerkrankungen</a:t>
            </a:r>
          </a:p>
          <a:p>
            <a:r>
              <a:rPr lang="de-DE" dirty="0" smtClean="0"/>
              <a:t>Pflege</a:t>
            </a:r>
          </a:p>
          <a:p>
            <a:r>
              <a:rPr lang="de-DE" dirty="0" smtClean="0"/>
              <a:t>Transfertechniken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640804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</a:t>
            </a:r>
            <a:r>
              <a:rPr lang="de-DE" dirty="0" smtClean="0"/>
              <a:t>mmobilität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Immobilität kann angeboren sein, durch einen Unfall oder Erkrankung erworben  oder Teil des Alterungsprozesses sein</a:t>
            </a:r>
          </a:p>
          <a:p>
            <a:r>
              <a:rPr lang="de-DE" dirty="0" smtClean="0"/>
              <a:t>Immobilität ist mit Einschränkungen der Selbstständigkeit verbunden</a:t>
            </a:r>
          </a:p>
          <a:p>
            <a:r>
              <a:rPr lang="de-DE" dirty="0" smtClean="0"/>
              <a:t>Wie </a:t>
            </a:r>
            <a:r>
              <a:rPr lang="de-DE" dirty="0" smtClean="0"/>
              <a:t>die </a:t>
            </a:r>
            <a:r>
              <a:rPr lang="de-DE" dirty="0"/>
              <a:t>B</a:t>
            </a:r>
            <a:r>
              <a:rPr lang="de-DE" dirty="0" smtClean="0"/>
              <a:t>ewegung eingeschränkt ist, ist bei jedem Menschen anders</a:t>
            </a:r>
          </a:p>
          <a:p>
            <a:r>
              <a:rPr lang="de-DE" dirty="0" smtClean="0"/>
              <a:t>Ziel ist es, die eigene Bewegungsfähigkeit zu erhalten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587706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Lagerungs-</a:t>
            </a:r>
            <a:r>
              <a:rPr lang="de-DE" smtClean="0"/>
              <a:t>/Transfertechniken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Praktische Übungen</a:t>
            </a:r>
          </a:p>
          <a:p>
            <a:r>
              <a:rPr lang="de-DE" dirty="0" smtClean="0"/>
              <a:t>Positionsunterstützung im Liegen</a:t>
            </a:r>
          </a:p>
          <a:p>
            <a:r>
              <a:rPr lang="de-DE" dirty="0" smtClean="0"/>
              <a:t>Positionsunterstützung im Sitzen</a:t>
            </a:r>
          </a:p>
          <a:p>
            <a:pPr marL="320040" lvl="1" indent="0">
              <a:buNone/>
            </a:pPr>
            <a:r>
              <a:rPr lang="de-DE" dirty="0" smtClean="0"/>
              <a:t>1. Waschen</a:t>
            </a:r>
          </a:p>
          <a:p>
            <a:pPr marL="320040" lvl="1" indent="0">
              <a:buNone/>
            </a:pPr>
            <a:r>
              <a:rPr lang="de-DE" dirty="0" smtClean="0"/>
              <a:t>2. Anreichen von Nahrung/Getränken</a:t>
            </a:r>
          </a:p>
          <a:p>
            <a:r>
              <a:rPr lang="de-DE" dirty="0" smtClean="0"/>
              <a:t>Aufsetzen an die Bettkante</a:t>
            </a:r>
          </a:p>
          <a:p>
            <a:r>
              <a:rPr lang="de-DE" dirty="0" smtClean="0"/>
              <a:t>Aufsetzen mit Strickleiter oder </a:t>
            </a:r>
            <a:r>
              <a:rPr lang="de-DE" dirty="0" err="1" smtClean="0"/>
              <a:t>Bettband</a:t>
            </a:r>
            <a:endParaRPr lang="de-DE" dirty="0" smtClean="0"/>
          </a:p>
          <a:p>
            <a:r>
              <a:rPr lang="de-DE" dirty="0" smtClean="0"/>
              <a:t>Vorstellen von Lagerungshilfen</a:t>
            </a:r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9981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Praktische Übungen</a:t>
            </a:r>
          </a:p>
          <a:p>
            <a:r>
              <a:rPr lang="de-DE" dirty="0" smtClean="0"/>
              <a:t>Rückenschonendes Arbeiten</a:t>
            </a:r>
          </a:p>
          <a:p>
            <a:r>
              <a:rPr lang="de-DE" dirty="0" smtClean="0"/>
              <a:t>Scherkräfte vermeiden</a:t>
            </a:r>
          </a:p>
          <a:p>
            <a:r>
              <a:rPr lang="de-DE" dirty="0" smtClean="0"/>
              <a:t>Verstärkung von </a:t>
            </a:r>
            <a:r>
              <a:rPr lang="de-DE" dirty="0" err="1"/>
              <a:t>S</a:t>
            </a:r>
            <a:r>
              <a:rPr lang="de-DE" dirty="0" err="1" smtClean="0"/>
              <a:t>pastiken</a:t>
            </a:r>
            <a:r>
              <a:rPr lang="de-DE" dirty="0" smtClean="0"/>
              <a:t> (</a:t>
            </a:r>
            <a:r>
              <a:rPr lang="de-DE" dirty="0" smtClean="0"/>
              <a:t>z.B</a:t>
            </a:r>
            <a:r>
              <a:rPr lang="de-DE" dirty="0" smtClean="0"/>
              <a:t>. nach Schlaganfall)vermeiden</a:t>
            </a:r>
          </a:p>
          <a:p>
            <a:r>
              <a:rPr lang="de-DE" dirty="0" smtClean="0"/>
              <a:t>Sturz vermeiden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475741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Dekubitus</a:t>
            </a:r>
          </a:p>
          <a:p>
            <a:r>
              <a:rPr lang="de-DE" dirty="0" smtClean="0"/>
              <a:t>Kontrakturen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068640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Dekubitus</a:t>
            </a:r>
          </a:p>
          <a:p>
            <a:r>
              <a:rPr lang="de-DE" dirty="0" smtClean="0"/>
              <a:t>Bei einem Dekubitus wird die Haut und das darunter liegende Gewebe geschädigt. </a:t>
            </a:r>
          </a:p>
          <a:p>
            <a:r>
              <a:rPr lang="de-DE" dirty="0" smtClean="0"/>
              <a:t>Ursachen der Schädigung ist längerer Druck auf eine Hautstelle. </a:t>
            </a:r>
          </a:p>
          <a:p>
            <a:r>
              <a:rPr lang="de-DE" dirty="0" smtClean="0"/>
              <a:t>Wie schnell sich eine Hautschädigung bildet hängt von dem Zustand des Gewebes ab.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813170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err="1" smtClean="0"/>
              <a:t>Dekubitusentstehung</a:t>
            </a:r>
            <a:endParaRPr lang="de-DE" dirty="0"/>
          </a:p>
          <a:p>
            <a:r>
              <a:rPr lang="de-DE" dirty="0"/>
              <a:t>Druck durch Liegen auf einer </a:t>
            </a:r>
            <a:r>
              <a:rPr lang="de-DE" dirty="0" smtClean="0"/>
              <a:t>Körperregion</a:t>
            </a:r>
          </a:p>
          <a:p>
            <a:r>
              <a:rPr lang="de-DE" dirty="0" smtClean="0"/>
              <a:t>Scherkräfte</a:t>
            </a:r>
            <a:endParaRPr lang="de-DE" dirty="0"/>
          </a:p>
          <a:p>
            <a:r>
              <a:rPr lang="de-DE" dirty="0"/>
              <a:t>Verringerte Durchblutung, Versorgung und Entsorgung von </a:t>
            </a:r>
            <a:r>
              <a:rPr lang="de-DE" dirty="0" smtClean="0"/>
              <a:t>Stoffwechselendprodukten</a:t>
            </a:r>
          </a:p>
          <a:p>
            <a:r>
              <a:rPr lang="de-DE" dirty="0" smtClean="0"/>
              <a:t>Eigenen Beweglichkeit</a:t>
            </a:r>
          </a:p>
          <a:p>
            <a:r>
              <a:rPr lang="de-DE" dirty="0" smtClean="0"/>
              <a:t>Körpergewicht (Unter- </a:t>
            </a:r>
            <a:r>
              <a:rPr lang="de-DE" dirty="0" smtClean="0"/>
              <a:t>und </a:t>
            </a:r>
            <a:r>
              <a:rPr lang="de-DE" dirty="0" smtClean="0"/>
              <a:t>Übergewicht)</a:t>
            </a:r>
          </a:p>
          <a:p>
            <a:r>
              <a:rPr lang="de-DE" dirty="0" smtClean="0"/>
              <a:t>Hautfeuchtigkeit</a:t>
            </a:r>
          </a:p>
          <a:p>
            <a:r>
              <a:rPr lang="de-DE" dirty="0" smtClean="0"/>
              <a:t>Schmerzwahrnehmung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92505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 smtClean="0"/>
              <a:t>Kontrakturen</a:t>
            </a:r>
          </a:p>
          <a:p>
            <a:r>
              <a:rPr lang="de-DE" dirty="0" smtClean="0"/>
              <a:t>Kontrakturen sind dauerhafte Verkürzungen von Muskeln, Sehnen und Bändern z.B. durch Bewegungsmangel und </a:t>
            </a:r>
            <a:r>
              <a:rPr lang="de-DE" dirty="0" smtClean="0"/>
              <a:t>Bettlägerigkeit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Sie </a:t>
            </a:r>
            <a:r>
              <a:rPr lang="de-DE" dirty="0" smtClean="0"/>
              <a:t>führen zu weiterer Bewegungseinschränkung und </a:t>
            </a:r>
            <a:r>
              <a:rPr lang="de-DE" dirty="0" smtClean="0"/>
              <a:t>Gelenkversteifung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Um </a:t>
            </a:r>
            <a:r>
              <a:rPr lang="de-DE" dirty="0" smtClean="0"/>
              <a:t>eine Kontraktur zu vermeiden, müssen alle Gelenke regelmäßig bewegt </a:t>
            </a:r>
            <a:r>
              <a:rPr lang="de-DE" dirty="0" smtClean="0"/>
              <a:t>werden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Strecken und </a:t>
            </a:r>
            <a:r>
              <a:rPr lang="de-DE" dirty="0" smtClean="0"/>
              <a:t>Beugen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Schmerzbehandlung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017745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</Words>
  <Application>Microsoft Office PowerPoint</Application>
  <PresentationFormat>Bildschirmpräsentation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Galathea</vt:lpstr>
      <vt:lpstr>Modul 4: Lagerung und Transfer</vt:lpstr>
      <vt:lpstr>Schulungsinhalte</vt:lpstr>
      <vt:lpstr>Immobilität</vt:lpstr>
      <vt:lpstr>Lagerungs-/Transfertechniken</vt:lpstr>
      <vt:lpstr>Komplikationen</vt:lpstr>
      <vt:lpstr>Folgeerkrankungen</vt:lpstr>
      <vt:lpstr>Folgeerkrankungen</vt:lpstr>
      <vt:lpstr>Folgeerkrankungen</vt:lpstr>
      <vt:lpstr>Folgeerkrankungen</vt:lpstr>
      <vt:lpstr>Pflege</vt:lpstr>
      <vt:lpstr>Folie 11</vt:lpstr>
      <vt:lpstr>Transfertechniken</vt:lpstr>
      <vt:lpstr>Hausaufgabe</vt:lpstr>
      <vt:lpstr>Quellen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</dc:title>
  <dc:creator>kurve1</dc:creator>
  <cp:lastModifiedBy>Sirka Nitschmann</cp:lastModifiedBy>
  <cp:revision>38</cp:revision>
  <dcterms:created xsi:type="dcterms:W3CDTF">2015-01-21T11:41:26Z</dcterms:created>
  <dcterms:modified xsi:type="dcterms:W3CDTF">2017-07-04T14:46:17Z</dcterms:modified>
</cp:coreProperties>
</file>