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80" r:id="rId3"/>
    <p:sldId id="266" r:id="rId4"/>
    <p:sldId id="278" r:id="rId5"/>
    <p:sldId id="268" r:id="rId6"/>
    <p:sldId id="279" r:id="rId7"/>
    <p:sldId id="269" r:id="rId8"/>
    <p:sldId id="270" r:id="rId9"/>
    <p:sldId id="271" r:id="rId10"/>
    <p:sldId id="272" r:id="rId11"/>
    <p:sldId id="273" r:id="rId12"/>
    <p:sldId id="274" r:id="rId13"/>
    <p:sldId id="275" r:id="rId14"/>
    <p:sldId id="276" r:id="rId15"/>
    <p:sldId id="277" r:id="rId16"/>
    <p:sldId id="281" r:id="rId17"/>
    <p:sldId id="282" r:id="rId18"/>
    <p:sldId id="262" r:id="rId19"/>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08"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7" name="Rechteck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hteck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534985E-5973-4D2F-A8F3-FF5DADBBD555}" type="datetimeFigureOut">
              <a:rPr lang="de-DE" smtClean="0"/>
              <a:pPr/>
              <a:t>04.07.2017</a:t>
            </a:fld>
            <a:endParaRPr lang="de-DE"/>
          </a:p>
        </p:txBody>
      </p:sp>
      <p:sp>
        <p:nvSpPr>
          <p:cNvPr id="17" name="Fußzeilenplatzhalt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de-DE">
              <a:solidFill>
                <a:srgbClr val="DDE9EC"/>
              </a:solidFill>
            </a:endParaRPr>
          </a:p>
        </p:txBody>
      </p:sp>
      <p:sp>
        <p:nvSpPr>
          <p:cNvPr id="29"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41B5DFE0-78B4-452B-9D60-C65E5A71627D}" type="slidenum">
              <a:rPr lang="de-DE" smtClean="0">
                <a:solidFill>
                  <a:srgbClr val="DDE9EC"/>
                </a:solidFill>
              </a:rPr>
              <a:pPr/>
              <a:t>‹Nr.›</a:t>
            </a:fld>
            <a:endParaRPr lang="de-DE">
              <a:solidFill>
                <a:srgbClr val="DDE9EC"/>
              </a:solidFill>
            </a:endParaRPr>
          </a:p>
        </p:txBody>
      </p:sp>
    </p:spTree>
    <p:extLst>
      <p:ext uri="{BB962C8B-B14F-4D97-AF65-F5344CB8AC3E}">
        <p14:creationId xmlns:p14="http://schemas.microsoft.com/office/powerpoint/2010/main" xmlns="" val="23498724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p:txBody>
          <a:bodyPr/>
          <a:lstStyle/>
          <a:p>
            <a:endParaRPr lang="de-DE">
              <a:solidFill>
                <a:srgbClr val="464653"/>
              </a:solidFill>
            </a:endParaRPr>
          </a:p>
        </p:txBody>
      </p:sp>
      <p:sp>
        <p:nvSpPr>
          <p:cNvPr id="6" name="Foliennummernplatzhalter 5"/>
          <p:cNvSpPr>
            <a:spLocks noGrp="1"/>
          </p:cNvSpPr>
          <p:nvPr>
            <p:ph type="sldNum" sz="quarter" idx="12"/>
          </p:nvPr>
        </p:nvSpPr>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930359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bg>
      <p:bgRef idx="1001">
        <a:schemeClr val="bg1"/>
      </p:bgRef>
    </p:bg>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53200" y="609600"/>
            <a:ext cx="2057400" cy="5516563"/>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a:xfrm>
            <a:off x="6553200" y="6248402"/>
            <a:ext cx="2209800" cy="365125"/>
          </a:xfrm>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5" name="Fußzeilenplatzhalter 4"/>
          <p:cNvSpPr>
            <a:spLocks noGrp="1"/>
          </p:cNvSpPr>
          <p:nvPr>
            <p:ph type="ftr" sz="quarter" idx="11"/>
          </p:nvPr>
        </p:nvSpPr>
        <p:spPr>
          <a:xfrm>
            <a:off x="457201" y="6248207"/>
            <a:ext cx="5573483" cy="365125"/>
          </a:xfrm>
        </p:spPr>
        <p:txBody>
          <a:bodyPr/>
          <a:lstStyle/>
          <a:p>
            <a:endParaRPr lang="de-DE">
              <a:solidFill>
                <a:srgbClr val="464653"/>
              </a:solidFill>
            </a:endParaRPr>
          </a:p>
        </p:txBody>
      </p:sp>
      <p:sp>
        <p:nvSpPr>
          <p:cNvPr id="7" name="Rechteck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hteck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hteck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liennummernplatzhalter 5"/>
          <p:cNvSpPr>
            <a:spLocks noGrp="1"/>
          </p:cNvSpPr>
          <p:nvPr>
            <p:ph type="sldNum" sz="quarter" idx="12"/>
          </p:nvPr>
        </p:nvSpPr>
        <p:spPr>
          <a:xfrm rot="5400000">
            <a:off x="5989638" y="144462"/>
            <a:ext cx="533400" cy="244476"/>
          </a:xfrm>
        </p:spPr>
        <p:txBody>
          <a:body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292283986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7343728" cy="990600"/>
          </a:xfrm>
        </p:spPr>
        <p:txBody>
          <a:bodyPr>
            <a:normAutofit/>
          </a:bodyPr>
          <a:lstStyle>
            <a:lvl1pPr>
              <a:defRPr sz="3600">
                <a:solidFill>
                  <a:schemeClr val="tx2"/>
                </a:solidFill>
              </a:defRPr>
            </a:lvl1pPr>
          </a:lstStyle>
          <a:p>
            <a:r>
              <a:rPr kumimoji="0" lang="de-DE" dirty="0" smtClean="0"/>
              <a:t>Titelmasterformat durch Klicken bearbeiten</a:t>
            </a:r>
            <a:endParaRPr kumimoji="0" lang="en-US" dirty="0"/>
          </a:p>
        </p:txBody>
      </p:sp>
      <p:sp>
        <p:nvSpPr>
          <p:cNvPr id="8" name="Inhaltsplatzhalter 7"/>
          <p:cNvSpPr>
            <a:spLocks noGrp="1"/>
          </p:cNvSpPr>
          <p:nvPr>
            <p:ph sz="quarter" idx="1"/>
          </p:nvPr>
        </p:nvSpPr>
        <p:spPr>
          <a:xfrm>
            <a:off x="612648" y="1600200"/>
            <a:ext cx="8153400" cy="4495800"/>
          </a:xfrm>
        </p:spPr>
        <p:txBody>
          <a:bodyPr/>
          <a:lstStyle>
            <a:lvl1pPr>
              <a:buSzPct val="100000"/>
              <a:buFont typeface="Wingdings" pitchFamily="2" charset="2"/>
              <a:buChar char="§"/>
              <a:defRPr>
                <a:solidFill>
                  <a:schemeClr val="tx2"/>
                </a:solidFill>
              </a:defRPr>
            </a:lvl1pPr>
            <a:lvl2pPr>
              <a:buSzPct val="100000"/>
              <a:buFont typeface="Wingdings" pitchFamily="2" charset="2"/>
              <a:buChar char="§"/>
              <a:defRPr>
                <a:solidFill>
                  <a:schemeClr val="tx2"/>
                </a:solidFill>
              </a:defRPr>
            </a:lvl2pPr>
            <a:lvl3pPr>
              <a:buSzPct val="100000"/>
              <a:buFont typeface="Wingdings" pitchFamily="2" charset="2"/>
              <a:buChar char="§"/>
              <a:defRPr>
                <a:solidFill>
                  <a:schemeClr val="tx2"/>
                </a:solidFill>
              </a:defRPr>
            </a:lvl3pPr>
            <a:lvl4pPr>
              <a:buFont typeface="Wingdings" pitchFamily="2" charset="2"/>
              <a:buChar char="§"/>
              <a:defRPr>
                <a:solidFill>
                  <a:schemeClr val="tx2"/>
                </a:solidFill>
              </a:defRPr>
            </a:lvl4pPr>
            <a:lvl5pPr>
              <a:buFont typeface="Wingdings" pitchFamily="2" charset="2"/>
              <a:buChar char="§"/>
              <a:defRPr>
                <a:solidFill>
                  <a:schemeClr val="tx2"/>
                </a:solidFill>
              </a:defRPr>
            </a:lvl5pPr>
          </a:lstStyle>
          <a:p>
            <a:pPr lvl="0" eaLnBrk="1" latinLnBrk="0" hangingPunct="1"/>
            <a:r>
              <a:rPr lang="de-DE" dirty="0" smtClean="0"/>
              <a:t>Textmasterformate durch Klicken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2" name="Datumsplatzhalter 11"/>
          <p:cNvSpPr>
            <a:spLocks noGrp="1"/>
          </p:cNvSpPr>
          <p:nvPr>
            <p:ph type="dt" sz="half" idx="10"/>
          </p:nvPr>
        </p:nvSpPr>
        <p:spPr>
          <a:xfrm>
            <a:off x="611560" y="6381328"/>
            <a:ext cx="8151440" cy="365125"/>
          </a:xfrm>
        </p:spPr>
        <p:txBody>
          <a:bodyPr/>
          <a:lstStyle>
            <a:lvl1pPr algn="ctr">
              <a:defRPr sz="1200"/>
            </a:lvl1pPr>
          </a:lstStyle>
          <a:p>
            <a:r>
              <a:rPr lang="de-DE" dirty="0" smtClean="0">
                <a:solidFill>
                  <a:srgbClr val="464653"/>
                </a:solidFill>
              </a:rPr>
              <a:t>Kooperationstreffen  -  13.02.2012</a:t>
            </a:r>
            <a:endParaRPr lang="de-DE" dirty="0">
              <a:solidFill>
                <a:srgbClr val="464653"/>
              </a:solidFill>
            </a:endParaRPr>
          </a:p>
        </p:txBody>
      </p:sp>
      <p:sp>
        <p:nvSpPr>
          <p:cNvPr id="13" name="Foliennummernplatzhalter 12"/>
          <p:cNvSpPr>
            <a:spLocks noGrp="1"/>
          </p:cNvSpPr>
          <p:nvPr>
            <p:ph type="sldNum" sz="quarter" idx="11"/>
          </p:nvPr>
        </p:nvSpPr>
        <p:spPr/>
        <p:txBody>
          <a:bodyPr/>
          <a:lstStyle/>
          <a:p>
            <a:fld id="{41B5DFE0-78B4-452B-9D60-C65E5A71627D}" type="slidenum">
              <a:rPr lang="de-DE" smtClean="0"/>
              <a:pPr/>
              <a:t>‹Nr.›</a:t>
            </a:fld>
            <a:endParaRPr lang="de-DE"/>
          </a:p>
        </p:txBody>
      </p:sp>
      <p:pic>
        <p:nvPicPr>
          <p:cNvPr id="15" name="Picture 1"/>
          <p:cNvPicPr>
            <a:picLocks noChangeAspect="1" noChangeArrowheads="1"/>
          </p:cNvPicPr>
          <p:nvPr userDrawn="1"/>
        </p:nvPicPr>
        <p:blipFill>
          <a:blip r:embed="rId2" cstate="print"/>
          <a:srcRect/>
          <a:stretch>
            <a:fillRect/>
          </a:stretch>
        </p:blipFill>
        <p:spPr bwMode="auto">
          <a:xfrm>
            <a:off x="8142727" y="404665"/>
            <a:ext cx="599092" cy="592434"/>
          </a:xfrm>
          <a:prstGeom prst="rect">
            <a:avLst/>
          </a:prstGeom>
          <a:noFill/>
          <a:ln w="9525">
            <a:noFill/>
            <a:miter lim="800000"/>
            <a:headEnd/>
            <a:tailEnd/>
          </a:ln>
        </p:spPr>
      </p:pic>
    </p:spTree>
    <p:extLst>
      <p:ext uri="{BB962C8B-B14F-4D97-AF65-F5344CB8AC3E}">
        <p14:creationId xmlns:p14="http://schemas.microsoft.com/office/powerpoint/2010/main" xmlns="" val="1006478751"/>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7"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de-DE" smtClean="0"/>
              <a:t>Titelmasterformat durch Klicken bearbeiten</a:t>
            </a:r>
            <a:endParaRPr kumimoji="0" lang="en-US"/>
          </a:p>
        </p:txBody>
      </p:sp>
      <p:sp>
        <p:nvSpPr>
          <p:cNvPr id="12" name="Datumsplatzhalter 1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p:txBody>
          <a:bodyPr/>
          <a:lstStyle/>
          <a:p>
            <a:endParaRPr lang="de-DE">
              <a:solidFill>
                <a:srgbClr val="464653"/>
              </a:solidFill>
            </a:endParaRPr>
          </a:p>
        </p:txBody>
      </p:sp>
    </p:spTree>
    <p:extLst>
      <p:ext uri="{BB962C8B-B14F-4D97-AF65-F5344CB8AC3E}">
        <p14:creationId xmlns:p14="http://schemas.microsoft.com/office/powerpoint/2010/main" xmlns="" val="121833769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9" name="Inhaltsplatzhalter 8"/>
          <p:cNvSpPr>
            <a:spLocks noGrp="1"/>
          </p:cNvSpPr>
          <p:nvPr>
            <p:ph sz="quarter" idx="1"/>
          </p:nvPr>
        </p:nvSpPr>
        <p:spPr>
          <a:xfrm>
            <a:off x="609600"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844901" y="1589567"/>
            <a:ext cx="3886200" cy="4572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8" name="Datumsplatzhalter 7"/>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0" name="Foliennummernplatzhalter 9"/>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2" name="Fußzeilenplatzhalter 11"/>
          <p:cNvSpPr>
            <a:spLocks noGrp="1"/>
          </p:cNvSpPr>
          <p:nvPr>
            <p:ph type="ftr" sz="quarter" idx="17"/>
          </p:nvPr>
        </p:nvSpPr>
        <p:spPr/>
        <p:txBody>
          <a:bodyPr rtlCol="0"/>
          <a:lstStyle/>
          <a:p>
            <a:endParaRPr lang="de-DE">
              <a:solidFill>
                <a:srgbClr val="464653"/>
              </a:solidFill>
            </a:endParaRPr>
          </a:p>
        </p:txBody>
      </p:sp>
    </p:spTree>
    <p:extLst>
      <p:ext uri="{BB962C8B-B14F-4D97-AF65-F5344CB8AC3E}">
        <p14:creationId xmlns:p14="http://schemas.microsoft.com/office/powerpoint/2010/main" xmlns="" val="2751707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nchor="ctr"/>
          <a:lstStyle>
            <a:lvl1pPr>
              <a:defRPr/>
            </a:lvl1pPr>
          </a:lstStyle>
          <a:p>
            <a:r>
              <a:rPr kumimoji="0" lang="de-DE" smtClean="0"/>
              <a:t>Titelmasterformat durch Klicken bearbeiten</a:t>
            </a:r>
            <a:endParaRPr kumimoji="0" lang="en-US"/>
          </a:p>
        </p:txBody>
      </p:sp>
      <p:sp>
        <p:nvSpPr>
          <p:cNvPr id="11" name="Inhaltsplatzhalter 10"/>
          <p:cNvSpPr>
            <a:spLocks noGrp="1"/>
          </p:cNvSpPr>
          <p:nvPr>
            <p:ph sz="quarter" idx="2"/>
          </p:nvPr>
        </p:nvSpPr>
        <p:spPr>
          <a:xfrm>
            <a:off x="609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800600" y="2438400"/>
            <a:ext cx="3886200" cy="35814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0" name="Datumsplatzhalter 9"/>
          <p:cNvSpPr>
            <a:spLocks noGrp="1"/>
          </p:cNvSpPr>
          <p:nvPr>
            <p:ph type="dt" sz="half" idx="15"/>
          </p:nvPr>
        </p:nvSpPr>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2" name="Foliennummernplatzhalter 11"/>
          <p:cNvSpPr>
            <a:spLocks noGrp="1"/>
          </p:cNvSpPr>
          <p:nvPr>
            <p:ph type="sldNum" sz="quarter" idx="16"/>
          </p:nvPr>
        </p:nvSpPr>
        <p:spPr/>
        <p:txBody>
          <a:bodyPr rtlCol="0"/>
          <a:lstStyle/>
          <a:p>
            <a:fld id="{41B5DFE0-78B4-452B-9D60-C65E5A71627D}" type="slidenum">
              <a:rPr lang="de-DE" smtClean="0"/>
              <a:pPr/>
              <a:t>‹Nr.›</a:t>
            </a:fld>
            <a:endParaRPr lang="de-DE"/>
          </a:p>
        </p:txBody>
      </p:sp>
      <p:sp>
        <p:nvSpPr>
          <p:cNvPr id="14" name="Fußzeilenplatzhalter 13"/>
          <p:cNvSpPr>
            <a:spLocks noGrp="1"/>
          </p:cNvSpPr>
          <p:nvPr>
            <p:ph type="ftr" sz="quarter" idx="17"/>
          </p:nvPr>
        </p:nvSpPr>
        <p:spPr/>
        <p:txBody>
          <a:bodyPr rtlCol="0"/>
          <a:lstStyle/>
          <a:p>
            <a:endParaRPr lang="de-DE">
              <a:solidFill>
                <a:srgbClr val="464653"/>
              </a:solidFill>
            </a:endParaRPr>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de-DE" smtClean="0"/>
              <a:t>Textmasterformate durch Klicken bearbeiten</a:t>
            </a:r>
          </a:p>
        </p:txBody>
      </p:sp>
    </p:spTree>
    <p:extLst>
      <p:ext uri="{BB962C8B-B14F-4D97-AF65-F5344CB8AC3E}">
        <p14:creationId xmlns:p14="http://schemas.microsoft.com/office/powerpoint/2010/main" xmlns="" val="290282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4" name="Fußzeilenplatzhalter 3"/>
          <p:cNvSpPr>
            <a:spLocks noGrp="1"/>
          </p:cNvSpPr>
          <p:nvPr>
            <p:ph type="ftr" sz="quarter" idx="11"/>
          </p:nvPr>
        </p:nvSpPr>
        <p:spPr/>
        <p:txBody>
          <a:bodyPr/>
          <a:lstStyle/>
          <a:p>
            <a:endParaRPr lang="de-DE">
              <a:solidFill>
                <a:srgbClr val="464653"/>
              </a:solidFill>
            </a:endParaRPr>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735823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11"/>
          </p:nvPr>
        </p:nvSpPr>
        <p:spPr/>
        <p:txBody>
          <a:bodyPr/>
          <a:lstStyle/>
          <a:p>
            <a:endParaRPr lang="de-DE">
              <a:solidFill>
                <a:srgbClr val="464653"/>
              </a:solidFill>
            </a:endParaRPr>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fld id="{41B5DFE0-78B4-452B-9D60-C65E5A71627D}" type="slidenum">
              <a:rPr lang="de-DE" smtClean="0">
                <a:solidFill>
                  <a:srgbClr val="464653"/>
                </a:solidFill>
              </a:rPr>
              <a:pPr/>
              <a:t>‹Nr.›</a:t>
            </a:fld>
            <a:endParaRPr lang="de-DE">
              <a:solidFill>
                <a:srgbClr val="464653"/>
              </a:solidFill>
            </a:endParaRPr>
          </a:p>
        </p:txBody>
      </p:sp>
    </p:spTree>
    <p:extLst>
      <p:ext uri="{BB962C8B-B14F-4D97-AF65-F5344CB8AC3E}">
        <p14:creationId xmlns:p14="http://schemas.microsoft.com/office/powerpoint/2010/main" xmlns="" val="3791088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nchor="ctr"/>
          <a:lstStyle>
            <a:lvl1pPr algn="l">
              <a:buNone/>
              <a:defRPr sz="4400" b="0"/>
            </a:lvl1p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6" name="Fußzeilenplatzhalter 5"/>
          <p:cNvSpPr>
            <a:spLocks noGrp="1"/>
          </p:cNvSpPr>
          <p:nvPr>
            <p:ph type="ftr" sz="quarter" idx="11"/>
          </p:nvPr>
        </p:nvSpPr>
        <p:spPr/>
        <p:txBody>
          <a:bodyPr/>
          <a:lstStyle/>
          <a:p>
            <a:endParaRPr lang="de-DE">
              <a:solidFill>
                <a:srgbClr val="464653"/>
              </a:solidFill>
            </a:endParaRPr>
          </a:p>
        </p:txBody>
      </p:sp>
      <p:sp>
        <p:nvSpPr>
          <p:cNvPr id="7" name="Foliennummernplatzhalter 6"/>
          <p:cNvSpPr>
            <a:spLocks noGrp="1"/>
          </p:cNvSpPr>
          <p:nvPr>
            <p:ph type="sldNum" sz="quarter" idx="12"/>
          </p:nvPr>
        </p:nvSpPr>
        <p:spPr/>
        <p:txBody>
          <a:bodyPr/>
          <a:lstStyle>
            <a:lvl1pPr>
              <a:defRPr>
                <a:solidFill>
                  <a:srgbClr val="FFFFFF"/>
                </a:solidFill>
              </a:defRPr>
            </a:lvl1pPr>
          </a:lstStyle>
          <a:p>
            <a:fld id="{41B5DFE0-78B4-452B-9D60-C65E5A71627D}" type="slidenum">
              <a:rPr lang="de-DE" smtClean="0"/>
              <a:pPr/>
              <a:t>‹Nr.›</a:t>
            </a:fld>
            <a:endParaRPr lang="de-DE"/>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extLst>
      <p:ext uri="{BB962C8B-B14F-4D97-AF65-F5344CB8AC3E}">
        <p14:creationId xmlns:p14="http://schemas.microsoft.com/office/powerpoint/2010/main" xmlns="" val="3211866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smtClean="0"/>
              <a:t>Textmasterformate durch Klicken bearbeiten</a:t>
            </a:r>
          </a:p>
        </p:txBody>
      </p:sp>
      <p:sp>
        <p:nvSpPr>
          <p:cNvPr id="8" name="Rechteck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hteck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de-DE" smtClean="0"/>
              <a:t>Titelmasterformat durch Klicken bearbeiten</a:t>
            </a:r>
            <a:endParaRPr kumimoji="0" lang="en-US"/>
          </a:p>
        </p:txBody>
      </p:sp>
      <p:sp>
        <p:nvSpPr>
          <p:cNvPr id="11" name="Rechteck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umsplatzhalter 11"/>
          <p:cNvSpPr>
            <a:spLocks noGrp="1"/>
          </p:cNvSpPr>
          <p:nvPr>
            <p:ph type="dt" sz="half" idx="10"/>
          </p:nvPr>
        </p:nvSpPr>
        <p:spPr>
          <a:xfrm>
            <a:off x="6248400" y="6248400"/>
            <a:ext cx="2667000" cy="365125"/>
          </a:xfrm>
        </p:spPr>
        <p:txBody>
          <a:bodyPr rtlCol="0"/>
          <a:lstStyle/>
          <a:p>
            <a:fld id="{F534985E-5973-4D2F-A8F3-FF5DADBBD555}" type="datetimeFigureOut">
              <a:rPr lang="de-DE" smtClean="0">
                <a:solidFill>
                  <a:srgbClr val="464653"/>
                </a:solidFill>
              </a:rPr>
              <a:pPr/>
              <a:t>04.07.2017</a:t>
            </a:fld>
            <a:endParaRPr lang="de-DE">
              <a:solidFill>
                <a:srgbClr val="464653"/>
              </a:solidFill>
            </a:endParaRPr>
          </a:p>
        </p:txBody>
      </p:sp>
      <p:sp>
        <p:nvSpPr>
          <p:cNvPr id="13" name="Foliennummernplatzhalter 12"/>
          <p:cNvSpPr>
            <a:spLocks noGrp="1"/>
          </p:cNvSpPr>
          <p:nvPr>
            <p:ph type="sldNum" sz="quarter" idx="11"/>
          </p:nvPr>
        </p:nvSpPr>
        <p:spPr>
          <a:xfrm>
            <a:off x="0" y="4667249"/>
            <a:ext cx="1447800" cy="663578"/>
          </a:xfrm>
        </p:spPr>
        <p:txBody>
          <a:bodyPr rtlCol="0"/>
          <a:lstStyle>
            <a:lvl1pPr>
              <a:defRPr sz="2800"/>
            </a:lvl1pPr>
          </a:lstStyle>
          <a:p>
            <a:fld id="{41B5DFE0-78B4-452B-9D60-C65E5A71627D}" type="slidenum">
              <a:rPr lang="de-DE" smtClean="0"/>
              <a:pPr/>
              <a:t>‹Nr.›</a:t>
            </a:fld>
            <a:endParaRPr lang="de-DE"/>
          </a:p>
        </p:txBody>
      </p:sp>
      <p:sp>
        <p:nvSpPr>
          <p:cNvPr id="14" name="Fußzeilenplatzhalter 13"/>
          <p:cNvSpPr>
            <a:spLocks noGrp="1"/>
          </p:cNvSpPr>
          <p:nvPr>
            <p:ph type="ftr" sz="quarter" idx="12"/>
          </p:nvPr>
        </p:nvSpPr>
        <p:spPr>
          <a:xfrm>
            <a:off x="1600200" y="6248206"/>
            <a:ext cx="4572000" cy="365125"/>
          </a:xfrm>
        </p:spPr>
        <p:txBody>
          <a:bodyPr rtlCol="0"/>
          <a:lstStyle/>
          <a:p>
            <a:endParaRPr lang="de-DE">
              <a:solidFill>
                <a:srgbClr val="464653"/>
              </a:solidFill>
            </a:endParaRPr>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de-DE" smtClean="0"/>
              <a:t>Bild durch Klicken auf Symbol hinzufügen</a:t>
            </a:r>
            <a:endParaRPr kumimoji="0" lang="en-US" dirty="0"/>
          </a:p>
        </p:txBody>
      </p:sp>
    </p:spTree>
    <p:extLst>
      <p:ext uri="{BB962C8B-B14F-4D97-AF65-F5344CB8AC3E}">
        <p14:creationId xmlns:p14="http://schemas.microsoft.com/office/powerpoint/2010/main" xmlns="" val="364073963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609600" y="228600"/>
            <a:ext cx="8153400" cy="990600"/>
          </a:xfrm>
          <a:prstGeom prst="rect">
            <a:avLst/>
          </a:prstGeom>
        </p:spPr>
        <p:txBody>
          <a:bodyPr vert="horz" anchor="ctr">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534985E-5973-4D2F-A8F3-FF5DADBBD555}" type="datetimeFigureOut">
              <a:rPr lang="de-DE" smtClean="0">
                <a:solidFill>
                  <a:srgbClr val="464653"/>
                </a:solidFill>
              </a:rPr>
              <a:pPr/>
              <a:t>04.07.2017</a:t>
            </a:fld>
            <a:endParaRPr lang="de-DE">
              <a:solidFill>
                <a:srgbClr val="464653"/>
              </a:solidFill>
            </a:endParaRPr>
          </a:p>
        </p:txBody>
      </p:sp>
      <p:sp>
        <p:nvSpPr>
          <p:cNvPr id="3" name="Fußzeilenplatzhalt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de-DE">
              <a:solidFill>
                <a:srgbClr val="464653"/>
              </a:solidFill>
            </a:endParaRPr>
          </a:p>
        </p:txBody>
      </p:sp>
      <p:sp>
        <p:nvSpPr>
          <p:cNvPr id="7" name="Rechteck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hteck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hteck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Foliennummernplatzhalt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41B5DFE0-78B4-452B-9D60-C65E5A71627D}" type="slidenum">
              <a:rPr lang="de-DE" smtClean="0"/>
              <a:pPr/>
              <a:t>‹Nr.›</a:t>
            </a:fld>
            <a:endParaRPr lang="de-DE"/>
          </a:p>
        </p:txBody>
      </p:sp>
    </p:spTree>
    <p:extLst>
      <p:ext uri="{BB962C8B-B14F-4D97-AF65-F5344CB8AC3E}">
        <p14:creationId xmlns:p14="http://schemas.microsoft.com/office/powerpoint/2010/main" xmlns="" val="3530766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4000" dirty="0" smtClean="0"/>
              <a:t>Modul 2:</a:t>
            </a:r>
            <a:br>
              <a:rPr lang="de-DE" sz="4000" dirty="0" smtClean="0"/>
            </a:br>
            <a:r>
              <a:rPr lang="de-DE" sz="4000" dirty="0" smtClean="0"/>
              <a:t>Rahmenbedingungen: Finanzierung und Beratung</a:t>
            </a:r>
            <a:r>
              <a:rPr lang="de-DE" sz="4000" dirty="0"/>
              <a:t/>
            </a:r>
            <a:br>
              <a:rPr lang="de-DE" sz="4000" dirty="0"/>
            </a:br>
            <a:endParaRPr lang="de-DE" sz="4000" dirty="0"/>
          </a:p>
        </p:txBody>
      </p:sp>
      <p:sp>
        <p:nvSpPr>
          <p:cNvPr id="3" name="Untertitel 2"/>
          <p:cNvSpPr>
            <a:spLocks noGrp="1"/>
          </p:cNvSpPr>
          <p:nvPr>
            <p:ph type="subTitle" idx="1"/>
          </p:nvPr>
        </p:nvSpPr>
        <p:spPr/>
        <p:txBody>
          <a:bodyPr>
            <a:normAutofit/>
          </a:bodyPr>
          <a:lstStyle/>
          <a:p>
            <a:endParaRPr lang="de-DE" sz="1400" dirty="0">
              <a:latin typeface="Arial" pitchFamily="34" charset="0"/>
              <a:cs typeface="Arial" pitchFamily="34" charset="0"/>
            </a:endParaRPr>
          </a:p>
        </p:txBody>
      </p:sp>
    </p:spTree>
    <p:extLst>
      <p:ext uri="{BB962C8B-B14F-4D97-AF65-F5344CB8AC3E}">
        <p14:creationId xmlns:p14="http://schemas.microsoft.com/office/powerpoint/2010/main" xmlns="" val="3054284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200" dirty="0" smtClean="0"/>
              <a:t>Zusätzliche Leistungen für Pflegebedürftige in ambulant betreuten Wohngruppen</a:t>
            </a:r>
            <a:endParaRPr lang="de-DE" sz="3200" dirty="0"/>
          </a:p>
        </p:txBody>
      </p:sp>
      <p:graphicFrame>
        <p:nvGraphicFramePr>
          <p:cNvPr id="3" name="Tabelle 2"/>
          <p:cNvGraphicFramePr>
            <a:graphicFrameLocks noGrp="1"/>
          </p:cNvGraphicFramePr>
          <p:nvPr>
            <p:extLst>
              <p:ext uri="{D42A27DB-BD31-4B8C-83A1-F6EECF244321}">
                <p14:modId xmlns:p14="http://schemas.microsoft.com/office/powerpoint/2010/main" xmlns="" val="1900341786"/>
              </p:ext>
            </p:extLst>
          </p:nvPr>
        </p:nvGraphicFramePr>
        <p:xfrm>
          <a:off x="539552" y="1628800"/>
          <a:ext cx="8064896" cy="1958856"/>
        </p:xfrm>
        <a:graphic>
          <a:graphicData uri="http://schemas.openxmlformats.org/drawingml/2006/table">
            <a:tbl>
              <a:tblPr firstRow="1" firstCol="1" bandRow="1"/>
              <a:tblGrid>
                <a:gridCol w="2016224"/>
                <a:gridCol w="2016224"/>
                <a:gridCol w="2016224"/>
                <a:gridCol w="2016224"/>
              </a:tblGrid>
              <a:tr h="678696">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einmaliger Höchstbetrag</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einmaliger Höchstbetrag</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2.500 Euro pro Person</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10.000 Euro pro Wohngruppe</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2.500 Euro pro Person</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10.000 Euro pro Wohngruppe</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2.500 Euro pro Person</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10.000 Euro pro Wohngruppe</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79512" y="3645024"/>
            <a:ext cx="8964488" cy="954107"/>
          </a:xfrm>
          <a:prstGeom prst="rect">
            <a:avLst/>
          </a:prstGeom>
        </p:spPr>
        <p:txBody>
          <a:bodyPr wrap="square">
            <a:spAutoFit/>
          </a:bodyPr>
          <a:lstStyle/>
          <a:p>
            <a:r>
              <a:rPr lang="de-DE" sz="1400" dirty="0"/>
              <a:t>Pflegebedürftige in ambulant betreuten Wohngruppen, die  bestimmte Mindestanforderungen erfüllen, haben unter bestimmten Voraussetzungen </a:t>
            </a:r>
            <a:r>
              <a:rPr lang="de-DE" sz="1400" dirty="0" smtClean="0"/>
              <a:t>zusätzlich </a:t>
            </a:r>
            <a:r>
              <a:rPr lang="de-DE" sz="1400" dirty="0"/>
              <a:t>zu den anderen Leistungen Anspruch auf einen monatlichen Wohngruppenzuschlag. Damit kann eine Person finanziert werden, die in der Pflege-WG zum Beispiel organisatorische, betreuende oder hauswirtschaftliche Tätigkeiten übernimmt.</a:t>
            </a:r>
          </a:p>
        </p:txBody>
      </p:sp>
      <p:graphicFrame>
        <p:nvGraphicFramePr>
          <p:cNvPr id="5" name="Tabelle 4"/>
          <p:cNvGraphicFramePr>
            <a:graphicFrameLocks noGrp="1"/>
          </p:cNvGraphicFramePr>
          <p:nvPr>
            <p:extLst>
              <p:ext uri="{D42A27DB-BD31-4B8C-83A1-F6EECF244321}">
                <p14:modId xmlns:p14="http://schemas.microsoft.com/office/powerpoint/2010/main" xmlns="" val="1281684107"/>
              </p:ext>
            </p:extLst>
          </p:nvPr>
        </p:nvGraphicFramePr>
        <p:xfrm>
          <a:off x="611560" y="4725144"/>
          <a:ext cx="7992888" cy="1591623"/>
        </p:xfrm>
        <a:graphic>
          <a:graphicData uri="http://schemas.openxmlformats.org/drawingml/2006/table">
            <a:tbl>
              <a:tblPr firstRow="1" firstCol="1" bandRow="1"/>
              <a:tblGrid>
                <a:gridCol w="1998222"/>
                <a:gridCol w="1998222"/>
                <a:gridCol w="1998222"/>
                <a:gridCol w="1998222"/>
              </a:tblGrid>
              <a:tr h="951543">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seit 2015 max. Leistungen pro Monat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214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205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214 Euro</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958881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err="1" smtClean="0"/>
              <a:t>Wohnumfeldverbessernde</a:t>
            </a:r>
            <a:r>
              <a:rPr lang="de-DE" dirty="0" smtClean="0"/>
              <a:t> Maßnahmen</a:t>
            </a:r>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xmlns="" val="231165757"/>
              </p:ext>
            </p:extLst>
          </p:nvPr>
        </p:nvGraphicFramePr>
        <p:xfrm>
          <a:off x="611560" y="1628800"/>
          <a:ext cx="7920880" cy="4525963"/>
        </p:xfrm>
        <a:graphic>
          <a:graphicData uri="http://schemas.openxmlformats.org/drawingml/2006/table">
            <a:tbl>
              <a:tblPr firstRow="1" firstCol="1" bandRow="1"/>
              <a:tblGrid>
                <a:gridCol w="1980220"/>
                <a:gridCol w="1980220"/>
                <a:gridCol w="1980220"/>
                <a:gridCol w="1980220"/>
              </a:tblGrid>
              <a:tr h="1028628">
                <a:tc>
                  <a:txBody>
                    <a:bodyPr/>
                    <a:lstStyle/>
                    <a:p>
                      <a:pPr>
                        <a:spcAft>
                          <a:spcPts val="0"/>
                        </a:spcAft>
                      </a:pPr>
                      <a:r>
                        <a:rPr lang="de-DE" sz="1300" b="1" dirty="0" smtClean="0">
                          <a:effectLst/>
                          <a:latin typeface="Calibri"/>
                          <a:ea typeface="Calibri"/>
                          <a:cs typeface="Times New Roman"/>
                        </a:rPr>
                        <a:t>Pflege-bedürftigkeit </a:t>
                      </a:r>
                      <a:r>
                        <a:rPr lang="de-DE" sz="1300" b="1" dirty="0">
                          <a:effectLst/>
                          <a:latin typeface="Calibri"/>
                          <a:ea typeface="Calibri"/>
                          <a:cs typeface="Times New Roman"/>
                        </a:rPr>
                        <a:t>in Stufen</a:t>
                      </a:r>
                      <a:endParaRPr lang="de-DE" sz="1100" dirty="0">
                        <a:effectLst/>
                        <a:latin typeface="Calibri"/>
                        <a:ea typeface="Calibri"/>
                        <a:cs typeface="Times New Roman"/>
                      </a:endParaRPr>
                    </a:p>
                    <a:p>
                      <a:pPr>
                        <a:spcAft>
                          <a:spcPts val="0"/>
                        </a:spcAft>
                      </a:pPr>
                      <a:r>
                        <a:rPr lang="de-DE" sz="1300"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seit 2015 max. Zuschuss je Maßmahme</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dirty="0" smtClean="0">
                          <a:effectLst/>
                          <a:latin typeface="Calibri"/>
                          <a:ea typeface="Calibri"/>
                          <a:cs typeface="Times New Roman"/>
                        </a:rPr>
                        <a:t>Pflege-bedürftigkeit </a:t>
                      </a:r>
                      <a:r>
                        <a:rPr lang="de-DE" sz="1300" b="1" dirty="0">
                          <a:effectLst/>
                          <a:latin typeface="Calibri"/>
                          <a:ea typeface="Calibri"/>
                          <a:cs typeface="Times New Roman"/>
                        </a:rPr>
                        <a:t>in Graden</a:t>
                      </a:r>
                      <a:endParaRPr lang="de-DE" sz="1100" dirty="0">
                        <a:effectLst/>
                        <a:latin typeface="Calibri"/>
                        <a:ea typeface="Calibri"/>
                        <a:cs typeface="Times New Roman"/>
                      </a:endParaRPr>
                    </a:p>
                    <a:p>
                      <a:pPr>
                        <a:spcAft>
                          <a:spcPts val="0"/>
                        </a:spcAft>
                      </a:pPr>
                      <a:r>
                        <a:rPr lang="de-DE" sz="1300"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ab 2017 max. Zuschuss je Maßmahme</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26">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8628">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16.000 Euro</a:t>
                      </a:r>
                      <a:endParaRPr lang="de-DE" sz="1100" dirty="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02">
                <a:tc>
                  <a:txBody>
                    <a:bodyPr/>
                    <a:lstStyle/>
                    <a:p>
                      <a:pPr>
                        <a:spcAft>
                          <a:spcPts val="0"/>
                        </a:spcAft>
                      </a:pPr>
                      <a:r>
                        <a:rPr lang="de-DE" sz="1300">
                          <a:effectLst/>
                          <a:latin typeface="Calibri"/>
                          <a:ea typeface="Calibri"/>
                          <a:cs typeface="Times New Roman"/>
                        </a:rPr>
                        <a:t>Sog. „Pflegestufe 0“ (mit Demenz*) Pflegestufe I-III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079">
                <a:tc>
                  <a:txBody>
                    <a:bodyPr/>
                    <a:lstStyle/>
                    <a:p>
                      <a:pPr>
                        <a:spcAft>
                          <a:spcPts val="0"/>
                        </a:spcAft>
                      </a:pPr>
                      <a:r>
                        <a:rPr lang="de-DE" sz="1300">
                          <a:effectLst/>
                          <a:latin typeface="Calibri"/>
                          <a:ea typeface="Calibri"/>
                          <a:cs typeface="Times New Roman"/>
                        </a:rPr>
                        <a:t>Sog. „Pflegestufe 0“ (mit Demenz*) Pflegestufe I-III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16.000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wenn mehrere Anspruchsberechtigte zusammenleben</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16.000 Euro</a:t>
                      </a:r>
                      <a:endParaRPr lang="de-DE" sz="1100" dirty="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566767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Teilstationäre Leistungen der Tages-</a:t>
            </a:r>
            <a:r>
              <a:rPr lang="de-DE" dirty="0" smtClean="0"/>
              <a:t>/Nachtpflege</a:t>
            </a:r>
            <a:endParaRPr lang="de-DE" dirty="0"/>
          </a:p>
        </p:txBody>
      </p:sp>
      <p:graphicFrame>
        <p:nvGraphicFramePr>
          <p:cNvPr id="3" name="Tabelle 2"/>
          <p:cNvGraphicFramePr>
            <a:graphicFrameLocks noGrp="1"/>
          </p:cNvGraphicFramePr>
          <p:nvPr/>
        </p:nvGraphicFramePr>
        <p:xfrm>
          <a:off x="611559" y="1600201"/>
          <a:ext cx="7560840" cy="3999178"/>
        </p:xfrm>
        <a:graphic>
          <a:graphicData uri="http://schemas.openxmlformats.org/drawingml/2006/table">
            <a:tbl>
              <a:tblPr firstRow="1" firstCol="1" bandRow="1"/>
              <a:tblGrid>
                <a:gridCol w="2736305"/>
                <a:gridCol w="1872208"/>
                <a:gridCol w="1368152"/>
                <a:gridCol w="1584175"/>
              </a:tblGrid>
              <a:tr h="699802">
                <a:tc>
                  <a:txBody>
                    <a:bodyPr/>
                    <a:lstStyle/>
                    <a:p>
                      <a:pPr>
                        <a:spcAft>
                          <a:spcPts val="0"/>
                        </a:spcAft>
                      </a:pPr>
                      <a:r>
                        <a:rPr lang="de-DE" sz="1200" b="1" dirty="0">
                          <a:effectLst/>
                          <a:latin typeface="Calibri"/>
                          <a:ea typeface="Calibri"/>
                          <a:cs typeface="Times New Roman"/>
                        </a:rPr>
                        <a:t>Pflegebedürftigkeit in Stufen</a:t>
                      </a:r>
                      <a:endParaRPr lang="de-DE" sz="1000" dirty="0">
                        <a:effectLst/>
                        <a:latin typeface="Calibri"/>
                        <a:ea typeface="Calibri"/>
                        <a:cs typeface="Times New Roman"/>
                      </a:endParaRPr>
                    </a:p>
                    <a:p>
                      <a:pPr>
                        <a:spcAft>
                          <a:spcPts val="0"/>
                        </a:spcAft>
                      </a:pPr>
                      <a:r>
                        <a:rPr lang="de-DE" sz="1200" b="1"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a:effectLst/>
                          <a:latin typeface="Calibri"/>
                          <a:ea typeface="Calibri"/>
                          <a:cs typeface="Times New Roman"/>
                        </a:rPr>
                        <a:t>Leistungen seit 2015 pro Monat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a:effectLst/>
                          <a:latin typeface="Calibri"/>
                          <a:ea typeface="Calibri"/>
                          <a:cs typeface="Times New Roman"/>
                        </a:rPr>
                        <a:t>Pflegebedürftigkeit in Graden</a:t>
                      </a:r>
                      <a:endParaRPr lang="de-DE" sz="1000">
                        <a:effectLst/>
                        <a:latin typeface="Calibri"/>
                        <a:ea typeface="Calibri"/>
                        <a:cs typeface="Times New Roman"/>
                      </a:endParaRPr>
                    </a:p>
                    <a:p>
                      <a:pPr>
                        <a:spcAft>
                          <a:spcPts val="0"/>
                        </a:spcAft>
                      </a:pPr>
                      <a:r>
                        <a:rPr lang="de-DE" sz="1200" b="1">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b="1" dirty="0">
                          <a:effectLst/>
                          <a:latin typeface="Calibri"/>
                          <a:ea typeface="Calibri"/>
                          <a:cs typeface="Times New Roman"/>
                        </a:rPr>
                        <a:t>Leistungen ab 2017 pro Monat</a:t>
                      </a:r>
                      <a:endParaRPr lang="de-DE" sz="1000" dirty="0">
                        <a:effectLst/>
                        <a:latin typeface="Calibri"/>
                        <a:ea typeface="Calibri"/>
                        <a:cs typeface="Times New Roman"/>
                      </a:endParaRPr>
                    </a:p>
                    <a:p>
                      <a:pPr>
                        <a:spcAft>
                          <a:spcPts val="0"/>
                        </a:spcAft>
                      </a:pPr>
                      <a:r>
                        <a:rPr lang="de-DE" sz="1200" b="1"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683">
                <a:tc>
                  <a:txBody>
                    <a:bodyPr/>
                    <a:lstStyle/>
                    <a:p>
                      <a:pPr>
                        <a:spcAft>
                          <a:spcPts val="0"/>
                        </a:spcAft>
                      </a:pPr>
                      <a:r>
                        <a:rPr lang="de-DE" sz="1200">
                          <a:effectLst/>
                          <a:latin typeface="Calibri"/>
                          <a:ea typeface="Calibri"/>
                          <a:cs typeface="Times New Roman"/>
                        </a:rPr>
                        <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1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Bis zu 125 Euro einsetzbarer Entlastungsbetrag</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7085">
                <a:tc>
                  <a:txBody>
                    <a:bodyPr/>
                    <a:lstStyle/>
                    <a:p>
                      <a:pPr>
                        <a:spcAft>
                          <a:spcPts val="0"/>
                        </a:spcAft>
                      </a:pPr>
                      <a:r>
                        <a:rPr lang="de-DE" sz="1200" dirty="0">
                          <a:effectLst/>
                          <a:latin typeface="Calibri"/>
                          <a:ea typeface="Calibri"/>
                          <a:cs typeface="Times New Roman"/>
                        </a:rPr>
                        <a:t>sog. „Pflegestufe 0“ (mit Demenz*)</a:t>
                      </a:r>
                      <a:endParaRPr lang="de-DE" sz="1000" dirty="0">
                        <a:effectLst/>
                        <a:latin typeface="Calibri"/>
                        <a:ea typeface="Calibri"/>
                        <a:cs typeface="Times New Roman"/>
                      </a:endParaRPr>
                    </a:p>
                    <a:p>
                      <a:pPr>
                        <a:spcAft>
                          <a:spcPts val="0"/>
                        </a:spcAft>
                      </a:pPr>
                      <a:r>
                        <a:rPr lang="de-DE" sz="1200"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effectLst/>
                          <a:latin typeface="Calibri"/>
                          <a:ea typeface="Calibri"/>
                          <a:cs typeface="Times New Roman"/>
                        </a:rPr>
                        <a:t>231 Euro</a:t>
                      </a:r>
                      <a:endParaRPr lang="de-DE" sz="1000" dirty="0">
                        <a:effectLst/>
                        <a:latin typeface="Calibri"/>
                        <a:ea typeface="Calibri"/>
                        <a:cs typeface="Times New Roman"/>
                      </a:endParaRPr>
                    </a:p>
                    <a:p>
                      <a:pPr>
                        <a:spcAft>
                          <a:spcPts val="0"/>
                        </a:spcAft>
                      </a:pPr>
                      <a:r>
                        <a:rPr lang="de-DE" sz="1200" dirty="0">
                          <a:effectLst/>
                          <a:latin typeface="Calibri"/>
                          <a:ea typeface="Calibri"/>
                          <a:cs typeface="Times New Roman"/>
                        </a:rPr>
                        <a:t> </a:t>
                      </a:r>
                      <a:endParaRPr lang="de-DE" sz="1000" dirty="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2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689 Euro</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3122">
                <a:tc>
                  <a:txBody>
                    <a:bodyPr/>
                    <a:lstStyle/>
                    <a:p>
                      <a:pPr>
                        <a:spcAft>
                          <a:spcPts val="0"/>
                        </a:spcAft>
                      </a:pPr>
                      <a:r>
                        <a:rPr lang="de-DE" sz="1200">
                          <a:effectLst/>
                          <a:latin typeface="Calibri"/>
                          <a:ea typeface="Calibri"/>
                          <a:cs typeface="Times New Roman"/>
                        </a:rPr>
                        <a:t>Pflegestufe 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468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53122">
                <a:tc>
                  <a:txBody>
                    <a:bodyPr/>
                    <a:lstStyle/>
                    <a:p>
                      <a:pPr>
                        <a:spcAft>
                          <a:spcPts val="0"/>
                        </a:spcAft>
                      </a:pPr>
                      <a:r>
                        <a:rPr lang="de-DE" sz="1200">
                          <a:effectLst/>
                          <a:latin typeface="Calibri"/>
                          <a:ea typeface="Calibri"/>
                          <a:cs typeface="Times New Roman"/>
                        </a:rPr>
                        <a:t>Pflegestufe I (mit Demenz*)</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689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3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1298 Euro</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3122">
                <a:tc>
                  <a:txBody>
                    <a:bodyPr/>
                    <a:lstStyle/>
                    <a:p>
                      <a:pPr>
                        <a:spcAft>
                          <a:spcPts val="0"/>
                        </a:spcAft>
                      </a:pPr>
                      <a:r>
                        <a:rPr lang="de-DE" sz="1200">
                          <a:effectLst/>
                          <a:latin typeface="Calibri"/>
                          <a:ea typeface="Calibri"/>
                          <a:cs typeface="Times New Roman"/>
                        </a:rPr>
                        <a:t>Pflegestufe II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1.144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53122">
                <a:tc>
                  <a:txBody>
                    <a:bodyPr/>
                    <a:lstStyle/>
                    <a:p>
                      <a:pPr>
                        <a:spcAft>
                          <a:spcPts val="0"/>
                        </a:spcAft>
                      </a:pPr>
                      <a:r>
                        <a:rPr lang="de-DE" sz="1200">
                          <a:effectLst/>
                          <a:latin typeface="Calibri"/>
                          <a:ea typeface="Calibri"/>
                          <a:cs typeface="Times New Roman"/>
                        </a:rPr>
                        <a:t>Pflegestufe II (mit Demenz*)</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1.298 Euro</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4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3122">
                <a:tc>
                  <a:txBody>
                    <a:bodyPr/>
                    <a:lstStyle/>
                    <a:p>
                      <a:pPr>
                        <a:spcAft>
                          <a:spcPts val="0"/>
                        </a:spcAft>
                      </a:pPr>
                      <a:r>
                        <a:rPr lang="de-DE" sz="1200">
                          <a:effectLst/>
                          <a:latin typeface="Calibri"/>
                          <a:ea typeface="Calibri"/>
                          <a:cs typeface="Times New Roman"/>
                        </a:rPr>
                        <a:t>Pflegestufe III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24851">
                <a:tc>
                  <a:txBody>
                    <a:bodyPr/>
                    <a:lstStyle/>
                    <a:p>
                      <a:pPr>
                        <a:spcAft>
                          <a:spcPts val="0"/>
                        </a:spcAft>
                      </a:pPr>
                      <a:r>
                        <a:rPr lang="de-DE" sz="1200">
                          <a:effectLst/>
                          <a:latin typeface="Calibri"/>
                          <a:ea typeface="Calibri"/>
                          <a:cs typeface="Times New Roman"/>
                        </a:rPr>
                        <a:t>Pflegestufe III (mit Demenz*)</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1.612 Euro</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a:effectLst/>
                          <a:latin typeface="Calibri"/>
                          <a:ea typeface="Calibri"/>
                          <a:cs typeface="Times New Roman"/>
                        </a:rPr>
                        <a:t>Pflegegrad 5 </a:t>
                      </a:r>
                      <a:endParaRPr lang="de-DE" sz="1000">
                        <a:effectLst/>
                        <a:latin typeface="Calibri"/>
                        <a:ea typeface="Calibri"/>
                        <a:cs typeface="Times New Roman"/>
                      </a:endParaRPr>
                    </a:p>
                    <a:p>
                      <a:pPr>
                        <a:spcAft>
                          <a:spcPts val="0"/>
                        </a:spcAft>
                      </a:pPr>
                      <a:r>
                        <a:rPr lang="de-DE" sz="1200">
                          <a:effectLst/>
                          <a:latin typeface="Calibri"/>
                          <a:ea typeface="Calibri"/>
                          <a:cs typeface="Times New Roman"/>
                        </a:rPr>
                        <a:t> </a:t>
                      </a:r>
                      <a:endParaRPr lang="de-DE" sz="1000">
                        <a:effectLst/>
                        <a:latin typeface="Calibri"/>
                        <a:ea typeface="Calibri"/>
                        <a:cs typeface="Times New Roman"/>
                      </a:endParaRPr>
                    </a:p>
                  </a:txBody>
                  <a:tcPr marL="60616" marR="6061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effectLst/>
                          <a:latin typeface="Calibri"/>
                          <a:ea typeface="Calibri"/>
                          <a:cs typeface="Times New Roman"/>
                        </a:rPr>
                        <a:t>1.995 Euro</a:t>
                      </a:r>
                      <a:endParaRPr lang="de-DE" sz="1000" dirty="0">
                        <a:effectLst/>
                        <a:latin typeface="Calibri"/>
                        <a:ea typeface="Calibri"/>
                        <a:cs typeface="Times New Roman"/>
                      </a:endParaRPr>
                    </a:p>
                  </a:txBody>
                  <a:tcPr marL="60616" marR="6061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hteck 4"/>
          <p:cNvSpPr/>
          <p:nvPr/>
        </p:nvSpPr>
        <p:spPr>
          <a:xfrm>
            <a:off x="323528" y="5805264"/>
            <a:ext cx="8496944" cy="738664"/>
          </a:xfrm>
          <a:prstGeom prst="rect">
            <a:avLst/>
          </a:prstGeom>
        </p:spPr>
        <p:txBody>
          <a:bodyPr wrap="square">
            <a:spAutoFit/>
          </a:bodyPr>
          <a:lstStyle/>
          <a:p>
            <a:r>
              <a:rPr lang="de-DE" sz="1400" dirty="0"/>
              <a:t>Seit dem 1. Januar 2015 können die Leistungen der Tages- und Nachtpflege neben der ambulanten Pflegesachleistung/dem Pflegegeld in vollem Umfang in Anspruch genommen werden, eine Anrechnung der Leistungen erfolgt nicht mehr</a:t>
            </a:r>
          </a:p>
        </p:txBody>
      </p:sp>
    </p:spTree>
    <p:extLst>
      <p:ext uri="{BB962C8B-B14F-4D97-AF65-F5344CB8AC3E}">
        <p14:creationId xmlns:p14="http://schemas.microsoft.com/office/powerpoint/2010/main" xmlns="" val="2292727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Leistungen bei vollstationärer Pflege</a:t>
            </a:r>
            <a:endParaRPr lang="de-DE" dirty="0"/>
          </a:p>
        </p:txBody>
      </p:sp>
      <p:graphicFrame>
        <p:nvGraphicFramePr>
          <p:cNvPr id="4" name="Tabelle 3"/>
          <p:cNvGraphicFramePr>
            <a:graphicFrameLocks noGrp="1"/>
          </p:cNvGraphicFramePr>
          <p:nvPr/>
        </p:nvGraphicFramePr>
        <p:xfrm>
          <a:off x="539551" y="1622901"/>
          <a:ext cx="7992888" cy="2987040"/>
        </p:xfrm>
        <a:graphic>
          <a:graphicData uri="http://schemas.openxmlformats.org/drawingml/2006/table">
            <a:tbl>
              <a:tblPr firstRow="1" firstCol="1" bandRow="1"/>
              <a:tblGrid>
                <a:gridCol w="2736305"/>
                <a:gridCol w="1656184"/>
                <a:gridCol w="1656184"/>
                <a:gridCol w="1944215"/>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Zuschuss in Höhe von 125 Euro monatlich</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a:effectLst/>
                          <a:latin typeface="Calibri"/>
                          <a:ea typeface="Calibri"/>
                          <a:cs typeface="Times New Roman"/>
                        </a:rPr>
                        <a:t>sog. „Pflegestufe 0“ (mit Demenz*)</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770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1.064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1.064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1.262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1.330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1.330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1.775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2.005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86758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228600"/>
            <a:ext cx="8712968" cy="990600"/>
          </a:xfrm>
        </p:spPr>
        <p:txBody>
          <a:bodyPr>
            <a:noAutofit/>
          </a:bodyPr>
          <a:lstStyle/>
          <a:p>
            <a:r>
              <a:rPr lang="de-DE" sz="3200" dirty="0" smtClean="0"/>
              <a:t>Zusätzliche Betreuungs- und </a:t>
            </a:r>
            <a:r>
              <a:rPr lang="de-DE" sz="3200" dirty="0" smtClean="0"/>
              <a:t>Entlastungsleistungen - Entlastungsbetrag</a:t>
            </a:r>
            <a:endParaRPr lang="de-DE" sz="3200" dirty="0"/>
          </a:p>
        </p:txBody>
      </p:sp>
      <p:sp>
        <p:nvSpPr>
          <p:cNvPr id="3" name="Rechteck 2"/>
          <p:cNvSpPr/>
          <p:nvPr/>
        </p:nvSpPr>
        <p:spPr>
          <a:xfrm>
            <a:off x="539552" y="1556792"/>
            <a:ext cx="8496944" cy="5047536"/>
          </a:xfrm>
          <a:prstGeom prst="rect">
            <a:avLst/>
          </a:prstGeom>
        </p:spPr>
        <p:txBody>
          <a:bodyPr wrap="square">
            <a:spAutoFit/>
          </a:bodyPr>
          <a:lstStyle/>
          <a:p>
            <a:pPr marL="285750" indent="-285750">
              <a:buFont typeface="Arial" pitchFamily="34" charset="0"/>
              <a:buChar char="•"/>
            </a:pPr>
            <a:r>
              <a:rPr lang="de-DE" sz="1400" dirty="0"/>
              <a:t>Pflegebedürftige, die zu Hause gepflegt werden, können sogenannte zusätzliche Betreuungs- und Entlastungsleistungen in Anspruch nehmen. Diese sollen die Pflegebedürftigen und pflegenden Angehörigen unterstützen, </a:t>
            </a:r>
            <a:r>
              <a:rPr lang="de-DE" sz="1400" dirty="0" smtClean="0"/>
              <a:t>z.B. </a:t>
            </a:r>
            <a:r>
              <a:rPr lang="de-DE" sz="1400" dirty="0"/>
              <a:t>zur Sicherstellung einer Betreuung im Alltag oder zur Unterstützung bei der hauswirtschaftlichen Versorgung oder der Organisation des Pflegealltags</a:t>
            </a:r>
            <a:r>
              <a:rPr lang="de-DE" sz="1400" dirty="0" smtClean="0"/>
              <a:t>.</a:t>
            </a:r>
          </a:p>
          <a:p>
            <a:pPr marL="285750" indent="-285750">
              <a:buFont typeface="Arial" pitchFamily="34" charset="0"/>
              <a:buChar char="•"/>
            </a:pPr>
            <a:endParaRPr lang="de-DE" sz="1400" dirty="0"/>
          </a:p>
          <a:p>
            <a:pPr marL="285750" indent="-285750">
              <a:buFont typeface="Arial" pitchFamily="34" charset="0"/>
              <a:buChar char="•"/>
            </a:pPr>
            <a:r>
              <a:rPr lang="de-DE" sz="1400" dirty="0"/>
              <a:t>Ab </a:t>
            </a:r>
            <a:r>
              <a:rPr lang="de-DE" sz="1400" dirty="0" smtClean="0"/>
              <a:t>01.01.2017 </a:t>
            </a:r>
            <a:r>
              <a:rPr lang="de-DE" sz="1400" dirty="0"/>
              <a:t>erhalten Pflegebedürftige aller Pflegegrade (1 bis 5), die ambulant gepflegt werden, einen einheitlichen Entlastungsbetrag in Höhe von bis zu 125 Euro monatlich. Dieser ersetzt die bisherigen zusätzlichen Betreuungs- und Entlastungsleistungen nach </a:t>
            </a:r>
            <a:r>
              <a:rPr lang="de-DE" sz="1400" dirty="0" smtClean="0"/>
              <a:t>§45b </a:t>
            </a:r>
            <a:r>
              <a:rPr lang="de-DE" sz="1400" dirty="0"/>
              <a:t>SGB XI.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Der </a:t>
            </a:r>
            <a:r>
              <a:rPr lang="de-DE" sz="1400" dirty="0"/>
              <a:t>Entlastungsbetrag ist keine pauschale Geldleistung, sondern zweckgebunden. Er kann zur (Ko-)Finanzierung einer teilstationären Tages- oder Nachtpflege, einer vorübergehenden vollstationären Kurzzeitpflege oder von Leistungen ambulanter Pflegedienste (in den Pflegegraden 2 bis 5 jedoch nicht von Leistungen im Bereich der Selbstversorgung) verwendet werden. Außerdem kann er für Leistungen durch nach Landesrecht anerkannte Angebote zur Unterstützung im Alltag eingesetzt werden.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a:t>Der Entlastungsbetrag wird zusätzlich zu den sonstigen Leistungen der Pflegeversicherung bei häuslicher Pflege gewährt, er wird mit den anderen Leistungsansprüchen also nicht verrechnet.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Nicht </a:t>
            </a:r>
            <a:r>
              <a:rPr lang="de-DE" sz="1400" dirty="0"/>
              <a:t>(vollständig) ausgeschöpfte Beträge können innerhalb des jeweiligen Kalenderjahres in die Folgemonate bzw. am Ende des Kalenderjahres noch nicht verbrauchte Beträge können in das darauffolgende Kalenderhalbjahr übertragen werden. </a:t>
            </a:r>
          </a:p>
          <a:p>
            <a:endParaRPr lang="de-DE" sz="1400" dirty="0"/>
          </a:p>
        </p:txBody>
      </p:sp>
    </p:spTree>
    <p:extLst>
      <p:ext uri="{BB962C8B-B14F-4D97-AF65-F5344CB8AC3E}">
        <p14:creationId xmlns:p14="http://schemas.microsoft.com/office/powerpoint/2010/main" xmlns="" val="154708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Übergangspflegegeld für Menschen ohne Pflegestufe bzw. Pflegegrad</a:t>
            </a:r>
            <a:endParaRPr lang="de-DE" sz="3600" dirty="0"/>
          </a:p>
        </p:txBody>
      </p:sp>
      <p:sp>
        <p:nvSpPr>
          <p:cNvPr id="3" name="Rechteck 2"/>
          <p:cNvSpPr/>
          <p:nvPr/>
        </p:nvSpPr>
        <p:spPr>
          <a:xfrm>
            <a:off x="372930" y="1628800"/>
            <a:ext cx="8771069" cy="1169551"/>
          </a:xfrm>
          <a:prstGeom prst="rect">
            <a:avLst/>
          </a:prstGeom>
        </p:spPr>
        <p:txBody>
          <a:bodyPr wrap="square">
            <a:spAutoFit/>
          </a:bodyPr>
          <a:lstStyle/>
          <a:p>
            <a:pPr marL="285750" indent="-285750">
              <a:buFont typeface="Arial" pitchFamily="34" charset="0"/>
              <a:buChar char="•"/>
            </a:pPr>
            <a:r>
              <a:rPr lang="de-DE" sz="1400" dirty="0"/>
              <a:t>Es gibt Fälle, in denen Menschen vorübergehend Pflege benötigen, ohne dass eine Pflegebedürftigkeit im Sinne der Pflegeversicherung vorliegt, zum Beispiel nach einer Operation oder aufgrund einer akuten schwerwiegenden Erkrankung</a:t>
            </a:r>
            <a:r>
              <a:rPr lang="de-DE" sz="1400" dirty="0" smtClean="0"/>
              <a:t>.</a:t>
            </a:r>
          </a:p>
          <a:p>
            <a:pPr marL="285750" indent="-285750">
              <a:buFont typeface="Arial" pitchFamily="34" charset="0"/>
              <a:buChar char="•"/>
            </a:pPr>
            <a:endParaRPr lang="de-DE" sz="1400" dirty="0" smtClean="0"/>
          </a:p>
          <a:p>
            <a:pPr marL="285750" indent="-285750">
              <a:buFont typeface="Arial" pitchFamily="34" charset="0"/>
              <a:buChar char="•"/>
            </a:pPr>
            <a:r>
              <a:rPr lang="de-DE" sz="1400" dirty="0" smtClean="0"/>
              <a:t>Bisher </a:t>
            </a:r>
            <a:r>
              <a:rPr lang="de-DE" sz="1400" dirty="0"/>
              <a:t>hatten Patientinnen und Patienten hierbei keinen Anspruch auf gesetzliche Leistungen. </a:t>
            </a:r>
          </a:p>
        </p:txBody>
      </p:sp>
      <p:sp>
        <p:nvSpPr>
          <p:cNvPr id="4" name="Rechteck 3"/>
          <p:cNvSpPr/>
          <p:nvPr/>
        </p:nvSpPr>
        <p:spPr>
          <a:xfrm>
            <a:off x="399585" y="3190458"/>
            <a:ext cx="8744415" cy="2677656"/>
          </a:xfrm>
          <a:prstGeom prst="rect">
            <a:avLst/>
          </a:prstGeom>
        </p:spPr>
        <p:txBody>
          <a:bodyPr wrap="square">
            <a:spAutoFit/>
          </a:bodyPr>
          <a:lstStyle/>
          <a:p>
            <a:pPr marL="285750" indent="-285750">
              <a:buFont typeface="Arial" pitchFamily="34" charset="0"/>
              <a:buChar char="•"/>
            </a:pPr>
            <a:r>
              <a:rPr lang="de-DE" sz="1400" dirty="0"/>
              <a:t>Seit </a:t>
            </a:r>
            <a:r>
              <a:rPr lang="de-DE" sz="1400" dirty="0" smtClean="0"/>
              <a:t> 01.01.Januar </a:t>
            </a:r>
            <a:r>
              <a:rPr lang="de-DE" sz="1400" dirty="0"/>
              <a:t>2016 haben Versicherte für einen Zeitraum von bis zu vier Wochen Anspruch auf Grundpflege und hauswirtschaftliche Versorgung im Rahmen der häuslichen Krankenpflege sowie auf eine Haushaltshilfe</a:t>
            </a:r>
            <a:r>
              <a:rPr lang="de-DE" sz="1400" dirty="0" smtClean="0"/>
              <a:t>.</a:t>
            </a:r>
          </a:p>
          <a:p>
            <a:r>
              <a:rPr lang="de-DE" sz="1400" dirty="0" smtClean="0"/>
              <a:t> </a:t>
            </a:r>
            <a:endParaRPr lang="de-DE" sz="1400" dirty="0"/>
          </a:p>
          <a:p>
            <a:pPr marL="285750" indent="-285750">
              <a:buFont typeface="Arial" pitchFamily="34" charset="0"/>
              <a:buChar char="•"/>
            </a:pPr>
            <a:r>
              <a:rPr lang="de-DE" sz="1400" dirty="0" smtClean="0"/>
              <a:t>Befinden </a:t>
            </a:r>
            <a:r>
              <a:rPr lang="de-DE" sz="1400" dirty="0"/>
              <a:t>sich Kinder im Haushalt, die bei Beginn der Leistung jünger als zwölf Jahre oder behindert und auf Hilfe angewiesen sind, kann die Haushaltshilfe auf bis zu 26 Wochen verlängert werden. </a:t>
            </a:r>
            <a:endParaRPr lang="de-DE" sz="1400" dirty="0" smtClean="0"/>
          </a:p>
          <a:p>
            <a:pPr marL="285750" indent="-285750">
              <a:buFont typeface="Arial" pitchFamily="34" charset="0"/>
              <a:buChar char="•"/>
            </a:pPr>
            <a:endParaRPr lang="de-DE" sz="1400" dirty="0" smtClean="0"/>
          </a:p>
          <a:p>
            <a:pPr marL="285750" indent="-285750">
              <a:buFont typeface="Arial" pitchFamily="34" charset="0"/>
              <a:buChar char="•"/>
            </a:pPr>
            <a:r>
              <a:rPr lang="de-DE" sz="1400" dirty="0" smtClean="0"/>
              <a:t>Reichen </a:t>
            </a:r>
            <a:r>
              <a:rPr lang="de-DE" sz="1400" dirty="0"/>
              <a:t>diese Leistungen nicht aus, besteht ein Anspruch auf Aufnahme in eine Kurzzeit-Pflegeeinrichtung für bis zu acht Wochen je Kalenderjahr. </a:t>
            </a:r>
            <a:endParaRPr lang="de-DE" sz="1400" dirty="0" smtClean="0"/>
          </a:p>
          <a:p>
            <a:pPr marL="285750" indent="-285750">
              <a:buFont typeface="Arial" pitchFamily="34" charset="0"/>
              <a:buChar char="•"/>
            </a:pPr>
            <a:endParaRPr lang="de-DE" sz="1400" dirty="0"/>
          </a:p>
          <a:p>
            <a:pPr marL="285750" indent="-285750">
              <a:buFont typeface="Arial" pitchFamily="34" charset="0"/>
              <a:buChar char="•"/>
            </a:pPr>
            <a:r>
              <a:rPr lang="de-DE" sz="1400" dirty="0" smtClean="0"/>
              <a:t>Die </a:t>
            </a:r>
            <a:r>
              <a:rPr lang="de-DE" sz="1400" dirty="0"/>
              <a:t>Krankenkasse beteiligt sich an den Kosten für Pflege, Betreuung und Behandlungspflege bis zu einem Betrag von jährlich 1.612 Euro.</a:t>
            </a:r>
          </a:p>
        </p:txBody>
      </p:sp>
    </p:spTree>
    <p:extLst>
      <p:ext uri="{BB962C8B-B14F-4D97-AF65-F5344CB8AC3E}">
        <p14:creationId xmlns:p14="http://schemas.microsoft.com/office/powerpoint/2010/main" xmlns="" val="536067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Beratung</a:t>
            </a:r>
            <a:endParaRPr lang="de-DE" dirty="0"/>
          </a:p>
        </p:txBody>
      </p:sp>
    </p:spTree>
    <p:extLst>
      <p:ext uri="{BB962C8B-B14F-4D97-AF65-F5344CB8AC3E}">
        <p14:creationId xmlns:p14="http://schemas.microsoft.com/office/powerpoint/2010/main" xmlns="" val="1007563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Beratungsangebote</a:t>
            </a:r>
            <a:endParaRPr lang="de-DE" dirty="0"/>
          </a:p>
        </p:txBody>
      </p:sp>
      <p:sp>
        <p:nvSpPr>
          <p:cNvPr id="5" name="Inhaltsplatzhalter 4"/>
          <p:cNvSpPr>
            <a:spLocks noGrp="1"/>
          </p:cNvSpPr>
          <p:nvPr>
            <p:ph sz="quarter" idx="4294967295"/>
          </p:nvPr>
        </p:nvSpPr>
        <p:spPr>
          <a:xfrm>
            <a:off x="990600" y="1600200"/>
            <a:ext cx="8153400" cy="4495800"/>
          </a:xfrm>
        </p:spPr>
        <p:txBody>
          <a:bodyPr>
            <a:normAutofit/>
          </a:bodyPr>
          <a:lstStyle/>
          <a:p>
            <a:r>
              <a:rPr lang="de-DE" sz="2400" dirty="0" smtClean="0"/>
              <a:t>Pflegestützpunkte</a:t>
            </a:r>
          </a:p>
          <a:p>
            <a:r>
              <a:rPr lang="de-DE" sz="2400" dirty="0" smtClean="0"/>
              <a:t>Pflegekurse für Angehörige</a:t>
            </a:r>
          </a:p>
          <a:p>
            <a:r>
              <a:rPr lang="de-DE" sz="2400" dirty="0" smtClean="0"/>
              <a:t>Telefonische Beratungsstellen</a:t>
            </a:r>
          </a:p>
          <a:p>
            <a:r>
              <a:rPr lang="de-DE" sz="2400" dirty="0" smtClean="0"/>
              <a:t>Besuchsdienste</a:t>
            </a:r>
          </a:p>
          <a:p>
            <a:r>
              <a:rPr lang="de-DE" sz="2400" dirty="0" smtClean="0"/>
              <a:t>Zentrum für technische Hilfen </a:t>
            </a:r>
            <a:r>
              <a:rPr lang="de-DE" sz="2400" dirty="0" smtClean="0"/>
              <a:t>und </a:t>
            </a:r>
            <a:r>
              <a:rPr lang="de-DE" sz="2400" dirty="0" smtClean="0"/>
              <a:t>Wohnraumanpassung</a:t>
            </a:r>
          </a:p>
          <a:p>
            <a:r>
              <a:rPr lang="de-DE" sz="2400" dirty="0" smtClean="0"/>
              <a:t>Barrierefreies Reisen</a:t>
            </a:r>
          </a:p>
          <a:p>
            <a:r>
              <a:rPr lang="de-DE" sz="2400" dirty="0" smtClean="0"/>
              <a:t>Bundesministerium für Gesundheit</a:t>
            </a:r>
          </a:p>
          <a:p>
            <a:r>
              <a:rPr lang="de-DE" sz="2400" dirty="0" smtClean="0"/>
              <a:t>Usw.</a:t>
            </a:r>
          </a:p>
          <a:p>
            <a:endParaRPr lang="de-DE" dirty="0"/>
          </a:p>
        </p:txBody>
      </p:sp>
    </p:spTree>
    <p:extLst>
      <p:ext uri="{BB962C8B-B14F-4D97-AF65-F5344CB8AC3E}">
        <p14:creationId xmlns:p14="http://schemas.microsoft.com/office/powerpoint/2010/main" xmlns="" val="28288111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Quellen</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18</a:t>
            </a:fld>
            <a:endParaRPr lang="de-DE"/>
          </a:p>
        </p:txBody>
      </p:sp>
      <p:sp>
        <p:nvSpPr>
          <p:cNvPr id="3" name="Inhaltsplatzhalter 2"/>
          <p:cNvSpPr>
            <a:spLocks noGrp="1"/>
          </p:cNvSpPr>
          <p:nvPr>
            <p:ph sz="quarter" idx="4294967295"/>
          </p:nvPr>
        </p:nvSpPr>
        <p:spPr>
          <a:xfrm>
            <a:off x="990600" y="1600200"/>
            <a:ext cx="8153400" cy="4495800"/>
          </a:xfrm>
        </p:spPr>
        <p:txBody>
          <a:bodyPr>
            <a:normAutofit/>
          </a:bodyPr>
          <a:lstStyle/>
          <a:p>
            <a:r>
              <a:rPr lang="de-DE" sz="2400" dirty="0" smtClean="0"/>
              <a:t>Bundesministerium für Gesundheit (2016</a:t>
            </a:r>
            <a:r>
              <a:rPr lang="de-DE" sz="2400" dirty="0" smtClean="0"/>
              <a:t>) </a:t>
            </a:r>
            <a:r>
              <a:rPr lang="de-DE" sz="2400" dirty="0" smtClean="0"/>
              <a:t>Wir stärken die Pflege: Die Pflegestärkungsgesetze - Alle Leistungen zum Nachschlagen, 2. aktualisierte </a:t>
            </a:r>
            <a:r>
              <a:rPr lang="de-DE" sz="2400" smtClean="0"/>
              <a:t>Aufl. </a:t>
            </a:r>
            <a:r>
              <a:rPr lang="de-DE" sz="2400" dirty="0" smtClean="0"/>
              <a:t>BMG-P-11005</a:t>
            </a:r>
            <a:endParaRPr lang="de-DE" sz="2400" dirty="0"/>
          </a:p>
        </p:txBody>
      </p:sp>
    </p:spTree>
    <p:extLst>
      <p:ext uri="{BB962C8B-B14F-4D97-AF65-F5344CB8AC3E}">
        <p14:creationId xmlns:p14="http://schemas.microsoft.com/office/powerpoint/2010/main" xmlns="" val="26590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t>Finanzierung</a:t>
            </a:r>
            <a:endParaRPr lang="de-DE" dirty="0"/>
          </a:p>
        </p:txBody>
      </p:sp>
      <p:sp>
        <p:nvSpPr>
          <p:cNvPr id="4" name="Foliennummernplatzhalter 3"/>
          <p:cNvSpPr>
            <a:spLocks noGrp="1"/>
          </p:cNvSpPr>
          <p:nvPr>
            <p:ph type="sldNum" sz="quarter" idx="12"/>
          </p:nvPr>
        </p:nvSpPr>
        <p:spPr/>
        <p:txBody>
          <a:bodyPr>
            <a:normAutofit fontScale="85000" lnSpcReduction="20000"/>
          </a:bodyPr>
          <a:lstStyle/>
          <a:p>
            <a:fld id="{41B5DFE0-78B4-452B-9D60-C65E5A71627D}" type="slidenum">
              <a:rPr lang="de-DE" smtClean="0"/>
              <a:pPr/>
              <a:t>2</a:t>
            </a:fld>
            <a:endParaRPr lang="de-DE"/>
          </a:p>
        </p:txBody>
      </p:sp>
    </p:spTree>
    <p:extLst>
      <p:ext uri="{BB962C8B-B14F-4D97-AF65-F5344CB8AC3E}">
        <p14:creationId xmlns:p14="http://schemas.microsoft.com/office/powerpoint/2010/main" xmlns="" val="2982910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normAutofit fontScale="90000"/>
          </a:bodyPr>
          <a:lstStyle/>
          <a:p>
            <a:r>
              <a:rPr lang="de-DE" dirty="0" smtClean="0"/>
              <a:t>Leistungen ab 2017 im Überblick</a:t>
            </a:r>
            <a:endParaRPr lang="de-DE" dirty="0"/>
          </a:p>
        </p:txBody>
      </p:sp>
      <p:graphicFrame>
        <p:nvGraphicFramePr>
          <p:cNvPr id="9" name="Tabelle 8"/>
          <p:cNvGraphicFramePr>
            <a:graphicFrameLocks noGrp="1"/>
          </p:cNvGraphicFramePr>
          <p:nvPr>
            <p:extLst>
              <p:ext uri="{D42A27DB-BD31-4B8C-83A1-F6EECF244321}">
                <p14:modId xmlns:p14="http://schemas.microsoft.com/office/powerpoint/2010/main" xmlns="" val="2332937841"/>
              </p:ext>
            </p:extLst>
          </p:nvPr>
        </p:nvGraphicFramePr>
        <p:xfrm>
          <a:off x="1115616" y="2780928"/>
          <a:ext cx="6786701" cy="1493520"/>
        </p:xfrm>
        <a:graphic>
          <a:graphicData uri="http://schemas.openxmlformats.org/drawingml/2006/table">
            <a:tbl>
              <a:tblPr firstRow="1" firstCol="1" bandRow="1"/>
              <a:tblGrid>
                <a:gridCol w="1080119"/>
                <a:gridCol w="1080120"/>
                <a:gridCol w="1152128"/>
                <a:gridCol w="2160241"/>
                <a:gridCol w="1314093"/>
              </a:tblGrid>
              <a:tr h="0">
                <a:tc>
                  <a:txBody>
                    <a:bodyPr/>
                    <a:lstStyle/>
                    <a:p>
                      <a:pPr>
                        <a:spcAft>
                          <a:spcPts val="0"/>
                        </a:spcAft>
                      </a:pPr>
                      <a:r>
                        <a:rPr lang="de-DE" sz="1400" dirty="0">
                          <a:effectLst/>
                          <a:latin typeface="Calibri"/>
                          <a:ea typeface="Calibri"/>
                          <a:cs typeface="Times New Roman"/>
                        </a:rPr>
                        <a:t>Pflegegrade</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Geldleistung</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ambulant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Sachleistung</a:t>
                      </a:r>
                      <a:endParaRPr lang="de-DE" sz="1100">
                        <a:effectLst/>
                        <a:latin typeface="Calibri"/>
                        <a:ea typeface="Calibri"/>
                        <a:cs typeface="Times New Roman"/>
                      </a:endParaRPr>
                    </a:p>
                    <a:p>
                      <a:pPr>
                        <a:spcAft>
                          <a:spcPts val="0"/>
                        </a:spcAft>
                      </a:pPr>
                      <a:r>
                        <a:rPr lang="de-DE" sz="1400">
                          <a:effectLst/>
                          <a:latin typeface="Calibri"/>
                          <a:ea typeface="Calibri"/>
                          <a:cs typeface="Times New Roman"/>
                        </a:rPr>
                        <a:t>ambulant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smtClean="0">
                          <a:effectLst/>
                          <a:latin typeface="Calibri"/>
                          <a:ea typeface="Calibri"/>
                          <a:cs typeface="Times New Roman"/>
                        </a:rPr>
                        <a:t>Entlastungsbetrag</a:t>
                      </a:r>
                      <a:endParaRPr lang="de-DE" sz="1100" dirty="0">
                        <a:effectLst/>
                        <a:latin typeface="Calibri"/>
                        <a:ea typeface="Calibri"/>
                        <a:cs typeface="Times New Roman"/>
                      </a:endParaRPr>
                    </a:p>
                    <a:p>
                      <a:pPr>
                        <a:spcAft>
                          <a:spcPts val="0"/>
                        </a:spcAft>
                      </a:pPr>
                      <a:r>
                        <a:rPr lang="de-DE" sz="1400" dirty="0" smtClean="0">
                          <a:effectLst/>
                          <a:latin typeface="Calibri"/>
                          <a:ea typeface="Calibri"/>
                          <a:cs typeface="Times New Roman"/>
                        </a:rPr>
                        <a:t>ambulant </a:t>
                      </a:r>
                      <a:r>
                        <a:rPr lang="de-DE" sz="1400" dirty="0">
                          <a:effectLst/>
                          <a:latin typeface="Calibri"/>
                          <a:ea typeface="Calibri"/>
                          <a:cs typeface="Times New Roman"/>
                        </a:rPr>
                        <a:t>(zweckgebunden)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smtClean="0">
                          <a:effectLst/>
                          <a:latin typeface="Calibri"/>
                          <a:ea typeface="Calibri"/>
                          <a:cs typeface="Times New Roman"/>
                        </a:rPr>
                        <a:t>Leistungsbetrag</a:t>
                      </a:r>
                      <a:endParaRPr lang="de-DE" sz="1100" dirty="0">
                        <a:effectLst/>
                        <a:latin typeface="Calibri"/>
                        <a:ea typeface="Calibri"/>
                        <a:cs typeface="Times New Roman"/>
                      </a:endParaRPr>
                    </a:p>
                    <a:p>
                      <a:pPr>
                        <a:spcAft>
                          <a:spcPts val="0"/>
                        </a:spcAft>
                      </a:pPr>
                      <a:r>
                        <a:rPr lang="de-DE" sz="1400" dirty="0">
                          <a:effectLst/>
                          <a:latin typeface="Calibri"/>
                          <a:ea typeface="Calibri"/>
                          <a:cs typeface="Times New Roman"/>
                        </a:rPr>
                        <a:t>vollstationär</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316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770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545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1262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728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1775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901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125 Euro</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2005 Euro</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31561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Pflegegeld für die häusliche Pflege</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1461692108"/>
              </p:ext>
            </p:extLst>
          </p:nvPr>
        </p:nvGraphicFramePr>
        <p:xfrm>
          <a:off x="107504" y="1628800"/>
          <a:ext cx="6192688" cy="4203757"/>
        </p:xfrm>
        <a:graphic>
          <a:graphicData uri="http://schemas.openxmlformats.org/drawingml/2006/table">
            <a:tbl>
              <a:tblPr firstRow="1" firstCol="1" bandRow="1"/>
              <a:tblGrid>
                <a:gridCol w="1800200"/>
                <a:gridCol w="1368152"/>
                <a:gridCol w="1512168"/>
                <a:gridCol w="1512168"/>
              </a:tblGrid>
              <a:tr h="580714">
                <a:tc>
                  <a:txBody>
                    <a:bodyPr/>
                    <a:lstStyle/>
                    <a:p>
                      <a:pPr>
                        <a:spcAft>
                          <a:spcPts val="0"/>
                        </a:spcAft>
                      </a:pPr>
                      <a:r>
                        <a:rPr lang="de-DE" sz="1300" b="1">
                          <a:effectLst/>
                          <a:latin typeface="Calibri"/>
                          <a:ea typeface="Calibri"/>
                          <a:cs typeface="Times New Roman"/>
                        </a:rPr>
                        <a:t>Pflegebedürftigkeit in Stufen</a:t>
                      </a:r>
                      <a:endParaRPr lang="de-DE" sz="1100">
                        <a:effectLst/>
                        <a:latin typeface="Calibri"/>
                        <a:ea typeface="Calibri"/>
                        <a:cs typeface="Times New Roman"/>
                      </a:endParaRPr>
                    </a:p>
                    <a:p>
                      <a:pPr>
                        <a:spcAft>
                          <a:spcPts val="0"/>
                        </a:spcAft>
                      </a:pPr>
                      <a:r>
                        <a:rPr lang="de-DE" sz="1300" b="1">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a:effectLst/>
                          <a:latin typeface="Calibri"/>
                          <a:ea typeface="Calibri"/>
                          <a:cs typeface="Times New Roman"/>
                        </a:rPr>
                        <a:t>Leistungen seit 2015 pro Monat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dirty="0">
                          <a:effectLst/>
                          <a:latin typeface="Calibri"/>
                          <a:ea typeface="Calibri"/>
                          <a:cs typeface="Times New Roman"/>
                        </a:rPr>
                        <a:t>Pflegebedürftigkeit in Graden</a:t>
                      </a:r>
                      <a:endParaRPr lang="de-DE" sz="1100" dirty="0">
                        <a:effectLst/>
                        <a:latin typeface="Calibri"/>
                        <a:ea typeface="Calibri"/>
                        <a:cs typeface="Times New Roman"/>
                      </a:endParaRPr>
                    </a:p>
                    <a:p>
                      <a:pPr>
                        <a:spcAft>
                          <a:spcPts val="0"/>
                        </a:spcAft>
                      </a:pPr>
                      <a:r>
                        <a:rPr lang="de-DE" sz="1300" b="1"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b="1" dirty="0">
                          <a:effectLst/>
                          <a:latin typeface="Calibri"/>
                          <a:ea typeface="Calibri"/>
                          <a:cs typeface="Times New Roman"/>
                        </a:rPr>
                        <a:t>Leistungen ab 2017 pro Monat</a:t>
                      </a:r>
                      <a:endParaRPr lang="de-DE" sz="1100" dirty="0">
                        <a:effectLst/>
                        <a:latin typeface="Calibri"/>
                        <a:ea typeface="Calibri"/>
                        <a:cs typeface="Times New Roman"/>
                      </a:endParaRPr>
                    </a:p>
                    <a:p>
                      <a:pPr>
                        <a:spcAft>
                          <a:spcPts val="0"/>
                        </a:spcAft>
                      </a:pPr>
                      <a:r>
                        <a:rPr lang="de-DE" sz="1300" b="1" dirty="0">
                          <a:effectLst/>
                          <a:latin typeface="Calibri"/>
                          <a:ea typeface="Calibri"/>
                          <a:cs typeface="Times New Roman"/>
                        </a:rPr>
                        <a:t> </a:t>
                      </a:r>
                      <a:endParaRPr lang="de-DE" sz="1100" dirty="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003">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1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0714">
                <a:tc>
                  <a:txBody>
                    <a:bodyPr/>
                    <a:lstStyle/>
                    <a:p>
                      <a:pPr>
                        <a:spcAft>
                          <a:spcPts val="0"/>
                        </a:spcAft>
                      </a:pPr>
                      <a:r>
                        <a:rPr lang="de-DE" sz="1300">
                          <a:effectLst/>
                          <a:latin typeface="Calibri"/>
                          <a:ea typeface="Calibri"/>
                          <a:cs typeface="Times New Roman"/>
                        </a:rPr>
                        <a:t>sog. „Pflegestufe 0“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123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2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360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2005">
                <a:tc>
                  <a:txBody>
                    <a:bodyPr/>
                    <a:lstStyle/>
                    <a:p>
                      <a:pPr>
                        <a:spcAft>
                          <a:spcPts val="0"/>
                        </a:spcAft>
                      </a:pPr>
                      <a:r>
                        <a:rPr lang="de-DE" sz="1300">
                          <a:effectLst/>
                          <a:latin typeface="Calibri"/>
                          <a:ea typeface="Calibri"/>
                          <a:cs typeface="Times New Roman"/>
                        </a:rPr>
                        <a:t>Pflegestufe 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244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03007">
                <a:tc>
                  <a:txBody>
                    <a:bodyPr/>
                    <a:lstStyle/>
                    <a:p>
                      <a:pPr>
                        <a:spcAft>
                          <a:spcPts val="0"/>
                        </a:spcAft>
                      </a:pPr>
                      <a:r>
                        <a:rPr lang="de-DE" sz="1300">
                          <a:effectLst/>
                          <a:latin typeface="Calibri"/>
                          <a:ea typeface="Calibri"/>
                          <a:cs typeface="Times New Roman"/>
                        </a:rPr>
                        <a:t>Pflegestufe I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316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3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545 Euro</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2005">
                <a:tc>
                  <a:txBody>
                    <a:bodyPr/>
                    <a:lstStyle/>
                    <a:p>
                      <a:pPr>
                        <a:spcAft>
                          <a:spcPts val="0"/>
                        </a:spcAft>
                      </a:pPr>
                      <a:r>
                        <a:rPr lang="de-DE" sz="1300">
                          <a:effectLst/>
                          <a:latin typeface="Calibri"/>
                          <a:ea typeface="Calibri"/>
                          <a:cs typeface="Times New Roman"/>
                        </a:rPr>
                        <a:t>Pflegestufe 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458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02005">
                <a:tc>
                  <a:txBody>
                    <a:bodyPr/>
                    <a:lstStyle/>
                    <a:p>
                      <a:pPr>
                        <a:spcAft>
                          <a:spcPts val="0"/>
                        </a:spcAft>
                      </a:pPr>
                      <a:r>
                        <a:rPr lang="de-DE" sz="1300">
                          <a:effectLst/>
                          <a:latin typeface="Calibri"/>
                          <a:ea typeface="Calibri"/>
                          <a:cs typeface="Times New Roman"/>
                        </a:rPr>
                        <a:t>Pflegestufe II (mit Demenz*)</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545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4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300">
                          <a:effectLst/>
                          <a:latin typeface="Calibri"/>
                          <a:ea typeface="Calibri"/>
                          <a:cs typeface="Times New Roman"/>
                        </a:rPr>
                        <a:t>728 Euro</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2005">
                <a:tc>
                  <a:txBody>
                    <a:bodyPr/>
                    <a:lstStyle/>
                    <a:p>
                      <a:pPr>
                        <a:spcAft>
                          <a:spcPts val="0"/>
                        </a:spcAft>
                      </a:pPr>
                      <a:r>
                        <a:rPr lang="de-DE" sz="1300">
                          <a:effectLst/>
                          <a:latin typeface="Calibri"/>
                          <a:ea typeface="Calibri"/>
                          <a:cs typeface="Times New Roman"/>
                        </a:rPr>
                        <a:t>Pflegestufe III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728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03007">
                <a:tc>
                  <a:txBody>
                    <a:bodyPr/>
                    <a:lstStyle/>
                    <a:p>
                      <a:pPr>
                        <a:spcAft>
                          <a:spcPts val="0"/>
                        </a:spcAft>
                      </a:pPr>
                      <a:r>
                        <a:rPr lang="de-DE" sz="1300">
                          <a:effectLst/>
                          <a:latin typeface="Calibri"/>
                          <a:ea typeface="Calibri"/>
                          <a:cs typeface="Times New Roman"/>
                        </a:rPr>
                        <a:t>Pflegestufe III (mit Demenz*)</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728 Euro</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a:effectLst/>
                          <a:latin typeface="Calibri"/>
                          <a:ea typeface="Calibri"/>
                          <a:cs typeface="Times New Roman"/>
                        </a:rPr>
                        <a:t>Pflegegrad 5 </a:t>
                      </a:r>
                      <a:endParaRPr lang="de-DE" sz="1100">
                        <a:effectLst/>
                        <a:latin typeface="Calibri"/>
                        <a:ea typeface="Calibri"/>
                        <a:cs typeface="Times New Roman"/>
                      </a:endParaRPr>
                    </a:p>
                    <a:p>
                      <a:pPr>
                        <a:spcAft>
                          <a:spcPts val="0"/>
                        </a:spcAft>
                      </a:pPr>
                      <a:r>
                        <a:rPr lang="de-DE" sz="1300">
                          <a:effectLst/>
                          <a:latin typeface="Calibri"/>
                          <a:ea typeface="Calibri"/>
                          <a:cs typeface="Times New Roman"/>
                        </a:rPr>
                        <a:t> </a:t>
                      </a:r>
                      <a:endParaRPr lang="de-DE" sz="1100">
                        <a:effectLst/>
                        <a:latin typeface="Calibri"/>
                        <a:ea typeface="Calibri"/>
                        <a:cs typeface="Times New Roman"/>
                      </a:endParaRPr>
                    </a:p>
                  </a:txBody>
                  <a:tcPr marL="66126" marR="66126"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300" dirty="0">
                          <a:effectLst/>
                          <a:latin typeface="Calibri"/>
                          <a:ea typeface="Calibri"/>
                          <a:cs typeface="Times New Roman"/>
                        </a:rPr>
                        <a:t>901 Euro</a:t>
                      </a:r>
                      <a:endParaRPr lang="de-DE" sz="1100" dirty="0">
                        <a:effectLst/>
                        <a:latin typeface="Calibri"/>
                        <a:ea typeface="Calibri"/>
                        <a:cs typeface="Times New Roman"/>
                      </a:endParaRPr>
                    </a:p>
                  </a:txBody>
                  <a:tcPr marL="66126" marR="66126"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79512" y="5877272"/>
            <a:ext cx="8208912" cy="738664"/>
          </a:xfrm>
          <a:prstGeom prst="rect">
            <a:avLst/>
          </a:prstGeom>
        </p:spPr>
        <p:txBody>
          <a:bodyPr wrap="square">
            <a:spAutoFit/>
          </a:bodyPr>
          <a:lstStyle/>
          <a:p>
            <a:r>
              <a:rPr lang="de-DE" sz="1400" dirty="0"/>
              <a:t>Das Pflegegeld kann in Anspruch genommen werden, wenn Angehörige oder Ehrenamtliche die Pflege übernehmen. Das Pflegegeld kann auch mit ambulanten Pflegesachleistungen kombiniert werden. Im Zuge der Pflegestärkungsgesetze erhalten fast alle Pflegebedürftigen zumeist höhere Leistungen.</a:t>
            </a:r>
          </a:p>
        </p:txBody>
      </p:sp>
      <p:sp>
        <p:nvSpPr>
          <p:cNvPr id="5" name="Rechteck 4"/>
          <p:cNvSpPr/>
          <p:nvPr/>
        </p:nvSpPr>
        <p:spPr>
          <a:xfrm>
            <a:off x="6444208" y="2564904"/>
            <a:ext cx="2592288" cy="3108543"/>
          </a:xfrm>
          <a:prstGeom prst="rect">
            <a:avLst/>
          </a:prstGeom>
          <a:solidFill>
            <a:schemeClr val="bg2"/>
          </a:solidFill>
        </p:spPr>
        <p:txBody>
          <a:bodyPr wrap="square">
            <a:spAutoFit/>
          </a:bodyPr>
          <a:lstStyle/>
          <a:p>
            <a:r>
              <a:rPr lang="de-DE" sz="1400" dirty="0" smtClean="0"/>
              <a:t>Gilt </a:t>
            </a:r>
            <a:r>
              <a:rPr lang="de-DE" sz="1400" dirty="0"/>
              <a:t>für Personen mit dauerhaft erheblich eingeschränkter Alltagskompetenz im Sinne von </a:t>
            </a:r>
            <a:r>
              <a:rPr lang="de-DE" sz="1400" dirty="0" smtClean="0"/>
              <a:t>§45a </a:t>
            </a:r>
            <a:r>
              <a:rPr lang="de-DE" sz="1400" dirty="0"/>
              <a:t>SGB XI (in der bis zum 31.12.2016 geltenden Fassung) – das sind vor allem an Demenz erkrankte Menschen. </a:t>
            </a:r>
            <a:endParaRPr lang="de-DE" sz="1400" dirty="0" smtClean="0"/>
          </a:p>
          <a:p>
            <a:endParaRPr lang="de-DE" sz="1400" dirty="0" smtClean="0"/>
          </a:p>
          <a:p>
            <a:r>
              <a:rPr lang="de-DE" sz="1400" dirty="0" smtClean="0"/>
              <a:t>**</a:t>
            </a:r>
            <a:r>
              <a:rPr lang="de-DE" sz="1400" dirty="0"/>
              <a:t>Bei Pflegegrad 1 gewährt die Pflegeversicherung Leistungen nach </a:t>
            </a:r>
            <a:r>
              <a:rPr lang="de-DE" sz="1400" dirty="0" smtClean="0"/>
              <a:t>§28a </a:t>
            </a:r>
            <a:r>
              <a:rPr lang="de-DE" sz="1400" dirty="0"/>
              <a:t>SGB XI.</a:t>
            </a:r>
          </a:p>
        </p:txBody>
      </p:sp>
    </p:spTree>
    <p:extLst>
      <p:ext uri="{BB962C8B-B14F-4D97-AF65-F5344CB8AC3E}">
        <p14:creationId xmlns:p14="http://schemas.microsoft.com/office/powerpoint/2010/main" xmlns="" val="3116519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Pflegesachleistungen für die häusliche Pflege</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3639815521"/>
              </p:ext>
            </p:extLst>
          </p:nvPr>
        </p:nvGraphicFramePr>
        <p:xfrm>
          <a:off x="683568" y="1729581"/>
          <a:ext cx="7704856" cy="2987040"/>
        </p:xfrm>
        <a:graphic>
          <a:graphicData uri="http://schemas.openxmlformats.org/drawingml/2006/table">
            <a:tbl>
              <a:tblPr firstRow="1" firstCol="1" bandRow="1"/>
              <a:tblGrid>
                <a:gridCol w="2815236"/>
                <a:gridCol w="1721268"/>
                <a:gridCol w="1584176"/>
                <a:gridCol w="1584176"/>
              </a:tblGrid>
              <a:tr h="763315">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571">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231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Pflegegrad 2</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468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1.144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pic>
        <p:nvPicPr>
          <p:cNvPr id="3073"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5373216"/>
            <a:ext cx="5759450" cy="512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2934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Pflegesachleistungen für die häusliche Pflege</a:t>
            </a:r>
          </a:p>
        </p:txBody>
      </p:sp>
      <p:graphicFrame>
        <p:nvGraphicFramePr>
          <p:cNvPr id="3" name="Tabelle 2"/>
          <p:cNvGraphicFramePr>
            <a:graphicFrameLocks noGrp="1"/>
          </p:cNvGraphicFramePr>
          <p:nvPr/>
        </p:nvGraphicFramePr>
        <p:xfrm>
          <a:off x="683568" y="1700808"/>
          <a:ext cx="7776864" cy="3200400"/>
        </p:xfrm>
        <a:graphic>
          <a:graphicData uri="http://schemas.openxmlformats.org/drawingml/2006/table">
            <a:tbl>
              <a:tblPr firstRow="1" firstCol="1" bandRow="1"/>
              <a:tblGrid>
                <a:gridCol w="2520280"/>
                <a:gridCol w="1944216"/>
                <a:gridCol w="1584176"/>
                <a:gridCol w="1728192"/>
              </a:tblGrid>
              <a:tr h="720080">
                <a:tc>
                  <a:txBody>
                    <a:bodyPr/>
                    <a:lstStyle/>
                    <a:p>
                      <a:pPr>
                        <a:spcAft>
                          <a:spcPts val="0"/>
                        </a:spcAft>
                      </a:pPr>
                      <a:r>
                        <a:rPr lang="de-DE" sz="1400" b="1">
                          <a:effectLst/>
                          <a:latin typeface="Calibri"/>
                          <a:ea typeface="Calibri"/>
                          <a:cs typeface="Times New Roman"/>
                        </a:rPr>
                        <a:t>Pflegebedürftigkeit in Stufen</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Pflegebedürftigkeit in Graden</a:t>
                      </a:r>
                      <a:endParaRPr lang="de-DE" sz="1100" dirty="0">
                        <a:effectLst/>
                        <a:latin typeface="Calibri"/>
                        <a:ea typeface="Calibri"/>
                        <a:cs typeface="Times New Roman"/>
                      </a:endParaRPr>
                    </a:p>
                    <a:p>
                      <a:pPr>
                        <a:spcAft>
                          <a:spcPts val="0"/>
                        </a:spcAft>
                      </a:pPr>
                      <a:r>
                        <a:rPr lang="de-DE" sz="1400" b="1"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p>
                      <a:pPr>
                        <a:spcAft>
                          <a:spcPts val="0"/>
                        </a:spcAft>
                      </a:pPr>
                      <a:r>
                        <a:rPr lang="de-DE" sz="1400" b="1">
                          <a:effectLst/>
                          <a:latin typeface="Calibri"/>
                          <a:ea typeface="Calibri"/>
                          <a:cs typeface="Times New Roman"/>
                        </a:rPr>
                        <a:t> </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 </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231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468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689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3</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1.144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1.298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4</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Pflegestufe 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Pflegestufe III (mit Demenz*)</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5</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spcAft>
                          <a:spcPts val="0"/>
                        </a:spcAft>
                      </a:pPr>
                      <a:r>
                        <a:rPr lang="de-DE" sz="1400">
                          <a:effectLst/>
                          <a:latin typeface="Calibri"/>
                          <a:ea typeface="Calibri"/>
                          <a:cs typeface="Times New Roman"/>
                        </a:rPr>
                        <a:t>Härtefall</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a:noFill/>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r>
              <a:tr h="0">
                <a:tc>
                  <a:txBody>
                    <a:bodyPr/>
                    <a:lstStyle/>
                    <a:p>
                      <a:pPr>
                        <a:spcAft>
                          <a:spcPts val="0"/>
                        </a:spcAft>
                      </a:pPr>
                      <a:r>
                        <a:rPr lang="de-DE" sz="1400" dirty="0">
                          <a:effectLst/>
                          <a:latin typeface="Calibri"/>
                          <a:ea typeface="Calibri"/>
                          <a:cs typeface="Times New Roman"/>
                        </a:rPr>
                        <a:t>Härtefall (mit </a:t>
                      </a:r>
                      <a:r>
                        <a:rPr lang="de-DE" sz="1400" dirty="0" smtClean="0">
                          <a:effectLst/>
                          <a:latin typeface="Calibri"/>
                          <a:ea typeface="Calibri"/>
                          <a:cs typeface="Times New Roman"/>
                        </a:rPr>
                        <a:t>Demenz</a:t>
                      </a: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1.995 Euro</a:t>
                      </a:r>
                      <a:endParaRPr lang="de-DE" sz="1100">
                        <a:effectLst/>
                        <a:latin typeface="Calibri"/>
                        <a:ea typeface="Calibri"/>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 </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pic>
        <p:nvPicPr>
          <p:cNvPr id="4" name="Pictur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5445224"/>
            <a:ext cx="5759450" cy="512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205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Pflegehilfsmittel</a:t>
            </a:r>
            <a:endParaRPr lang="de-DE" dirty="0"/>
          </a:p>
        </p:txBody>
      </p:sp>
      <p:graphicFrame>
        <p:nvGraphicFramePr>
          <p:cNvPr id="5" name="Tabelle 4"/>
          <p:cNvGraphicFramePr>
            <a:graphicFrameLocks noGrp="1"/>
          </p:cNvGraphicFramePr>
          <p:nvPr/>
        </p:nvGraphicFramePr>
        <p:xfrm>
          <a:off x="611559" y="3009741"/>
          <a:ext cx="7416824" cy="1493520"/>
        </p:xfrm>
        <a:graphic>
          <a:graphicData uri="http://schemas.openxmlformats.org/drawingml/2006/table">
            <a:tbl>
              <a:tblPr firstRow="1" firstCol="1" bandRow="1"/>
              <a:tblGrid>
                <a:gridCol w="1854206"/>
                <a:gridCol w="1854206"/>
                <a:gridCol w="1854206"/>
                <a:gridCol w="1854206"/>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Pflegebedürftigkeit in Graden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Monat</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dirty="0" smtClean="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40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40 Euro</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40 Euro</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hteck 11"/>
          <p:cNvSpPr/>
          <p:nvPr/>
        </p:nvSpPr>
        <p:spPr>
          <a:xfrm>
            <a:off x="1763688" y="4941168"/>
            <a:ext cx="5832648" cy="738664"/>
          </a:xfrm>
          <a:prstGeom prst="rect">
            <a:avLst/>
          </a:prstGeom>
        </p:spPr>
        <p:txBody>
          <a:bodyPr wrap="square">
            <a:spAutoFit/>
          </a:bodyPr>
          <a:lstStyle/>
          <a:p>
            <a:r>
              <a:rPr lang="de-DE" sz="1400" dirty="0" smtClean="0"/>
              <a:t>Die </a:t>
            </a:r>
            <a:r>
              <a:rPr lang="de-DE" sz="1400" dirty="0"/>
              <a:t>Kosten für Verbrauchsprodukte in Höhe von bis zu 40 Euro pro Monat </a:t>
            </a:r>
            <a:r>
              <a:rPr lang="de-DE" sz="1400" dirty="0" smtClean="0"/>
              <a:t>werden </a:t>
            </a:r>
            <a:r>
              <a:rPr lang="de-DE" sz="1400" dirty="0"/>
              <a:t>von der Pflegekasse erstattet. Dazu gehören z. B. Einmalhandschuhe oder Betteinlagen.</a:t>
            </a:r>
          </a:p>
        </p:txBody>
      </p:sp>
    </p:spTree>
    <p:extLst>
      <p:ext uri="{BB962C8B-B14F-4D97-AF65-F5344CB8AC3E}">
        <p14:creationId xmlns:p14="http://schemas.microsoft.com/office/powerpoint/2010/main" xmlns="" val="30424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Pflege bei Verhinderung einer Pflegeperson</a:t>
            </a:r>
            <a:endParaRPr lang="de-DE" dirty="0"/>
          </a:p>
        </p:txBody>
      </p:sp>
      <p:graphicFrame>
        <p:nvGraphicFramePr>
          <p:cNvPr id="3" name="Tabelle 2"/>
          <p:cNvGraphicFramePr>
            <a:graphicFrameLocks noGrp="1"/>
          </p:cNvGraphicFramePr>
          <p:nvPr>
            <p:extLst>
              <p:ext uri="{D42A27DB-BD31-4B8C-83A1-F6EECF244321}">
                <p14:modId xmlns:p14="http://schemas.microsoft.com/office/powerpoint/2010/main" xmlns="" val="1736634726"/>
              </p:ext>
            </p:extLst>
          </p:nvPr>
        </p:nvGraphicFramePr>
        <p:xfrm>
          <a:off x="683568" y="2636912"/>
          <a:ext cx="7704856" cy="2221061"/>
        </p:xfrm>
        <a:graphic>
          <a:graphicData uri="http://schemas.openxmlformats.org/drawingml/2006/table">
            <a:tbl>
              <a:tblPr firstRow="1" firstCol="1" bandRow="1"/>
              <a:tblGrid>
                <a:gridCol w="2304256"/>
                <a:gridCol w="2088232"/>
                <a:gridCol w="1584176"/>
                <a:gridCol w="1728192"/>
              </a:tblGrid>
              <a:tr h="888424">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 pro Kalenderjahr</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Pflegebedürftigkeit in Graden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ab 2017 max. Leistungen pro Kalenderjahr</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106">
                <a:tc>
                  <a:txBody>
                    <a:bodyPr/>
                    <a:lstStyle/>
                    <a:p>
                      <a:pPr>
                        <a:spcAft>
                          <a:spcPts val="0"/>
                        </a:spcAft>
                      </a:pP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 </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0531">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1.612 Euro für Kosten einer notwendigen Ersatzpflege bis zu 6 Wochen</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1.612 Euro für Kosten einer notwendigen Ersatzpflege bis zu 6 Wochen</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696360" y="5013176"/>
            <a:ext cx="5899976" cy="1169551"/>
          </a:xfrm>
          <a:prstGeom prst="rect">
            <a:avLst/>
          </a:prstGeom>
        </p:spPr>
        <p:txBody>
          <a:bodyPr wrap="square">
            <a:spAutoFit/>
          </a:bodyPr>
          <a:lstStyle/>
          <a:p>
            <a:r>
              <a:rPr lang="de-DE" sz="1400" dirty="0"/>
              <a:t>Macht die private Pflegeperson Urlaub oder ist sie durch Krankheit vorübergehend an der Pflege gehindert, übernimmt die Pflegeversicherung die Kosten einer Ersatzpflege. Diese sogenannte Verhinderungspflege kann etwa durch einen ambulanten Pflegedienst, durch Einzelpflegekräfte, ehrenamtlich Pflegende oder nahe Angehörige erfolgen.</a:t>
            </a:r>
          </a:p>
        </p:txBody>
      </p:sp>
    </p:spTree>
    <p:extLst>
      <p:ext uri="{BB962C8B-B14F-4D97-AF65-F5344CB8AC3E}">
        <p14:creationId xmlns:p14="http://schemas.microsoft.com/office/powerpoint/2010/main" xmlns="" val="77722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Kurzzeitpflege</a:t>
            </a:r>
            <a:endParaRPr lang="de-DE" dirty="0"/>
          </a:p>
        </p:txBody>
      </p:sp>
      <p:graphicFrame>
        <p:nvGraphicFramePr>
          <p:cNvPr id="3" name="Tabelle 2"/>
          <p:cNvGraphicFramePr>
            <a:graphicFrameLocks noGrp="1"/>
          </p:cNvGraphicFramePr>
          <p:nvPr/>
        </p:nvGraphicFramePr>
        <p:xfrm>
          <a:off x="611558" y="2369661"/>
          <a:ext cx="8064898" cy="1920240"/>
        </p:xfrm>
        <a:graphic>
          <a:graphicData uri="http://schemas.openxmlformats.org/drawingml/2006/table">
            <a:tbl>
              <a:tblPr firstRow="1" firstCol="1" bandRow="1"/>
              <a:tblGrid>
                <a:gridCol w="2016226"/>
                <a:gridCol w="2232248"/>
                <a:gridCol w="1584176"/>
                <a:gridCol w="2232248"/>
              </a:tblGrid>
              <a:tr h="0">
                <a:tc>
                  <a:txBody>
                    <a:bodyPr/>
                    <a:lstStyle/>
                    <a:p>
                      <a:pPr>
                        <a:spcAft>
                          <a:spcPts val="0"/>
                        </a:spcAft>
                      </a:pPr>
                      <a:r>
                        <a:rPr lang="de-DE" sz="1400" b="1" dirty="0">
                          <a:effectLst/>
                          <a:latin typeface="Calibri"/>
                          <a:ea typeface="Calibri"/>
                          <a:cs typeface="Times New Roman"/>
                        </a:rPr>
                        <a:t>Pflegebedürftigkeit in Stufen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a:effectLst/>
                          <a:latin typeface="Calibri"/>
                          <a:ea typeface="Calibri"/>
                          <a:cs typeface="Times New Roman"/>
                        </a:rPr>
                        <a:t>Leistungen seit 2015 max. Leistungen</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Pflegebedürftigkeit in Graden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b="1" dirty="0">
                          <a:effectLst/>
                          <a:latin typeface="Calibri"/>
                          <a:ea typeface="Calibri"/>
                          <a:cs typeface="Times New Roman"/>
                        </a:rPr>
                        <a:t>Leistungen ab 2017 max. Leistungen</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2619">
                <a:tc>
                  <a:txBody>
                    <a:bodyPr/>
                    <a:lstStyle/>
                    <a:p>
                      <a:pPr>
                        <a:spcAft>
                          <a:spcPts val="0"/>
                        </a:spcAft>
                      </a:pPr>
                      <a:r>
                        <a:rPr lang="de-DE" sz="1400" dirty="0">
                          <a:effectLst/>
                          <a:latin typeface="Calibri"/>
                          <a:ea typeface="Calibri"/>
                          <a:cs typeface="Times New Roman"/>
                        </a:rPr>
                        <a:t>-</a:t>
                      </a:r>
                      <a:endParaRPr lang="de-D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1</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Pro Monat bis zu 125 Euro einsetzbarer Entlastungsbetrag</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de-DE" sz="1400">
                          <a:effectLst/>
                          <a:latin typeface="Calibri"/>
                          <a:ea typeface="Calibri"/>
                          <a:cs typeface="Times New Roman"/>
                        </a:rPr>
                        <a:t>Sog. „Pflegestufe 0“ (mit Demenz*) Pflegestufe I-III</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Pro Kalenderjahr: 1.612 Euro für Kosten der Kurzzeitpflege bis zu 4 Wochen bzw. 8 Wochen seit 1.1.2016</a:t>
                      </a:r>
                      <a:endParaRPr lang="de-DE" sz="110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a:effectLst/>
                          <a:latin typeface="Calibri"/>
                          <a:ea typeface="Calibri"/>
                          <a:cs typeface="Times New Roman"/>
                        </a:rPr>
                        <a:t>Pflegegrad 2-5</a:t>
                      </a:r>
                      <a:endParaRPr lang="de-DE"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400" dirty="0">
                          <a:effectLst/>
                          <a:latin typeface="Calibri"/>
                          <a:ea typeface="Calibri"/>
                          <a:cs typeface="Times New Roman"/>
                        </a:rPr>
                        <a:t>Pro Kalenderjahr: 1.612 Euro für Kosten der Kurzzeitpflege bis zu 8 Wochen</a:t>
                      </a:r>
                      <a:endParaRPr lang="de-DE" sz="1100" dirty="0">
                        <a:effectLst/>
                        <a:latin typeface="Calibri"/>
                        <a:ea typeface="Calibri"/>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hteck 3"/>
          <p:cNvSpPr/>
          <p:nvPr/>
        </p:nvSpPr>
        <p:spPr>
          <a:xfrm>
            <a:off x="1691680" y="4869160"/>
            <a:ext cx="5976664" cy="523220"/>
          </a:xfrm>
          <a:prstGeom prst="rect">
            <a:avLst/>
          </a:prstGeom>
        </p:spPr>
        <p:txBody>
          <a:bodyPr wrap="square">
            <a:spAutoFit/>
          </a:bodyPr>
          <a:lstStyle/>
          <a:p>
            <a:r>
              <a:rPr lang="de-DE" sz="1400" dirty="0"/>
              <a:t>Bis zu 8 Wochen Kurzzeitpflege =  doppelter Anspruch (Dauer und Betrag) durch Umwidmung aus der Verhinderungspflege</a:t>
            </a:r>
          </a:p>
        </p:txBody>
      </p:sp>
    </p:spTree>
    <p:extLst>
      <p:ext uri="{BB962C8B-B14F-4D97-AF65-F5344CB8AC3E}">
        <p14:creationId xmlns:p14="http://schemas.microsoft.com/office/powerpoint/2010/main" xmlns="" val="301993930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alathea">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1598</Words>
  <Application>Microsoft Office PowerPoint</Application>
  <PresentationFormat>Bildschirmpräsentation (4:3)</PresentationFormat>
  <Paragraphs>428</Paragraphs>
  <Slides>18</Slides>
  <Notes>0</Notes>
  <HiddenSlides>0</HiddenSlides>
  <MMClips>0</MMClips>
  <ScaleCrop>false</ScaleCrop>
  <HeadingPairs>
    <vt:vector size="4" baseType="variant">
      <vt:variant>
        <vt:lpstr>Design</vt:lpstr>
      </vt:variant>
      <vt:variant>
        <vt:i4>1</vt:i4>
      </vt:variant>
      <vt:variant>
        <vt:lpstr>Folientitel</vt:lpstr>
      </vt:variant>
      <vt:variant>
        <vt:i4>18</vt:i4>
      </vt:variant>
    </vt:vector>
  </HeadingPairs>
  <TitlesOfParts>
    <vt:vector size="19" baseType="lpstr">
      <vt:lpstr>Galathea</vt:lpstr>
      <vt:lpstr>Modul 2: Rahmenbedingungen: Finanzierung und Beratung </vt:lpstr>
      <vt:lpstr>Finanzierung</vt:lpstr>
      <vt:lpstr>Leistungen ab 2017 im Überblick</vt:lpstr>
      <vt:lpstr>Pflegegeld für die häusliche Pflege</vt:lpstr>
      <vt:lpstr>Pflegesachleistungen für die häusliche Pflege</vt:lpstr>
      <vt:lpstr>Pflegesachleistungen für die häusliche Pflege</vt:lpstr>
      <vt:lpstr>Pflegehilfsmittel</vt:lpstr>
      <vt:lpstr>Pflege bei Verhinderung einer Pflegeperson</vt:lpstr>
      <vt:lpstr>Kurzzeitpflege</vt:lpstr>
      <vt:lpstr>Zusätzliche Leistungen für Pflegebedürftige in ambulant betreuten Wohngruppen</vt:lpstr>
      <vt:lpstr>Wohnumfeldverbessernde Maßnahmen</vt:lpstr>
      <vt:lpstr>Teilstationäre Leistungen der Tages-/Nachtpflege</vt:lpstr>
      <vt:lpstr>Leistungen bei vollstationärer Pflege</vt:lpstr>
      <vt:lpstr>Zusätzliche Betreuungs- und Entlastungsleistungen - Entlastungsbetrag</vt:lpstr>
      <vt:lpstr>Übergangspflegegeld für Menschen ohne Pflegestufe bzw. Pflegegrad</vt:lpstr>
      <vt:lpstr>Beratung</vt:lpstr>
      <vt:lpstr>Beratungsangebote</vt:lpstr>
      <vt:lpstr>Quellen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kurve1</dc:creator>
  <cp:lastModifiedBy>Sirka Nitschmann</cp:lastModifiedBy>
  <cp:revision>47</cp:revision>
  <dcterms:created xsi:type="dcterms:W3CDTF">2015-01-22T11:33:12Z</dcterms:created>
  <dcterms:modified xsi:type="dcterms:W3CDTF">2017-07-04T14:12:50Z</dcterms:modified>
</cp:coreProperties>
</file>